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8" r:id="rId2"/>
    <p:sldId id="282" r:id="rId3"/>
    <p:sldId id="286" r:id="rId4"/>
    <p:sldId id="302" r:id="rId5"/>
    <p:sldId id="329" r:id="rId6"/>
    <p:sldId id="331" r:id="rId7"/>
    <p:sldId id="341" r:id="rId8"/>
    <p:sldId id="330" r:id="rId9"/>
    <p:sldId id="332" r:id="rId10"/>
    <p:sldId id="333" r:id="rId11"/>
    <p:sldId id="334" r:id="rId12"/>
    <p:sldId id="335" r:id="rId13"/>
    <p:sldId id="340" r:id="rId14"/>
    <p:sldId id="342" r:id="rId15"/>
    <p:sldId id="343" r:id="rId16"/>
    <p:sldId id="344" r:id="rId17"/>
    <p:sldId id="345" r:id="rId18"/>
    <p:sldId id="339" r:id="rId19"/>
    <p:sldId id="322" r:id="rId20"/>
    <p:sldId id="337" r:id="rId21"/>
    <p:sldId id="338" r:id="rId22"/>
    <p:sldId id="346" r:id="rId23"/>
    <p:sldId id="328" r:id="rId24"/>
    <p:sldId id="323"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8C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4235" autoAdjust="0"/>
  </p:normalViewPr>
  <p:slideViewPr>
    <p:cSldViewPr snapToObjects="1">
      <p:cViewPr varScale="1">
        <p:scale>
          <a:sx n="94" d="100"/>
          <a:sy n="94" d="100"/>
        </p:scale>
        <p:origin x="127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32246025871932E-2"/>
          <c:y val="9.1978112936660833E-2"/>
          <c:w val="0.54777735963609675"/>
          <c:h val="0.8205594825628667"/>
        </c:manualLayout>
      </c:layout>
      <c:pieChart>
        <c:varyColors val="1"/>
        <c:ser>
          <c:idx val="0"/>
          <c:order val="0"/>
          <c:tx>
            <c:strRef>
              <c:f>Sheet2!$E$1</c:f>
              <c:strCache>
                <c:ptCount val="1"/>
                <c:pt idx="0">
                  <c:v>share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Sheet2!$C$2:$C$5</c:f>
              <c:strCache>
                <c:ptCount val="4"/>
                <c:pt idx="0">
                  <c:v>Wind project developer</c:v>
                </c:pt>
                <c:pt idx="1">
                  <c:v>Research insitute</c:v>
                </c:pt>
                <c:pt idx="2">
                  <c:v>Academia</c:v>
                </c:pt>
                <c:pt idx="3">
                  <c:v>Industry association</c:v>
                </c:pt>
              </c:strCache>
            </c:strRef>
          </c:cat>
          <c:val>
            <c:numRef>
              <c:f>Sheet2!$E$2:$E$5</c:f>
              <c:numCache>
                <c:formatCode>0%</c:formatCode>
                <c:ptCount val="4"/>
                <c:pt idx="0">
                  <c:v>0.5</c:v>
                </c:pt>
                <c:pt idx="1">
                  <c:v>0.16666666666666666</c:v>
                </c:pt>
                <c:pt idx="2">
                  <c:v>0.16666666666666666</c:v>
                </c:pt>
                <c:pt idx="3">
                  <c:v>0.16666666666666666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411205484210675"/>
          <c:y val="0.34792431822676695"/>
          <c:w val="0.33359497614506056"/>
          <c:h val="0.289266695478285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lumMod val="20000"/>
          <a:lumOff val="8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29ABF-2BC3-4710-A94B-030A803D6302}"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en-GB"/>
        </a:p>
      </dgm:t>
    </dgm:pt>
    <dgm:pt modelId="{1B36B495-A3D2-4921-9454-35D66CC48C91}">
      <dgm:prSet phldrT="[Text]" custT="1"/>
      <dgm:spPr/>
      <dgm:t>
        <a:bodyPr/>
        <a:lstStyle/>
        <a:p>
          <a:r>
            <a:rPr lang="en-US" sz="1800" b="1" noProof="0" dirty="0" smtClean="0"/>
            <a:t>Providing Information</a:t>
          </a:r>
          <a:endParaRPr lang="en-US" sz="1800" b="1" noProof="0" dirty="0"/>
        </a:p>
      </dgm:t>
    </dgm:pt>
    <dgm:pt modelId="{7F7FC46F-6D9A-4B5A-A770-1E71E5F5774C}" type="parTrans" cxnId="{DCB86B11-CED6-442C-AF7E-C326A414D23F}">
      <dgm:prSet/>
      <dgm:spPr/>
      <dgm:t>
        <a:bodyPr/>
        <a:lstStyle/>
        <a:p>
          <a:endParaRPr lang="de-DE"/>
        </a:p>
      </dgm:t>
    </dgm:pt>
    <dgm:pt modelId="{33AF6898-8133-407D-A427-43385B405170}" type="sibTrans" cxnId="{DCB86B11-CED6-442C-AF7E-C326A414D23F}">
      <dgm:prSet/>
      <dgm:spPr/>
      <dgm:t>
        <a:bodyPr/>
        <a:lstStyle/>
        <a:p>
          <a:endParaRPr lang="de-DE"/>
        </a:p>
      </dgm:t>
    </dgm:pt>
    <dgm:pt modelId="{CDC4F2C7-8656-4095-8578-4799F8F1D7F9}">
      <dgm:prSet phldrT="[Text]" custT="1"/>
      <dgm:spPr/>
      <dgm:t>
        <a:bodyPr/>
        <a:lstStyle/>
        <a:p>
          <a:r>
            <a:rPr lang="en-US" sz="1800" b="1" noProof="0" dirty="0" smtClean="0"/>
            <a:t>Engaging local communities</a:t>
          </a:r>
          <a:endParaRPr lang="en-US" sz="1800" b="1" noProof="0" dirty="0"/>
        </a:p>
      </dgm:t>
    </dgm:pt>
    <dgm:pt modelId="{A9AD72D3-7215-4B72-B640-6234C608C1CA}" type="parTrans" cxnId="{BED19918-1C65-4D99-AA8E-5101D81B3058}">
      <dgm:prSet/>
      <dgm:spPr/>
      <dgm:t>
        <a:bodyPr/>
        <a:lstStyle/>
        <a:p>
          <a:endParaRPr lang="de-DE"/>
        </a:p>
      </dgm:t>
    </dgm:pt>
    <dgm:pt modelId="{495C5DFC-6F41-4214-A4C8-AE54176BCC2C}" type="sibTrans" cxnId="{BED19918-1C65-4D99-AA8E-5101D81B3058}">
      <dgm:prSet/>
      <dgm:spPr/>
      <dgm:t>
        <a:bodyPr/>
        <a:lstStyle/>
        <a:p>
          <a:endParaRPr lang="de-DE"/>
        </a:p>
      </dgm:t>
    </dgm:pt>
    <dgm:pt modelId="{A6EC5629-A76C-43FD-8904-5A678F510028}">
      <dgm:prSet phldrT="[Text]" custT="1"/>
      <dgm:spPr/>
      <dgm:t>
        <a:bodyPr/>
        <a:lstStyle/>
        <a:p>
          <a:r>
            <a:rPr lang="en-US" sz="1800" b="1" noProof="0" dirty="0" smtClean="0"/>
            <a:t>Innovative Financing / Benefit sharing </a:t>
          </a:r>
          <a:endParaRPr lang="en-US" sz="1800" b="1" noProof="0" dirty="0"/>
        </a:p>
      </dgm:t>
    </dgm:pt>
    <dgm:pt modelId="{B3FB1A7B-FC86-4A1E-BE15-F3E22E9F05E4}" type="parTrans" cxnId="{3861AE88-97DB-4C46-93B4-9BC40F8BB80E}">
      <dgm:prSet/>
      <dgm:spPr/>
      <dgm:t>
        <a:bodyPr/>
        <a:lstStyle/>
        <a:p>
          <a:endParaRPr lang="de-DE"/>
        </a:p>
      </dgm:t>
    </dgm:pt>
    <dgm:pt modelId="{901F3A92-E5A4-4D9C-B348-8702C7486753}" type="sibTrans" cxnId="{3861AE88-97DB-4C46-93B4-9BC40F8BB80E}">
      <dgm:prSet/>
      <dgm:spPr/>
      <dgm:t>
        <a:bodyPr/>
        <a:lstStyle/>
        <a:p>
          <a:endParaRPr lang="de-DE"/>
        </a:p>
      </dgm:t>
    </dgm:pt>
    <dgm:pt modelId="{63078422-61D3-4004-A53F-0664423183A6}">
      <dgm:prSet phldrT="[Text]" custT="1"/>
      <dgm:spPr/>
      <dgm:t>
        <a:bodyPr/>
        <a:lstStyle/>
        <a:p>
          <a:r>
            <a:rPr lang="en-US" sz="1400" noProof="0" dirty="0" smtClean="0"/>
            <a:t>2 way interaction: dialogue &amp; exchange of views.</a:t>
          </a:r>
          <a:endParaRPr lang="en-US" sz="1400" noProof="0" dirty="0"/>
        </a:p>
      </dgm:t>
    </dgm:pt>
    <dgm:pt modelId="{6A831113-711E-4A8A-B9AA-236A63F58588}" type="parTrans" cxnId="{50E27186-4A85-4BA9-951F-F2E8DD8D3FF9}">
      <dgm:prSet/>
      <dgm:spPr/>
      <dgm:t>
        <a:bodyPr/>
        <a:lstStyle/>
        <a:p>
          <a:endParaRPr lang="de-DE"/>
        </a:p>
      </dgm:t>
    </dgm:pt>
    <dgm:pt modelId="{E6FBDB04-0730-41C8-AF95-2C45F596442B}" type="sibTrans" cxnId="{50E27186-4A85-4BA9-951F-F2E8DD8D3FF9}">
      <dgm:prSet/>
      <dgm:spPr/>
      <dgm:t>
        <a:bodyPr/>
        <a:lstStyle/>
        <a:p>
          <a:endParaRPr lang="de-DE"/>
        </a:p>
      </dgm:t>
    </dgm:pt>
    <dgm:pt modelId="{234CD2E2-8E76-4B64-B13A-69374E8DE1D7}">
      <dgm:prSet phldrT="[Text]" custT="1"/>
      <dgm:spPr/>
      <dgm:t>
        <a:bodyPr/>
        <a:lstStyle/>
        <a:p>
          <a:r>
            <a:rPr lang="en-US" sz="1400" noProof="0" dirty="0" smtClean="0"/>
            <a:t>1 way information to targeted stakeholders.</a:t>
          </a:r>
          <a:endParaRPr lang="en-US" sz="1400" noProof="0" dirty="0"/>
        </a:p>
      </dgm:t>
    </dgm:pt>
    <dgm:pt modelId="{3F9069DA-AD37-4D2A-B96F-9FCF1827B9A5}" type="parTrans" cxnId="{278F3EA4-B723-44D5-A671-5F530BA9272C}">
      <dgm:prSet/>
      <dgm:spPr/>
      <dgm:t>
        <a:bodyPr/>
        <a:lstStyle/>
        <a:p>
          <a:endParaRPr lang="de-DE"/>
        </a:p>
      </dgm:t>
    </dgm:pt>
    <dgm:pt modelId="{53D71D4B-390E-406F-85CE-E1C65B9E5482}" type="sibTrans" cxnId="{278F3EA4-B723-44D5-A671-5F530BA9272C}">
      <dgm:prSet/>
      <dgm:spPr/>
      <dgm:t>
        <a:bodyPr/>
        <a:lstStyle/>
        <a:p>
          <a:endParaRPr lang="de-DE"/>
        </a:p>
      </dgm:t>
    </dgm:pt>
    <dgm:pt modelId="{47528B33-C149-4CD4-950C-718FD33DBEFE}">
      <dgm:prSet phldrT="[Text]" custT="1"/>
      <dgm:spPr/>
      <dgm:t>
        <a:bodyPr/>
        <a:lstStyle/>
        <a:p>
          <a:r>
            <a:rPr lang="en-US" sz="1400" noProof="0" dirty="0" smtClean="0"/>
            <a:t>Partnership models.</a:t>
          </a:r>
          <a:endParaRPr lang="en-US" sz="1400" noProof="0" dirty="0"/>
        </a:p>
      </dgm:t>
    </dgm:pt>
    <dgm:pt modelId="{0AD76F09-B9A6-48EC-B2B7-E4F91309F640}" type="parTrans" cxnId="{CBD2C733-538E-47EA-AAF5-19B527C51DB7}">
      <dgm:prSet/>
      <dgm:spPr/>
      <dgm:t>
        <a:bodyPr/>
        <a:lstStyle/>
        <a:p>
          <a:endParaRPr lang="de-DE"/>
        </a:p>
      </dgm:t>
    </dgm:pt>
    <dgm:pt modelId="{B70DAAE1-8F2B-4450-A728-081314AC2A0D}" type="sibTrans" cxnId="{CBD2C733-538E-47EA-AAF5-19B527C51DB7}">
      <dgm:prSet/>
      <dgm:spPr/>
      <dgm:t>
        <a:bodyPr/>
        <a:lstStyle/>
        <a:p>
          <a:endParaRPr lang="de-DE"/>
        </a:p>
      </dgm:t>
    </dgm:pt>
    <dgm:pt modelId="{D9B1D082-21A0-4CAE-8C64-4C18C87C1D17}" type="pres">
      <dgm:prSet presAssocID="{8E329ABF-2BC3-4710-A94B-030A803D6302}" presName="compositeShape" presStyleCnt="0">
        <dgm:presLayoutVars>
          <dgm:dir/>
          <dgm:resizeHandles/>
        </dgm:presLayoutVars>
      </dgm:prSet>
      <dgm:spPr/>
      <dgm:t>
        <a:bodyPr/>
        <a:lstStyle/>
        <a:p>
          <a:endParaRPr lang="en-GB"/>
        </a:p>
      </dgm:t>
    </dgm:pt>
    <dgm:pt modelId="{5F091C03-BE78-4FBF-B221-EEBFBEE1132C}" type="pres">
      <dgm:prSet presAssocID="{8E329ABF-2BC3-4710-A94B-030A803D6302}" presName="pyramid" presStyleLbl="node1" presStyleIdx="0" presStyleCnt="1" custAng="10800000" custScaleX="113264" custScaleY="92340" custLinFactNeighborX="-2379"/>
      <dgm:spPr/>
    </dgm:pt>
    <dgm:pt modelId="{AC752073-FDC0-4CDB-8E9A-0224E0845535}" type="pres">
      <dgm:prSet presAssocID="{8E329ABF-2BC3-4710-A94B-030A803D6302}" presName="theList" presStyleCnt="0"/>
      <dgm:spPr/>
    </dgm:pt>
    <dgm:pt modelId="{8EC2753B-CCDC-44A0-BAE3-53FB24ECC938}" type="pres">
      <dgm:prSet presAssocID="{1B36B495-A3D2-4921-9454-35D66CC48C91}" presName="aNode" presStyleLbl="fgAcc1" presStyleIdx="0" presStyleCnt="3" custScaleY="102981">
        <dgm:presLayoutVars>
          <dgm:bulletEnabled val="1"/>
        </dgm:presLayoutVars>
      </dgm:prSet>
      <dgm:spPr/>
      <dgm:t>
        <a:bodyPr/>
        <a:lstStyle/>
        <a:p>
          <a:endParaRPr lang="de-DE"/>
        </a:p>
      </dgm:t>
    </dgm:pt>
    <dgm:pt modelId="{EAFECC60-9CC2-4224-A81C-5E7E92E3B720}" type="pres">
      <dgm:prSet presAssocID="{1B36B495-A3D2-4921-9454-35D66CC48C91}" presName="aSpace" presStyleCnt="0"/>
      <dgm:spPr/>
    </dgm:pt>
    <dgm:pt modelId="{604348B8-468C-48FC-8FF5-BB53871F33F4}" type="pres">
      <dgm:prSet presAssocID="{CDC4F2C7-8656-4095-8578-4799F8F1D7F9}" presName="aNode" presStyleLbl="fgAcc1" presStyleIdx="1" presStyleCnt="3" custScaleY="102981">
        <dgm:presLayoutVars>
          <dgm:bulletEnabled val="1"/>
        </dgm:presLayoutVars>
      </dgm:prSet>
      <dgm:spPr/>
      <dgm:t>
        <a:bodyPr/>
        <a:lstStyle/>
        <a:p>
          <a:endParaRPr lang="de-DE"/>
        </a:p>
      </dgm:t>
    </dgm:pt>
    <dgm:pt modelId="{41E89A50-86EE-4BE7-B090-C10831435EA7}" type="pres">
      <dgm:prSet presAssocID="{CDC4F2C7-8656-4095-8578-4799F8F1D7F9}" presName="aSpace" presStyleCnt="0"/>
      <dgm:spPr/>
    </dgm:pt>
    <dgm:pt modelId="{551DE9F9-5AC6-42F3-B880-6F6C07FDEC58}" type="pres">
      <dgm:prSet presAssocID="{A6EC5629-A76C-43FD-8904-5A678F510028}" presName="aNode" presStyleLbl="fgAcc1" presStyleIdx="2" presStyleCnt="3" custScaleY="102981">
        <dgm:presLayoutVars>
          <dgm:bulletEnabled val="1"/>
        </dgm:presLayoutVars>
      </dgm:prSet>
      <dgm:spPr/>
      <dgm:t>
        <a:bodyPr/>
        <a:lstStyle/>
        <a:p>
          <a:endParaRPr lang="de-DE"/>
        </a:p>
      </dgm:t>
    </dgm:pt>
    <dgm:pt modelId="{F1C02D60-B2ED-4D8B-92C7-E876E41CD5C8}" type="pres">
      <dgm:prSet presAssocID="{A6EC5629-A76C-43FD-8904-5A678F510028}" presName="aSpace" presStyleCnt="0"/>
      <dgm:spPr/>
    </dgm:pt>
  </dgm:ptLst>
  <dgm:cxnLst>
    <dgm:cxn modelId="{3861AE88-97DB-4C46-93B4-9BC40F8BB80E}" srcId="{8E329ABF-2BC3-4710-A94B-030A803D6302}" destId="{A6EC5629-A76C-43FD-8904-5A678F510028}" srcOrd="2" destOrd="0" parTransId="{B3FB1A7B-FC86-4A1E-BE15-F3E22E9F05E4}" sibTransId="{901F3A92-E5A4-4D9C-B348-8702C7486753}"/>
    <dgm:cxn modelId="{5B65881A-8E52-4E7F-9DB8-E236EB631D08}" type="presOf" srcId="{CDC4F2C7-8656-4095-8578-4799F8F1D7F9}" destId="{604348B8-468C-48FC-8FF5-BB53871F33F4}" srcOrd="0" destOrd="0" presId="urn:microsoft.com/office/officeart/2005/8/layout/pyramid2"/>
    <dgm:cxn modelId="{E3259BAC-B0D6-499E-BFE3-F57CCF743B01}" type="presOf" srcId="{47528B33-C149-4CD4-950C-718FD33DBEFE}" destId="{551DE9F9-5AC6-42F3-B880-6F6C07FDEC58}" srcOrd="0" destOrd="1" presId="urn:microsoft.com/office/officeart/2005/8/layout/pyramid2"/>
    <dgm:cxn modelId="{D8EBE5D3-32E8-4518-BEBE-6C6F0F619FFE}" type="presOf" srcId="{A6EC5629-A76C-43FD-8904-5A678F510028}" destId="{551DE9F9-5AC6-42F3-B880-6F6C07FDEC58}" srcOrd="0" destOrd="0" presId="urn:microsoft.com/office/officeart/2005/8/layout/pyramid2"/>
    <dgm:cxn modelId="{DCB86B11-CED6-442C-AF7E-C326A414D23F}" srcId="{8E329ABF-2BC3-4710-A94B-030A803D6302}" destId="{1B36B495-A3D2-4921-9454-35D66CC48C91}" srcOrd="0" destOrd="0" parTransId="{7F7FC46F-6D9A-4B5A-A770-1E71E5F5774C}" sibTransId="{33AF6898-8133-407D-A427-43385B405170}"/>
    <dgm:cxn modelId="{50E27186-4A85-4BA9-951F-F2E8DD8D3FF9}" srcId="{CDC4F2C7-8656-4095-8578-4799F8F1D7F9}" destId="{63078422-61D3-4004-A53F-0664423183A6}" srcOrd="0" destOrd="0" parTransId="{6A831113-711E-4A8A-B9AA-236A63F58588}" sibTransId="{E6FBDB04-0730-41C8-AF95-2C45F596442B}"/>
    <dgm:cxn modelId="{D4CC09AB-01BE-4A6A-9F6D-B813D245430C}" type="presOf" srcId="{63078422-61D3-4004-A53F-0664423183A6}" destId="{604348B8-468C-48FC-8FF5-BB53871F33F4}" srcOrd="0" destOrd="1" presId="urn:microsoft.com/office/officeart/2005/8/layout/pyramid2"/>
    <dgm:cxn modelId="{BED19918-1C65-4D99-AA8E-5101D81B3058}" srcId="{8E329ABF-2BC3-4710-A94B-030A803D6302}" destId="{CDC4F2C7-8656-4095-8578-4799F8F1D7F9}" srcOrd="1" destOrd="0" parTransId="{A9AD72D3-7215-4B72-B640-6234C608C1CA}" sibTransId="{495C5DFC-6F41-4214-A4C8-AE54176BCC2C}"/>
    <dgm:cxn modelId="{03625C57-B457-4E09-8602-6BB8DA4F68F1}" type="presOf" srcId="{234CD2E2-8E76-4B64-B13A-69374E8DE1D7}" destId="{8EC2753B-CCDC-44A0-BAE3-53FB24ECC938}" srcOrd="0" destOrd="1" presId="urn:microsoft.com/office/officeart/2005/8/layout/pyramid2"/>
    <dgm:cxn modelId="{278F3EA4-B723-44D5-A671-5F530BA9272C}" srcId="{1B36B495-A3D2-4921-9454-35D66CC48C91}" destId="{234CD2E2-8E76-4B64-B13A-69374E8DE1D7}" srcOrd="0" destOrd="0" parTransId="{3F9069DA-AD37-4D2A-B96F-9FCF1827B9A5}" sibTransId="{53D71D4B-390E-406F-85CE-E1C65B9E5482}"/>
    <dgm:cxn modelId="{8F1C4DD0-7FB7-4421-B226-ACD304924326}" type="presOf" srcId="{8E329ABF-2BC3-4710-A94B-030A803D6302}" destId="{D9B1D082-21A0-4CAE-8C64-4C18C87C1D17}" srcOrd="0" destOrd="0" presId="urn:microsoft.com/office/officeart/2005/8/layout/pyramid2"/>
    <dgm:cxn modelId="{709BE191-83A5-463A-B8A4-0945EE2B1C47}" type="presOf" srcId="{1B36B495-A3D2-4921-9454-35D66CC48C91}" destId="{8EC2753B-CCDC-44A0-BAE3-53FB24ECC938}" srcOrd="0" destOrd="0" presId="urn:microsoft.com/office/officeart/2005/8/layout/pyramid2"/>
    <dgm:cxn modelId="{CBD2C733-538E-47EA-AAF5-19B527C51DB7}" srcId="{A6EC5629-A76C-43FD-8904-5A678F510028}" destId="{47528B33-C149-4CD4-950C-718FD33DBEFE}" srcOrd="0" destOrd="0" parTransId="{0AD76F09-B9A6-48EC-B2B7-E4F91309F640}" sibTransId="{B70DAAE1-8F2B-4450-A728-081314AC2A0D}"/>
    <dgm:cxn modelId="{60461C31-19DD-4769-8DC3-596E73E147EF}" type="presParOf" srcId="{D9B1D082-21A0-4CAE-8C64-4C18C87C1D17}" destId="{5F091C03-BE78-4FBF-B221-EEBFBEE1132C}" srcOrd="0" destOrd="0" presId="urn:microsoft.com/office/officeart/2005/8/layout/pyramid2"/>
    <dgm:cxn modelId="{05EA45A6-AB33-455E-A4D5-7C58681D6A8B}" type="presParOf" srcId="{D9B1D082-21A0-4CAE-8C64-4C18C87C1D17}" destId="{AC752073-FDC0-4CDB-8E9A-0224E0845535}" srcOrd="1" destOrd="0" presId="urn:microsoft.com/office/officeart/2005/8/layout/pyramid2"/>
    <dgm:cxn modelId="{EF330CF0-39B2-414F-B823-94B17EE3B68F}" type="presParOf" srcId="{AC752073-FDC0-4CDB-8E9A-0224E0845535}" destId="{8EC2753B-CCDC-44A0-BAE3-53FB24ECC938}" srcOrd="0" destOrd="0" presId="urn:microsoft.com/office/officeart/2005/8/layout/pyramid2"/>
    <dgm:cxn modelId="{27B94126-B63A-4068-9B52-8A2EB3FD4241}" type="presParOf" srcId="{AC752073-FDC0-4CDB-8E9A-0224E0845535}" destId="{EAFECC60-9CC2-4224-A81C-5E7E92E3B720}" srcOrd="1" destOrd="0" presId="urn:microsoft.com/office/officeart/2005/8/layout/pyramid2"/>
    <dgm:cxn modelId="{174546FB-1063-4E72-BB7C-870C396E5CAB}" type="presParOf" srcId="{AC752073-FDC0-4CDB-8E9A-0224E0845535}" destId="{604348B8-468C-48FC-8FF5-BB53871F33F4}" srcOrd="2" destOrd="0" presId="urn:microsoft.com/office/officeart/2005/8/layout/pyramid2"/>
    <dgm:cxn modelId="{059B7608-1581-468F-ADC4-0984EEB14600}" type="presParOf" srcId="{AC752073-FDC0-4CDB-8E9A-0224E0845535}" destId="{41E89A50-86EE-4BE7-B090-C10831435EA7}" srcOrd="3" destOrd="0" presId="urn:microsoft.com/office/officeart/2005/8/layout/pyramid2"/>
    <dgm:cxn modelId="{CEC9AA0F-C9D0-4DED-A1F1-F052DCAA5A86}" type="presParOf" srcId="{AC752073-FDC0-4CDB-8E9A-0224E0845535}" destId="{551DE9F9-5AC6-42F3-B880-6F6C07FDEC58}" srcOrd="4" destOrd="0" presId="urn:microsoft.com/office/officeart/2005/8/layout/pyramid2"/>
    <dgm:cxn modelId="{D8BB6C45-227B-4321-8C98-923E5E322047}" type="presParOf" srcId="{AC752073-FDC0-4CDB-8E9A-0224E0845535}" destId="{F1C02D60-B2ED-4D8B-92C7-E876E41CD5C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C53ED-89F9-4BBA-9F05-8CF43441B939}" type="doc">
      <dgm:prSet loTypeId="urn:microsoft.com/office/officeart/2005/8/layout/cycle4" loCatId="relationship" qsTypeId="urn:microsoft.com/office/officeart/2005/8/quickstyle/simple1" qsCatId="simple" csTypeId="urn:microsoft.com/office/officeart/2005/8/colors/colorful2" csCatId="colorful" phldr="1"/>
      <dgm:spPr/>
      <dgm:t>
        <a:bodyPr/>
        <a:lstStyle/>
        <a:p>
          <a:endParaRPr lang="en-GB"/>
        </a:p>
      </dgm:t>
    </dgm:pt>
    <dgm:pt modelId="{2AAFE626-EA81-4977-A99B-7BF1F471B155}">
      <dgm:prSet phldrT="[Text]"/>
      <dgm:spPr/>
      <dgm:t>
        <a:bodyPr/>
        <a:lstStyle/>
        <a:p>
          <a:r>
            <a:rPr lang="en-GB" dirty="0" smtClean="0"/>
            <a:t>Contribution to the local economy</a:t>
          </a:r>
          <a:endParaRPr lang="en-GB" dirty="0"/>
        </a:p>
      </dgm:t>
    </dgm:pt>
    <dgm:pt modelId="{BAF71941-1C87-476F-A41D-4E0209F5A290}" type="parTrans" cxnId="{89B54C2A-E447-45ED-ABDA-50A12FEE2E1E}">
      <dgm:prSet/>
      <dgm:spPr/>
      <dgm:t>
        <a:bodyPr/>
        <a:lstStyle/>
        <a:p>
          <a:endParaRPr lang="en-GB"/>
        </a:p>
      </dgm:t>
    </dgm:pt>
    <dgm:pt modelId="{60DBBF9E-0A8A-4BEC-91CC-B2E76C0946CA}" type="sibTrans" cxnId="{89B54C2A-E447-45ED-ABDA-50A12FEE2E1E}">
      <dgm:prSet/>
      <dgm:spPr/>
      <dgm:t>
        <a:bodyPr/>
        <a:lstStyle/>
        <a:p>
          <a:endParaRPr lang="en-GB"/>
        </a:p>
      </dgm:t>
    </dgm:pt>
    <dgm:pt modelId="{0F16CCED-5FD6-40D6-92C7-5DC9A1818E61}">
      <dgm:prSet phldrT="[Text]"/>
      <dgm:spPr/>
      <dgm:t>
        <a:bodyPr/>
        <a:lstStyle/>
        <a:p>
          <a:r>
            <a:rPr lang="en-GB" dirty="0" smtClean="0"/>
            <a:t>Approximately £1 million per month during the construction phase</a:t>
          </a:r>
          <a:endParaRPr lang="en-GB" dirty="0"/>
        </a:p>
      </dgm:t>
    </dgm:pt>
    <dgm:pt modelId="{4712A2DC-D92B-49A7-95B1-298D5EA1F5DD}" type="parTrans" cxnId="{443CE5E7-0DEC-490C-80D2-5848FC2BEFCD}">
      <dgm:prSet/>
      <dgm:spPr/>
      <dgm:t>
        <a:bodyPr/>
        <a:lstStyle/>
        <a:p>
          <a:endParaRPr lang="en-GB"/>
        </a:p>
      </dgm:t>
    </dgm:pt>
    <dgm:pt modelId="{4F2DECDF-9630-45CB-8AF8-D049921DCCE7}" type="sibTrans" cxnId="{443CE5E7-0DEC-490C-80D2-5848FC2BEFCD}">
      <dgm:prSet/>
      <dgm:spPr/>
      <dgm:t>
        <a:bodyPr/>
        <a:lstStyle/>
        <a:p>
          <a:endParaRPr lang="en-GB"/>
        </a:p>
      </dgm:t>
    </dgm:pt>
    <dgm:pt modelId="{37B8CE7F-2E47-42D7-8B25-8508AE5A1CDF}">
      <dgm:prSet phldrT="[Text]"/>
      <dgm:spPr/>
      <dgm:t>
        <a:bodyPr/>
        <a:lstStyle/>
        <a:p>
          <a:r>
            <a:rPr lang="en-GB" dirty="0" smtClean="0"/>
            <a:t>Local employment</a:t>
          </a:r>
          <a:endParaRPr lang="en-GB" dirty="0"/>
        </a:p>
      </dgm:t>
    </dgm:pt>
    <dgm:pt modelId="{6B440723-1F64-4525-8E8B-236DFEB6C90E}" type="parTrans" cxnId="{D7878302-3937-41DC-940D-AF16C0F40112}">
      <dgm:prSet/>
      <dgm:spPr/>
      <dgm:t>
        <a:bodyPr/>
        <a:lstStyle/>
        <a:p>
          <a:endParaRPr lang="en-GB"/>
        </a:p>
      </dgm:t>
    </dgm:pt>
    <dgm:pt modelId="{5F322140-C324-4927-8D13-632F4D322453}" type="sibTrans" cxnId="{D7878302-3937-41DC-940D-AF16C0F40112}">
      <dgm:prSet/>
      <dgm:spPr/>
      <dgm:t>
        <a:bodyPr/>
        <a:lstStyle/>
        <a:p>
          <a:endParaRPr lang="en-GB"/>
        </a:p>
      </dgm:t>
    </dgm:pt>
    <dgm:pt modelId="{5865352B-E3C4-4840-A9BE-6EDF0EA03224}">
      <dgm:prSet phldrT="[Text]"/>
      <dgm:spPr/>
      <dgm:t>
        <a:bodyPr/>
        <a:lstStyle/>
        <a:p>
          <a:r>
            <a:rPr lang="en-GB" dirty="0" smtClean="0"/>
            <a:t>5,697 worked on </a:t>
          </a:r>
          <a:r>
            <a:rPr lang="en-GB" dirty="0" err="1" smtClean="0"/>
            <a:t>Walney</a:t>
          </a:r>
          <a:r>
            <a:rPr lang="en-GB" dirty="0" smtClean="0"/>
            <a:t> I and II during its construction</a:t>
          </a:r>
          <a:endParaRPr lang="en-GB" dirty="0"/>
        </a:p>
      </dgm:t>
    </dgm:pt>
    <dgm:pt modelId="{5BDDBC7C-49DC-4D44-A2A4-F30B996150D6}" type="parTrans" cxnId="{52D2960A-A36C-4EA0-A02C-471BBCD6C0A3}">
      <dgm:prSet/>
      <dgm:spPr/>
      <dgm:t>
        <a:bodyPr/>
        <a:lstStyle/>
        <a:p>
          <a:endParaRPr lang="en-GB"/>
        </a:p>
      </dgm:t>
    </dgm:pt>
    <dgm:pt modelId="{E6B54B50-E2BF-4255-B108-255123C06286}" type="sibTrans" cxnId="{52D2960A-A36C-4EA0-A02C-471BBCD6C0A3}">
      <dgm:prSet/>
      <dgm:spPr/>
      <dgm:t>
        <a:bodyPr/>
        <a:lstStyle/>
        <a:p>
          <a:endParaRPr lang="en-GB"/>
        </a:p>
      </dgm:t>
    </dgm:pt>
    <dgm:pt modelId="{3665BA9D-6961-41D5-839C-7EA7230F2521}">
      <dgm:prSet phldrT="[Text]"/>
      <dgm:spPr/>
      <dgm:t>
        <a:bodyPr/>
        <a:lstStyle/>
        <a:p>
          <a:r>
            <a:rPr lang="en-GB" dirty="0" smtClean="0"/>
            <a:t>Community benefits</a:t>
          </a:r>
          <a:endParaRPr lang="en-GB" dirty="0"/>
        </a:p>
      </dgm:t>
    </dgm:pt>
    <dgm:pt modelId="{5E4CA20C-2266-4522-BD8B-6E6CE7543300}" type="parTrans" cxnId="{2A5C23BF-6C76-44CD-90C4-1836F32E55E9}">
      <dgm:prSet/>
      <dgm:spPr/>
      <dgm:t>
        <a:bodyPr/>
        <a:lstStyle/>
        <a:p>
          <a:endParaRPr lang="en-GB"/>
        </a:p>
      </dgm:t>
    </dgm:pt>
    <dgm:pt modelId="{62D0747F-F799-491A-A9EB-14D91C45984E}" type="sibTrans" cxnId="{2A5C23BF-6C76-44CD-90C4-1836F32E55E9}">
      <dgm:prSet/>
      <dgm:spPr/>
      <dgm:t>
        <a:bodyPr/>
        <a:lstStyle/>
        <a:p>
          <a:endParaRPr lang="en-GB"/>
        </a:p>
      </dgm:t>
    </dgm:pt>
    <dgm:pt modelId="{5F5721E4-A5A5-43BD-BE31-C458848C86DD}">
      <dgm:prSet phldrT="[Text]"/>
      <dgm:spPr/>
      <dgm:t>
        <a:bodyPr/>
        <a:lstStyle/>
        <a:p>
          <a:r>
            <a:rPr lang="en-US" dirty="0" smtClean="0"/>
            <a:t>Community fund established worth up to £660,000 each year</a:t>
          </a:r>
          <a:endParaRPr lang="en-GB" dirty="0"/>
        </a:p>
      </dgm:t>
    </dgm:pt>
    <dgm:pt modelId="{DDF39795-EF9F-4B61-8242-F5F4D5CFF8AF}" type="parTrans" cxnId="{346FE148-61E6-445A-B135-1D721029974A}">
      <dgm:prSet/>
      <dgm:spPr/>
      <dgm:t>
        <a:bodyPr/>
        <a:lstStyle/>
        <a:p>
          <a:endParaRPr lang="en-GB"/>
        </a:p>
      </dgm:t>
    </dgm:pt>
    <dgm:pt modelId="{9246B1FD-75E0-447B-9C31-3737193AEDC1}" type="sibTrans" cxnId="{346FE148-61E6-445A-B135-1D721029974A}">
      <dgm:prSet/>
      <dgm:spPr/>
      <dgm:t>
        <a:bodyPr/>
        <a:lstStyle/>
        <a:p>
          <a:endParaRPr lang="en-GB"/>
        </a:p>
      </dgm:t>
    </dgm:pt>
    <dgm:pt modelId="{3AD5B579-0254-4905-9D52-38820B7FA69E}">
      <dgm:prSet phldrT="[Text]"/>
      <dgm:spPr/>
      <dgm:t>
        <a:bodyPr/>
        <a:lstStyle/>
        <a:p>
          <a:r>
            <a:rPr lang="en-GB" dirty="0" smtClean="0"/>
            <a:t>Environmental benefits</a:t>
          </a:r>
          <a:endParaRPr lang="en-GB" dirty="0"/>
        </a:p>
      </dgm:t>
    </dgm:pt>
    <dgm:pt modelId="{D3640C81-484A-4F12-A2AB-0ADF71257E53}" type="parTrans" cxnId="{AA862D47-6028-407F-AEB6-4251F204D1F8}">
      <dgm:prSet/>
      <dgm:spPr/>
      <dgm:t>
        <a:bodyPr/>
        <a:lstStyle/>
        <a:p>
          <a:endParaRPr lang="en-GB"/>
        </a:p>
      </dgm:t>
    </dgm:pt>
    <dgm:pt modelId="{2D7AFA8E-AF40-434A-A250-EE4F7952CC70}" type="sibTrans" cxnId="{AA862D47-6028-407F-AEB6-4251F204D1F8}">
      <dgm:prSet/>
      <dgm:spPr/>
      <dgm:t>
        <a:bodyPr/>
        <a:lstStyle/>
        <a:p>
          <a:endParaRPr lang="en-GB"/>
        </a:p>
      </dgm:t>
    </dgm:pt>
    <dgm:pt modelId="{D1118FC5-091B-45F0-A061-111404E8B7CA}">
      <dgm:prSet phldrT="[Text]"/>
      <dgm:spPr/>
      <dgm:t>
        <a:bodyPr/>
        <a:lstStyle/>
        <a:p>
          <a:r>
            <a:rPr lang="en-US" b="0" i="0" dirty="0" smtClean="0"/>
            <a:t>​</a:t>
          </a:r>
          <a:r>
            <a:rPr lang="en-US" b="0" i="0" dirty="0" err="1" smtClean="0"/>
            <a:t>Walney</a:t>
          </a:r>
          <a:r>
            <a:rPr lang="en-US" b="0" i="0" dirty="0" smtClean="0"/>
            <a:t> produces enough electricity to power over 320,000 UK homes</a:t>
          </a:r>
          <a:endParaRPr lang="en-GB" i="0" dirty="0"/>
        </a:p>
      </dgm:t>
    </dgm:pt>
    <dgm:pt modelId="{D41571DF-E2AE-4681-BA82-BE6C80E052D1}" type="parTrans" cxnId="{FA55B93E-4A2A-4A02-B465-B1CF8092485C}">
      <dgm:prSet/>
      <dgm:spPr/>
      <dgm:t>
        <a:bodyPr/>
        <a:lstStyle/>
        <a:p>
          <a:endParaRPr lang="en-GB"/>
        </a:p>
      </dgm:t>
    </dgm:pt>
    <dgm:pt modelId="{F4316F4B-1D12-4DC6-9CCA-F4869AF12A7B}" type="sibTrans" cxnId="{FA55B93E-4A2A-4A02-B465-B1CF8092485C}">
      <dgm:prSet/>
      <dgm:spPr/>
      <dgm:t>
        <a:bodyPr/>
        <a:lstStyle/>
        <a:p>
          <a:endParaRPr lang="en-GB"/>
        </a:p>
      </dgm:t>
    </dgm:pt>
    <dgm:pt modelId="{F66A66CA-5607-4B6A-8E2A-E067764F3F31}" type="pres">
      <dgm:prSet presAssocID="{818C53ED-89F9-4BBA-9F05-8CF43441B939}" presName="cycleMatrixDiagram" presStyleCnt="0">
        <dgm:presLayoutVars>
          <dgm:chMax val="1"/>
          <dgm:dir/>
          <dgm:animLvl val="lvl"/>
          <dgm:resizeHandles val="exact"/>
        </dgm:presLayoutVars>
      </dgm:prSet>
      <dgm:spPr/>
      <dgm:t>
        <a:bodyPr/>
        <a:lstStyle/>
        <a:p>
          <a:endParaRPr lang="en-GB"/>
        </a:p>
      </dgm:t>
    </dgm:pt>
    <dgm:pt modelId="{26C7D497-4E9A-4960-A0FA-F28CA8793571}" type="pres">
      <dgm:prSet presAssocID="{818C53ED-89F9-4BBA-9F05-8CF43441B939}" presName="children" presStyleCnt="0"/>
      <dgm:spPr/>
    </dgm:pt>
    <dgm:pt modelId="{AD881EEB-F142-4D0C-863D-20E6632652AD}" type="pres">
      <dgm:prSet presAssocID="{818C53ED-89F9-4BBA-9F05-8CF43441B939}" presName="child1group" presStyleCnt="0"/>
      <dgm:spPr/>
    </dgm:pt>
    <dgm:pt modelId="{F2A89252-45E4-46DF-943C-AD72C0634BD1}" type="pres">
      <dgm:prSet presAssocID="{818C53ED-89F9-4BBA-9F05-8CF43441B939}" presName="child1" presStyleLbl="bgAcc1" presStyleIdx="0" presStyleCnt="4"/>
      <dgm:spPr/>
      <dgm:t>
        <a:bodyPr/>
        <a:lstStyle/>
        <a:p>
          <a:endParaRPr lang="en-GB"/>
        </a:p>
      </dgm:t>
    </dgm:pt>
    <dgm:pt modelId="{0D8C9F1A-3D06-43B1-9F65-A6D748A792EB}" type="pres">
      <dgm:prSet presAssocID="{818C53ED-89F9-4BBA-9F05-8CF43441B939}" presName="child1Text" presStyleLbl="bgAcc1" presStyleIdx="0" presStyleCnt="4">
        <dgm:presLayoutVars>
          <dgm:bulletEnabled val="1"/>
        </dgm:presLayoutVars>
      </dgm:prSet>
      <dgm:spPr/>
      <dgm:t>
        <a:bodyPr/>
        <a:lstStyle/>
        <a:p>
          <a:endParaRPr lang="en-GB"/>
        </a:p>
      </dgm:t>
    </dgm:pt>
    <dgm:pt modelId="{A815DCC8-026E-40EF-A4D1-4BE8C79A23FE}" type="pres">
      <dgm:prSet presAssocID="{818C53ED-89F9-4BBA-9F05-8CF43441B939}" presName="child2group" presStyleCnt="0"/>
      <dgm:spPr/>
    </dgm:pt>
    <dgm:pt modelId="{7211D749-D793-42A9-85D7-0FEF7AE25763}" type="pres">
      <dgm:prSet presAssocID="{818C53ED-89F9-4BBA-9F05-8CF43441B939}" presName="child2" presStyleLbl="bgAcc1" presStyleIdx="1" presStyleCnt="4"/>
      <dgm:spPr/>
      <dgm:t>
        <a:bodyPr/>
        <a:lstStyle/>
        <a:p>
          <a:endParaRPr lang="en-GB"/>
        </a:p>
      </dgm:t>
    </dgm:pt>
    <dgm:pt modelId="{FD470DB9-07BE-470B-94E9-04AD35037B11}" type="pres">
      <dgm:prSet presAssocID="{818C53ED-89F9-4BBA-9F05-8CF43441B939}" presName="child2Text" presStyleLbl="bgAcc1" presStyleIdx="1" presStyleCnt="4">
        <dgm:presLayoutVars>
          <dgm:bulletEnabled val="1"/>
        </dgm:presLayoutVars>
      </dgm:prSet>
      <dgm:spPr/>
      <dgm:t>
        <a:bodyPr/>
        <a:lstStyle/>
        <a:p>
          <a:endParaRPr lang="en-GB"/>
        </a:p>
      </dgm:t>
    </dgm:pt>
    <dgm:pt modelId="{C7A8CD27-ECD2-4256-A6B1-2CB061EBBC8D}" type="pres">
      <dgm:prSet presAssocID="{818C53ED-89F9-4BBA-9F05-8CF43441B939}" presName="child3group" presStyleCnt="0"/>
      <dgm:spPr/>
    </dgm:pt>
    <dgm:pt modelId="{AFFBCD01-DF36-43DE-A755-5A6987AF4254}" type="pres">
      <dgm:prSet presAssocID="{818C53ED-89F9-4BBA-9F05-8CF43441B939}" presName="child3" presStyleLbl="bgAcc1" presStyleIdx="2" presStyleCnt="4"/>
      <dgm:spPr/>
      <dgm:t>
        <a:bodyPr/>
        <a:lstStyle/>
        <a:p>
          <a:endParaRPr lang="en-GB"/>
        </a:p>
      </dgm:t>
    </dgm:pt>
    <dgm:pt modelId="{2572BA7B-C280-4CEF-9AD2-A51E4DA1F93E}" type="pres">
      <dgm:prSet presAssocID="{818C53ED-89F9-4BBA-9F05-8CF43441B939}" presName="child3Text" presStyleLbl="bgAcc1" presStyleIdx="2" presStyleCnt="4">
        <dgm:presLayoutVars>
          <dgm:bulletEnabled val="1"/>
        </dgm:presLayoutVars>
      </dgm:prSet>
      <dgm:spPr/>
      <dgm:t>
        <a:bodyPr/>
        <a:lstStyle/>
        <a:p>
          <a:endParaRPr lang="en-GB"/>
        </a:p>
      </dgm:t>
    </dgm:pt>
    <dgm:pt modelId="{2FBED8C7-0464-4348-8551-112BFC67BFC7}" type="pres">
      <dgm:prSet presAssocID="{818C53ED-89F9-4BBA-9F05-8CF43441B939}" presName="child4group" presStyleCnt="0"/>
      <dgm:spPr/>
    </dgm:pt>
    <dgm:pt modelId="{CCED6C76-36AD-4640-86EE-49530D4A6FD2}" type="pres">
      <dgm:prSet presAssocID="{818C53ED-89F9-4BBA-9F05-8CF43441B939}" presName="child4" presStyleLbl="bgAcc1" presStyleIdx="3" presStyleCnt="4"/>
      <dgm:spPr/>
      <dgm:t>
        <a:bodyPr/>
        <a:lstStyle/>
        <a:p>
          <a:endParaRPr lang="en-GB"/>
        </a:p>
      </dgm:t>
    </dgm:pt>
    <dgm:pt modelId="{3B2A43D5-286D-4C5C-AA81-A484C29BE469}" type="pres">
      <dgm:prSet presAssocID="{818C53ED-89F9-4BBA-9F05-8CF43441B939}" presName="child4Text" presStyleLbl="bgAcc1" presStyleIdx="3" presStyleCnt="4">
        <dgm:presLayoutVars>
          <dgm:bulletEnabled val="1"/>
        </dgm:presLayoutVars>
      </dgm:prSet>
      <dgm:spPr/>
      <dgm:t>
        <a:bodyPr/>
        <a:lstStyle/>
        <a:p>
          <a:endParaRPr lang="en-GB"/>
        </a:p>
      </dgm:t>
    </dgm:pt>
    <dgm:pt modelId="{C73C5AF9-0BF6-43BE-A6D4-10B0538FCF2D}" type="pres">
      <dgm:prSet presAssocID="{818C53ED-89F9-4BBA-9F05-8CF43441B939}" presName="childPlaceholder" presStyleCnt="0"/>
      <dgm:spPr/>
    </dgm:pt>
    <dgm:pt modelId="{ABFECC93-59A4-46BE-BC0F-43700CAD2275}" type="pres">
      <dgm:prSet presAssocID="{818C53ED-89F9-4BBA-9F05-8CF43441B939}" presName="circle" presStyleCnt="0"/>
      <dgm:spPr/>
    </dgm:pt>
    <dgm:pt modelId="{A6AC9E38-1837-4F08-A800-49F19F002E83}" type="pres">
      <dgm:prSet presAssocID="{818C53ED-89F9-4BBA-9F05-8CF43441B939}" presName="quadrant1" presStyleLbl="node1" presStyleIdx="0" presStyleCnt="4">
        <dgm:presLayoutVars>
          <dgm:chMax val="1"/>
          <dgm:bulletEnabled val="1"/>
        </dgm:presLayoutVars>
      </dgm:prSet>
      <dgm:spPr/>
      <dgm:t>
        <a:bodyPr/>
        <a:lstStyle/>
        <a:p>
          <a:endParaRPr lang="en-GB"/>
        </a:p>
      </dgm:t>
    </dgm:pt>
    <dgm:pt modelId="{6DF92067-F289-4FBF-81D2-0B49A8A53B1C}" type="pres">
      <dgm:prSet presAssocID="{818C53ED-89F9-4BBA-9F05-8CF43441B939}" presName="quadrant2" presStyleLbl="node1" presStyleIdx="1" presStyleCnt="4">
        <dgm:presLayoutVars>
          <dgm:chMax val="1"/>
          <dgm:bulletEnabled val="1"/>
        </dgm:presLayoutVars>
      </dgm:prSet>
      <dgm:spPr/>
      <dgm:t>
        <a:bodyPr/>
        <a:lstStyle/>
        <a:p>
          <a:endParaRPr lang="en-GB"/>
        </a:p>
      </dgm:t>
    </dgm:pt>
    <dgm:pt modelId="{742236A6-DE81-410D-9A1E-EC6807BD24A8}" type="pres">
      <dgm:prSet presAssocID="{818C53ED-89F9-4BBA-9F05-8CF43441B939}" presName="quadrant3" presStyleLbl="node1" presStyleIdx="2" presStyleCnt="4">
        <dgm:presLayoutVars>
          <dgm:chMax val="1"/>
          <dgm:bulletEnabled val="1"/>
        </dgm:presLayoutVars>
      </dgm:prSet>
      <dgm:spPr/>
      <dgm:t>
        <a:bodyPr/>
        <a:lstStyle/>
        <a:p>
          <a:endParaRPr lang="en-GB"/>
        </a:p>
      </dgm:t>
    </dgm:pt>
    <dgm:pt modelId="{FA28FB80-AC42-46D4-A05C-91399B2CFBC9}" type="pres">
      <dgm:prSet presAssocID="{818C53ED-89F9-4BBA-9F05-8CF43441B939}" presName="quadrant4" presStyleLbl="node1" presStyleIdx="3" presStyleCnt="4">
        <dgm:presLayoutVars>
          <dgm:chMax val="1"/>
          <dgm:bulletEnabled val="1"/>
        </dgm:presLayoutVars>
      </dgm:prSet>
      <dgm:spPr/>
      <dgm:t>
        <a:bodyPr/>
        <a:lstStyle/>
        <a:p>
          <a:endParaRPr lang="en-GB"/>
        </a:p>
      </dgm:t>
    </dgm:pt>
    <dgm:pt modelId="{FE3DDC37-2A8A-4B04-BD63-5C4483366013}" type="pres">
      <dgm:prSet presAssocID="{818C53ED-89F9-4BBA-9F05-8CF43441B939}" presName="quadrantPlaceholder" presStyleCnt="0"/>
      <dgm:spPr/>
    </dgm:pt>
    <dgm:pt modelId="{C9D7F192-F0B3-4ED6-9DEB-CBBD5CF6AD5A}" type="pres">
      <dgm:prSet presAssocID="{818C53ED-89F9-4BBA-9F05-8CF43441B939}" presName="center1" presStyleLbl="fgShp" presStyleIdx="0" presStyleCnt="2"/>
      <dgm:spPr/>
    </dgm:pt>
    <dgm:pt modelId="{5EBE4703-3B8B-4789-9663-C4BCC788425C}" type="pres">
      <dgm:prSet presAssocID="{818C53ED-89F9-4BBA-9F05-8CF43441B939}" presName="center2" presStyleLbl="fgShp" presStyleIdx="1" presStyleCnt="2"/>
      <dgm:spPr/>
    </dgm:pt>
  </dgm:ptLst>
  <dgm:cxnLst>
    <dgm:cxn modelId="{D5B8108D-7692-4076-AE3E-26957F64F515}" type="presOf" srcId="{2AAFE626-EA81-4977-A99B-7BF1F471B155}" destId="{A6AC9E38-1837-4F08-A800-49F19F002E83}" srcOrd="0" destOrd="0" presId="urn:microsoft.com/office/officeart/2005/8/layout/cycle4"/>
    <dgm:cxn modelId="{538DF06E-0DB3-4691-A6B3-790D23AC3396}" type="presOf" srcId="{818C53ED-89F9-4BBA-9F05-8CF43441B939}" destId="{F66A66CA-5607-4B6A-8E2A-E067764F3F31}" srcOrd="0" destOrd="0" presId="urn:microsoft.com/office/officeart/2005/8/layout/cycle4"/>
    <dgm:cxn modelId="{7388C2A6-66E0-4023-BC2A-3A065FAB7997}" type="presOf" srcId="{3665BA9D-6961-41D5-839C-7EA7230F2521}" destId="{742236A6-DE81-410D-9A1E-EC6807BD24A8}" srcOrd="0" destOrd="0" presId="urn:microsoft.com/office/officeart/2005/8/layout/cycle4"/>
    <dgm:cxn modelId="{2E1AA456-B541-4663-8595-EE6EEEBE486C}" type="presOf" srcId="{D1118FC5-091B-45F0-A061-111404E8B7CA}" destId="{3B2A43D5-286D-4C5C-AA81-A484C29BE469}" srcOrd="1" destOrd="0" presId="urn:microsoft.com/office/officeart/2005/8/layout/cycle4"/>
    <dgm:cxn modelId="{FA55B93E-4A2A-4A02-B465-B1CF8092485C}" srcId="{3AD5B579-0254-4905-9D52-38820B7FA69E}" destId="{D1118FC5-091B-45F0-A061-111404E8B7CA}" srcOrd="0" destOrd="0" parTransId="{D41571DF-E2AE-4681-BA82-BE6C80E052D1}" sibTransId="{F4316F4B-1D12-4DC6-9CCA-F4869AF12A7B}"/>
    <dgm:cxn modelId="{0A126430-CB38-4077-A562-4F316FEACBF4}" type="presOf" srcId="{5865352B-E3C4-4840-A9BE-6EDF0EA03224}" destId="{7211D749-D793-42A9-85D7-0FEF7AE25763}" srcOrd="0" destOrd="0" presId="urn:microsoft.com/office/officeart/2005/8/layout/cycle4"/>
    <dgm:cxn modelId="{8A56CFC9-B666-4896-B73E-B3841974E91B}" type="presOf" srcId="{37B8CE7F-2E47-42D7-8B25-8508AE5A1CDF}" destId="{6DF92067-F289-4FBF-81D2-0B49A8A53B1C}" srcOrd="0" destOrd="0" presId="urn:microsoft.com/office/officeart/2005/8/layout/cycle4"/>
    <dgm:cxn modelId="{AA862D47-6028-407F-AEB6-4251F204D1F8}" srcId="{818C53ED-89F9-4BBA-9F05-8CF43441B939}" destId="{3AD5B579-0254-4905-9D52-38820B7FA69E}" srcOrd="3" destOrd="0" parTransId="{D3640C81-484A-4F12-A2AB-0ADF71257E53}" sibTransId="{2D7AFA8E-AF40-434A-A250-EE4F7952CC70}"/>
    <dgm:cxn modelId="{E479A3DE-6BF2-416E-8C2A-A00571C988C1}" type="presOf" srcId="{D1118FC5-091B-45F0-A061-111404E8B7CA}" destId="{CCED6C76-36AD-4640-86EE-49530D4A6FD2}" srcOrd="0" destOrd="0" presId="urn:microsoft.com/office/officeart/2005/8/layout/cycle4"/>
    <dgm:cxn modelId="{D7878302-3937-41DC-940D-AF16C0F40112}" srcId="{818C53ED-89F9-4BBA-9F05-8CF43441B939}" destId="{37B8CE7F-2E47-42D7-8B25-8508AE5A1CDF}" srcOrd="1" destOrd="0" parTransId="{6B440723-1F64-4525-8E8B-236DFEB6C90E}" sibTransId="{5F322140-C324-4927-8D13-632F4D322453}"/>
    <dgm:cxn modelId="{52D2960A-A36C-4EA0-A02C-471BBCD6C0A3}" srcId="{37B8CE7F-2E47-42D7-8B25-8508AE5A1CDF}" destId="{5865352B-E3C4-4840-A9BE-6EDF0EA03224}" srcOrd="0" destOrd="0" parTransId="{5BDDBC7C-49DC-4D44-A2A4-F30B996150D6}" sibTransId="{E6B54B50-E2BF-4255-B108-255123C06286}"/>
    <dgm:cxn modelId="{599333FA-F564-4BA2-87AB-15A983B1647C}" type="presOf" srcId="{5F5721E4-A5A5-43BD-BE31-C458848C86DD}" destId="{AFFBCD01-DF36-43DE-A755-5A6987AF4254}" srcOrd="0" destOrd="0" presId="urn:microsoft.com/office/officeart/2005/8/layout/cycle4"/>
    <dgm:cxn modelId="{2A5C23BF-6C76-44CD-90C4-1836F32E55E9}" srcId="{818C53ED-89F9-4BBA-9F05-8CF43441B939}" destId="{3665BA9D-6961-41D5-839C-7EA7230F2521}" srcOrd="2" destOrd="0" parTransId="{5E4CA20C-2266-4522-BD8B-6E6CE7543300}" sibTransId="{62D0747F-F799-491A-A9EB-14D91C45984E}"/>
    <dgm:cxn modelId="{443CE5E7-0DEC-490C-80D2-5848FC2BEFCD}" srcId="{2AAFE626-EA81-4977-A99B-7BF1F471B155}" destId="{0F16CCED-5FD6-40D6-92C7-5DC9A1818E61}" srcOrd="0" destOrd="0" parTransId="{4712A2DC-D92B-49A7-95B1-298D5EA1F5DD}" sibTransId="{4F2DECDF-9630-45CB-8AF8-D049921DCCE7}"/>
    <dgm:cxn modelId="{2E1EFAD9-ED9E-4AE3-9F5F-ACAAF1A721FE}" type="presOf" srcId="{3AD5B579-0254-4905-9D52-38820B7FA69E}" destId="{FA28FB80-AC42-46D4-A05C-91399B2CFBC9}" srcOrd="0" destOrd="0" presId="urn:microsoft.com/office/officeart/2005/8/layout/cycle4"/>
    <dgm:cxn modelId="{DA070173-1341-4F7B-A2B6-F01185BA1B5C}" type="presOf" srcId="{0F16CCED-5FD6-40D6-92C7-5DC9A1818E61}" destId="{F2A89252-45E4-46DF-943C-AD72C0634BD1}" srcOrd="0" destOrd="0" presId="urn:microsoft.com/office/officeart/2005/8/layout/cycle4"/>
    <dgm:cxn modelId="{89B54C2A-E447-45ED-ABDA-50A12FEE2E1E}" srcId="{818C53ED-89F9-4BBA-9F05-8CF43441B939}" destId="{2AAFE626-EA81-4977-A99B-7BF1F471B155}" srcOrd="0" destOrd="0" parTransId="{BAF71941-1C87-476F-A41D-4E0209F5A290}" sibTransId="{60DBBF9E-0A8A-4BEC-91CC-B2E76C0946CA}"/>
    <dgm:cxn modelId="{BA08E208-4F72-4FAE-AFE4-3E8F5484D5FE}" type="presOf" srcId="{5F5721E4-A5A5-43BD-BE31-C458848C86DD}" destId="{2572BA7B-C280-4CEF-9AD2-A51E4DA1F93E}" srcOrd="1" destOrd="0" presId="urn:microsoft.com/office/officeart/2005/8/layout/cycle4"/>
    <dgm:cxn modelId="{346FE148-61E6-445A-B135-1D721029974A}" srcId="{3665BA9D-6961-41D5-839C-7EA7230F2521}" destId="{5F5721E4-A5A5-43BD-BE31-C458848C86DD}" srcOrd="0" destOrd="0" parTransId="{DDF39795-EF9F-4B61-8242-F5F4D5CFF8AF}" sibTransId="{9246B1FD-75E0-447B-9C31-3737193AEDC1}"/>
    <dgm:cxn modelId="{BC729AC0-E842-4F12-B0F9-4406825FC5CA}" type="presOf" srcId="{5865352B-E3C4-4840-A9BE-6EDF0EA03224}" destId="{FD470DB9-07BE-470B-94E9-04AD35037B11}" srcOrd="1" destOrd="0" presId="urn:microsoft.com/office/officeart/2005/8/layout/cycle4"/>
    <dgm:cxn modelId="{9BBC970F-AA8C-4D70-8E76-B62406C03736}" type="presOf" srcId="{0F16CCED-5FD6-40D6-92C7-5DC9A1818E61}" destId="{0D8C9F1A-3D06-43B1-9F65-A6D748A792EB}" srcOrd="1" destOrd="0" presId="urn:microsoft.com/office/officeart/2005/8/layout/cycle4"/>
    <dgm:cxn modelId="{10F58D8A-6D3E-47FF-BD51-8912D2C21480}" type="presParOf" srcId="{F66A66CA-5607-4B6A-8E2A-E067764F3F31}" destId="{26C7D497-4E9A-4960-A0FA-F28CA8793571}" srcOrd="0" destOrd="0" presId="urn:microsoft.com/office/officeart/2005/8/layout/cycle4"/>
    <dgm:cxn modelId="{1E04D873-6242-4054-92D4-77F5FE7A9C22}" type="presParOf" srcId="{26C7D497-4E9A-4960-A0FA-F28CA8793571}" destId="{AD881EEB-F142-4D0C-863D-20E6632652AD}" srcOrd="0" destOrd="0" presId="urn:microsoft.com/office/officeart/2005/8/layout/cycle4"/>
    <dgm:cxn modelId="{15360499-977B-4C9A-AC42-BFFA9B09F781}" type="presParOf" srcId="{AD881EEB-F142-4D0C-863D-20E6632652AD}" destId="{F2A89252-45E4-46DF-943C-AD72C0634BD1}" srcOrd="0" destOrd="0" presId="urn:microsoft.com/office/officeart/2005/8/layout/cycle4"/>
    <dgm:cxn modelId="{6A44FC48-57EA-4EAC-886F-FF4F9ED23197}" type="presParOf" srcId="{AD881EEB-F142-4D0C-863D-20E6632652AD}" destId="{0D8C9F1A-3D06-43B1-9F65-A6D748A792EB}" srcOrd="1" destOrd="0" presId="urn:microsoft.com/office/officeart/2005/8/layout/cycle4"/>
    <dgm:cxn modelId="{B90AAA2A-80AE-4E96-9667-CA16D60175E7}" type="presParOf" srcId="{26C7D497-4E9A-4960-A0FA-F28CA8793571}" destId="{A815DCC8-026E-40EF-A4D1-4BE8C79A23FE}" srcOrd="1" destOrd="0" presId="urn:microsoft.com/office/officeart/2005/8/layout/cycle4"/>
    <dgm:cxn modelId="{15B26AFB-7370-419F-A8B3-7057360087EA}" type="presParOf" srcId="{A815DCC8-026E-40EF-A4D1-4BE8C79A23FE}" destId="{7211D749-D793-42A9-85D7-0FEF7AE25763}" srcOrd="0" destOrd="0" presId="urn:microsoft.com/office/officeart/2005/8/layout/cycle4"/>
    <dgm:cxn modelId="{68B2CC16-FA2B-4982-A846-C294D720ADF2}" type="presParOf" srcId="{A815DCC8-026E-40EF-A4D1-4BE8C79A23FE}" destId="{FD470DB9-07BE-470B-94E9-04AD35037B11}" srcOrd="1" destOrd="0" presId="urn:microsoft.com/office/officeart/2005/8/layout/cycle4"/>
    <dgm:cxn modelId="{A7BAA9B0-6D36-4874-ACEE-153053679C8B}" type="presParOf" srcId="{26C7D497-4E9A-4960-A0FA-F28CA8793571}" destId="{C7A8CD27-ECD2-4256-A6B1-2CB061EBBC8D}" srcOrd="2" destOrd="0" presId="urn:microsoft.com/office/officeart/2005/8/layout/cycle4"/>
    <dgm:cxn modelId="{5EBDE35E-5814-46FC-A736-717A38642DF4}" type="presParOf" srcId="{C7A8CD27-ECD2-4256-A6B1-2CB061EBBC8D}" destId="{AFFBCD01-DF36-43DE-A755-5A6987AF4254}" srcOrd="0" destOrd="0" presId="urn:microsoft.com/office/officeart/2005/8/layout/cycle4"/>
    <dgm:cxn modelId="{5A138995-E730-44C3-B578-EC8BC7B62A3D}" type="presParOf" srcId="{C7A8CD27-ECD2-4256-A6B1-2CB061EBBC8D}" destId="{2572BA7B-C280-4CEF-9AD2-A51E4DA1F93E}" srcOrd="1" destOrd="0" presId="urn:microsoft.com/office/officeart/2005/8/layout/cycle4"/>
    <dgm:cxn modelId="{E922C118-E923-4146-9AE0-DBDE04776BE0}" type="presParOf" srcId="{26C7D497-4E9A-4960-A0FA-F28CA8793571}" destId="{2FBED8C7-0464-4348-8551-112BFC67BFC7}" srcOrd="3" destOrd="0" presId="urn:microsoft.com/office/officeart/2005/8/layout/cycle4"/>
    <dgm:cxn modelId="{D0DC5EF1-80A0-448B-85BA-BB9B0A7DD235}" type="presParOf" srcId="{2FBED8C7-0464-4348-8551-112BFC67BFC7}" destId="{CCED6C76-36AD-4640-86EE-49530D4A6FD2}" srcOrd="0" destOrd="0" presId="urn:microsoft.com/office/officeart/2005/8/layout/cycle4"/>
    <dgm:cxn modelId="{6544877F-95DD-4999-8D1E-7AA68C781218}" type="presParOf" srcId="{2FBED8C7-0464-4348-8551-112BFC67BFC7}" destId="{3B2A43D5-286D-4C5C-AA81-A484C29BE469}" srcOrd="1" destOrd="0" presId="urn:microsoft.com/office/officeart/2005/8/layout/cycle4"/>
    <dgm:cxn modelId="{5902B34D-3A15-49CA-B32C-CD03F4B0BB29}" type="presParOf" srcId="{26C7D497-4E9A-4960-A0FA-F28CA8793571}" destId="{C73C5AF9-0BF6-43BE-A6D4-10B0538FCF2D}" srcOrd="4" destOrd="0" presId="urn:microsoft.com/office/officeart/2005/8/layout/cycle4"/>
    <dgm:cxn modelId="{D299D777-DBC4-4BDC-A8FE-8B71A30C99CF}" type="presParOf" srcId="{F66A66CA-5607-4B6A-8E2A-E067764F3F31}" destId="{ABFECC93-59A4-46BE-BC0F-43700CAD2275}" srcOrd="1" destOrd="0" presId="urn:microsoft.com/office/officeart/2005/8/layout/cycle4"/>
    <dgm:cxn modelId="{03F9F944-6996-4DBB-A578-DE92677C24BB}" type="presParOf" srcId="{ABFECC93-59A4-46BE-BC0F-43700CAD2275}" destId="{A6AC9E38-1837-4F08-A800-49F19F002E83}" srcOrd="0" destOrd="0" presId="urn:microsoft.com/office/officeart/2005/8/layout/cycle4"/>
    <dgm:cxn modelId="{7D05C678-676D-4058-A095-8EA914824203}" type="presParOf" srcId="{ABFECC93-59A4-46BE-BC0F-43700CAD2275}" destId="{6DF92067-F289-4FBF-81D2-0B49A8A53B1C}" srcOrd="1" destOrd="0" presId="urn:microsoft.com/office/officeart/2005/8/layout/cycle4"/>
    <dgm:cxn modelId="{34F6702D-FAE6-44A7-95F1-3CCE285C89C3}" type="presParOf" srcId="{ABFECC93-59A4-46BE-BC0F-43700CAD2275}" destId="{742236A6-DE81-410D-9A1E-EC6807BD24A8}" srcOrd="2" destOrd="0" presId="urn:microsoft.com/office/officeart/2005/8/layout/cycle4"/>
    <dgm:cxn modelId="{986AC75A-6227-4559-A12A-1FC2AC2D4181}" type="presParOf" srcId="{ABFECC93-59A4-46BE-BC0F-43700CAD2275}" destId="{FA28FB80-AC42-46D4-A05C-91399B2CFBC9}" srcOrd="3" destOrd="0" presId="urn:microsoft.com/office/officeart/2005/8/layout/cycle4"/>
    <dgm:cxn modelId="{69E7A9FA-A551-4101-A2CB-0301FB27F448}" type="presParOf" srcId="{ABFECC93-59A4-46BE-BC0F-43700CAD2275}" destId="{FE3DDC37-2A8A-4B04-BD63-5C4483366013}" srcOrd="4" destOrd="0" presId="urn:microsoft.com/office/officeart/2005/8/layout/cycle4"/>
    <dgm:cxn modelId="{382AB299-3416-4C32-A90D-B37032004BF3}" type="presParOf" srcId="{F66A66CA-5607-4B6A-8E2A-E067764F3F31}" destId="{C9D7F192-F0B3-4ED6-9DEB-CBBD5CF6AD5A}" srcOrd="2" destOrd="0" presId="urn:microsoft.com/office/officeart/2005/8/layout/cycle4"/>
    <dgm:cxn modelId="{0440B8EE-00C4-4E56-88BA-688AD07F3B9A}" type="presParOf" srcId="{F66A66CA-5607-4B6A-8E2A-E067764F3F31}" destId="{5EBE4703-3B8B-4789-9663-C4BCC788425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5C361-789B-472A-BA68-34B6E335225B}"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54E63A77-D157-49A3-898B-2C1B4593FC0C}">
      <dgm:prSet phldrT="[Text]"/>
      <dgm:spPr/>
      <dgm:t>
        <a:bodyPr/>
        <a:lstStyle/>
        <a:p>
          <a:r>
            <a:rPr lang="en-GB" dirty="0" smtClean="0"/>
            <a:t>Community fund establish worth £850,000  </a:t>
          </a:r>
          <a:endParaRPr lang="en-GB" dirty="0"/>
        </a:p>
      </dgm:t>
    </dgm:pt>
    <dgm:pt modelId="{76AC8E7C-0861-4F98-91C9-E9F5F61225B3}" type="parTrans" cxnId="{75345511-393D-44E4-B2FF-96E05CFCD7EB}">
      <dgm:prSet/>
      <dgm:spPr/>
      <dgm:t>
        <a:bodyPr/>
        <a:lstStyle/>
        <a:p>
          <a:endParaRPr lang="en-GB"/>
        </a:p>
      </dgm:t>
    </dgm:pt>
    <dgm:pt modelId="{81CB3A5E-91F9-4A19-B119-1D50F0E31160}" type="sibTrans" cxnId="{75345511-393D-44E4-B2FF-96E05CFCD7EB}">
      <dgm:prSet/>
      <dgm:spPr/>
      <dgm:t>
        <a:bodyPr/>
        <a:lstStyle/>
        <a:p>
          <a:endParaRPr lang="en-GB"/>
        </a:p>
      </dgm:t>
    </dgm:pt>
    <dgm:pt modelId="{87F2753D-03AD-4CA2-BBA8-F29C3ACD4B35}">
      <dgm:prSet phldrT="[Text]" phldr="1"/>
      <dgm:spPr/>
      <dgm:t>
        <a:bodyPr/>
        <a:lstStyle/>
        <a:p>
          <a:endParaRPr lang="en-GB" dirty="0"/>
        </a:p>
      </dgm:t>
    </dgm:pt>
    <dgm:pt modelId="{919CBA19-86F5-4F32-B865-7D0BAF1DA0FD}" type="parTrans" cxnId="{E2A9D3F5-98B5-44FD-A5B6-AA32938E012E}">
      <dgm:prSet/>
      <dgm:spPr/>
      <dgm:t>
        <a:bodyPr/>
        <a:lstStyle/>
        <a:p>
          <a:endParaRPr lang="en-GB"/>
        </a:p>
      </dgm:t>
    </dgm:pt>
    <dgm:pt modelId="{B902B752-94FC-4117-AB02-875045967CB5}" type="sibTrans" cxnId="{E2A9D3F5-98B5-44FD-A5B6-AA32938E012E}">
      <dgm:prSet/>
      <dgm:spPr/>
      <dgm:t>
        <a:bodyPr/>
        <a:lstStyle/>
        <a:p>
          <a:endParaRPr lang="en-GB"/>
        </a:p>
      </dgm:t>
    </dgm:pt>
    <dgm:pt modelId="{D18750E6-45F9-425D-8DD5-E516999EEE79}">
      <dgm:prSet phldrT="[Text]" phldr="1"/>
      <dgm:spPr/>
      <dgm:t>
        <a:bodyPr/>
        <a:lstStyle/>
        <a:p>
          <a:endParaRPr lang="en-GB"/>
        </a:p>
      </dgm:t>
    </dgm:pt>
    <dgm:pt modelId="{522599E1-0A50-43C1-AFBE-8330E44F5475}" type="parTrans" cxnId="{1D713A0C-41A4-4238-B255-04C042BF1247}">
      <dgm:prSet/>
      <dgm:spPr/>
      <dgm:t>
        <a:bodyPr/>
        <a:lstStyle/>
        <a:p>
          <a:endParaRPr lang="en-GB"/>
        </a:p>
      </dgm:t>
    </dgm:pt>
    <dgm:pt modelId="{0B61FD73-9643-45CA-B849-DDC574A94D3E}" type="sibTrans" cxnId="{1D713A0C-41A4-4238-B255-04C042BF1247}">
      <dgm:prSet/>
      <dgm:spPr/>
      <dgm:t>
        <a:bodyPr/>
        <a:lstStyle/>
        <a:p>
          <a:endParaRPr lang="en-GB"/>
        </a:p>
      </dgm:t>
    </dgm:pt>
    <dgm:pt modelId="{B06A2111-630E-4B00-86C4-91BECC2021F3}">
      <dgm:prSet phldrT="[Text]"/>
      <dgm:spPr/>
      <dgm:t>
        <a:bodyPr/>
        <a:lstStyle/>
        <a:p>
          <a:endParaRPr lang="en-GB"/>
        </a:p>
      </dgm:t>
    </dgm:pt>
    <dgm:pt modelId="{EC6E3163-46A7-40C1-B44A-B97DC0028F5A}" type="parTrans" cxnId="{88FD7EAB-B230-4008-AB44-46F2910F53AD}">
      <dgm:prSet/>
      <dgm:spPr/>
      <dgm:t>
        <a:bodyPr/>
        <a:lstStyle/>
        <a:p>
          <a:endParaRPr lang="en-GB"/>
        </a:p>
      </dgm:t>
    </dgm:pt>
    <dgm:pt modelId="{B1E6BB98-6397-4E01-887E-6B2355D6534A}" type="sibTrans" cxnId="{88FD7EAB-B230-4008-AB44-46F2910F53AD}">
      <dgm:prSet/>
      <dgm:spPr/>
      <dgm:t>
        <a:bodyPr/>
        <a:lstStyle/>
        <a:p>
          <a:endParaRPr lang="en-GB"/>
        </a:p>
      </dgm:t>
    </dgm:pt>
    <dgm:pt modelId="{C36DFCC5-3623-4E73-BCC3-94A368AD3FAD}">
      <dgm:prSet phldrT="[Text]"/>
      <dgm:spPr/>
      <dgm:t>
        <a:bodyPr/>
        <a:lstStyle/>
        <a:p>
          <a:r>
            <a:rPr lang="en-US" dirty="0" smtClean="0"/>
            <a:t>£200,000 for nature conservation, donated to and handled by Kent Wildlife Trust,</a:t>
          </a:r>
          <a:endParaRPr lang="en-GB" dirty="0"/>
        </a:p>
      </dgm:t>
    </dgm:pt>
    <dgm:pt modelId="{5EEF5FA5-2D53-4164-8C6B-38848E5F2F72}" type="parTrans" cxnId="{A41D5A52-3468-4EA6-A128-2434A6765FBC}">
      <dgm:prSet/>
      <dgm:spPr/>
    </dgm:pt>
    <dgm:pt modelId="{D61C5C6F-2B0A-472C-AB38-85B57909FE08}" type="sibTrans" cxnId="{A41D5A52-3468-4EA6-A128-2434A6765FBC}">
      <dgm:prSet/>
      <dgm:spPr/>
    </dgm:pt>
    <dgm:pt modelId="{53061B85-A1C9-49F5-9CDA-823F553D8272}">
      <dgm:prSet/>
      <dgm:spPr/>
      <dgm:t>
        <a:bodyPr/>
        <a:lstStyle/>
        <a:p>
          <a:r>
            <a:rPr lang="en-US" dirty="0" smtClean="0"/>
            <a:t>£300,000 for community benefits, donated to and handled by the specially established Graveney and Goodnestone Trust,</a:t>
          </a:r>
          <a:endParaRPr lang="en-GB" dirty="0"/>
        </a:p>
      </dgm:t>
    </dgm:pt>
    <dgm:pt modelId="{DCFCF97D-4488-4C0B-9675-E67D1A16A96D}" type="parTrans" cxnId="{B32259F6-A8B4-4E31-A8E7-9EC088DF8F63}">
      <dgm:prSet/>
      <dgm:spPr/>
      <dgm:t>
        <a:bodyPr/>
        <a:lstStyle/>
        <a:p>
          <a:endParaRPr lang="en-GB"/>
        </a:p>
      </dgm:t>
    </dgm:pt>
    <dgm:pt modelId="{47C16D7E-F85A-4556-8C21-0A5A90791627}" type="sibTrans" cxnId="{B32259F6-A8B4-4E31-A8E7-9EC088DF8F63}">
      <dgm:prSet/>
      <dgm:spPr/>
      <dgm:t>
        <a:bodyPr/>
        <a:lstStyle/>
        <a:p>
          <a:endParaRPr lang="en-GB"/>
        </a:p>
      </dgm:t>
    </dgm:pt>
    <dgm:pt modelId="{986E49C9-E3B7-4577-B811-966A264911D4}">
      <dgm:prSet/>
      <dgm:spPr/>
      <dgm:t>
        <a:bodyPr/>
        <a:lstStyle/>
        <a:p>
          <a:r>
            <a:rPr lang="en-US" dirty="0" smtClean="0"/>
            <a:t>A new car park and road crossing for Graveney Primary School,</a:t>
          </a:r>
          <a:endParaRPr lang="en-GB" dirty="0"/>
        </a:p>
      </dgm:t>
    </dgm:pt>
    <dgm:pt modelId="{5733E1B0-F2CF-48FE-9569-3C0766B51A88}" type="parTrans" cxnId="{4100A426-401C-43AB-AF40-D6B6431ABE00}">
      <dgm:prSet/>
      <dgm:spPr/>
      <dgm:t>
        <a:bodyPr/>
        <a:lstStyle/>
        <a:p>
          <a:endParaRPr lang="en-GB"/>
        </a:p>
      </dgm:t>
    </dgm:pt>
    <dgm:pt modelId="{A11FAEA4-2E50-4DBE-A387-7F902EE9BB35}" type="sibTrans" cxnId="{4100A426-401C-43AB-AF40-D6B6431ABE00}">
      <dgm:prSet/>
      <dgm:spPr/>
      <dgm:t>
        <a:bodyPr/>
        <a:lstStyle/>
        <a:p>
          <a:endParaRPr lang="en-GB"/>
        </a:p>
      </dgm:t>
    </dgm:pt>
    <dgm:pt modelId="{F4E3DFD8-60E4-4426-BA73-8C89C7734E45}">
      <dgm:prSet/>
      <dgm:spPr/>
      <dgm:t>
        <a:bodyPr/>
        <a:lstStyle/>
        <a:p>
          <a:r>
            <a:rPr lang="en-US" dirty="0" smtClean="0"/>
            <a:t>£2,000 a year each for three local schools to spend on extra-curricular activities (with a link to sustainability, environment, engineering etc),</a:t>
          </a:r>
          <a:endParaRPr lang="en-GB" dirty="0"/>
        </a:p>
      </dgm:t>
    </dgm:pt>
    <dgm:pt modelId="{7ACA0577-2B9F-4F62-9C97-4F930ACA44A4}" type="parTrans" cxnId="{2316529C-F3D0-4D2A-AB32-9DACE73174B3}">
      <dgm:prSet/>
      <dgm:spPr/>
      <dgm:t>
        <a:bodyPr/>
        <a:lstStyle/>
        <a:p>
          <a:endParaRPr lang="en-GB"/>
        </a:p>
      </dgm:t>
    </dgm:pt>
    <dgm:pt modelId="{269F5897-0245-4791-BCC2-AAC97F7F7CAC}" type="sibTrans" cxnId="{2316529C-F3D0-4D2A-AB32-9DACE73174B3}">
      <dgm:prSet/>
      <dgm:spPr/>
      <dgm:t>
        <a:bodyPr/>
        <a:lstStyle/>
        <a:p>
          <a:endParaRPr lang="en-GB"/>
        </a:p>
      </dgm:t>
    </dgm:pt>
    <dgm:pt modelId="{528C16D7-C9CF-44BB-B2C8-EA7EF65E60F5}">
      <dgm:prSet/>
      <dgm:spPr/>
      <dgm:t>
        <a:bodyPr/>
        <a:lstStyle/>
        <a:p>
          <a:r>
            <a:rPr lang="en-US" dirty="0" smtClean="0"/>
            <a:t>A 10-year university bursary scheme to help fund one local student a year through university. </a:t>
          </a:r>
          <a:endParaRPr lang="en-GB" dirty="0"/>
        </a:p>
      </dgm:t>
    </dgm:pt>
    <dgm:pt modelId="{34DBE5F1-844F-4404-B836-A9D7936BF411}" type="parTrans" cxnId="{D416EA08-6A31-47A1-BF1A-F78DF3AF72BC}">
      <dgm:prSet/>
      <dgm:spPr/>
      <dgm:t>
        <a:bodyPr/>
        <a:lstStyle/>
        <a:p>
          <a:endParaRPr lang="en-GB"/>
        </a:p>
      </dgm:t>
    </dgm:pt>
    <dgm:pt modelId="{26EE97B0-D360-4D98-A260-E017572871E9}" type="sibTrans" cxnId="{D416EA08-6A31-47A1-BF1A-F78DF3AF72BC}">
      <dgm:prSet/>
      <dgm:spPr/>
      <dgm:t>
        <a:bodyPr/>
        <a:lstStyle/>
        <a:p>
          <a:endParaRPr lang="en-GB"/>
        </a:p>
      </dgm:t>
    </dgm:pt>
    <dgm:pt modelId="{45E1E275-A211-4E39-A21D-251D133FF05A}">
      <dgm:prSet/>
      <dgm:spPr/>
      <dgm:t>
        <a:bodyPr/>
        <a:lstStyle/>
        <a:p>
          <a:endParaRPr lang="en-GB" dirty="0"/>
        </a:p>
      </dgm:t>
    </dgm:pt>
    <dgm:pt modelId="{B5CE1B58-75E7-4A6B-B6C1-C663F68D8520}" type="parTrans" cxnId="{ADC8AAEB-5703-4BA2-9FD4-D3B7A8D8C62F}">
      <dgm:prSet/>
      <dgm:spPr/>
      <dgm:t>
        <a:bodyPr/>
        <a:lstStyle/>
        <a:p>
          <a:endParaRPr lang="en-GB"/>
        </a:p>
      </dgm:t>
    </dgm:pt>
    <dgm:pt modelId="{C7D479B0-EE4B-484E-B21E-194ACCD3F185}" type="sibTrans" cxnId="{ADC8AAEB-5703-4BA2-9FD4-D3B7A8D8C62F}">
      <dgm:prSet/>
      <dgm:spPr/>
      <dgm:t>
        <a:bodyPr/>
        <a:lstStyle/>
        <a:p>
          <a:endParaRPr lang="en-GB"/>
        </a:p>
      </dgm:t>
    </dgm:pt>
    <dgm:pt modelId="{09A85D27-7BE5-4055-BA13-00FA97737E88}" type="pres">
      <dgm:prSet presAssocID="{7695C361-789B-472A-BA68-34B6E335225B}" presName="cycle" presStyleCnt="0">
        <dgm:presLayoutVars>
          <dgm:chMax val="1"/>
          <dgm:dir/>
          <dgm:animLvl val="ctr"/>
          <dgm:resizeHandles val="exact"/>
        </dgm:presLayoutVars>
      </dgm:prSet>
      <dgm:spPr/>
      <dgm:t>
        <a:bodyPr/>
        <a:lstStyle/>
        <a:p>
          <a:endParaRPr lang="en-GB"/>
        </a:p>
      </dgm:t>
    </dgm:pt>
    <dgm:pt modelId="{7B4E40C9-FD35-4EFB-927E-E509B56CE899}" type="pres">
      <dgm:prSet presAssocID="{54E63A77-D157-49A3-898B-2C1B4593FC0C}" presName="centerShape" presStyleLbl="node0" presStyleIdx="0" presStyleCnt="1"/>
      <dgm:spPr/>
      <dgm:t>
        <a:bodyPr/>
        <a:lstStyle/>
        <a:p>
          <a:endParaRPr lang="en-GB"/>
        </a:p>
      </dgm:t>
    </dgm:pt>
    <dgm:pt modelId="{CC195E82-DCBE-40BB-8F5D-B79F6B5E454B}" type="pres">
      <dgm:prSet presAssocID="{5EEF5FA5-2D53-4164-8C6B-38848E5F2F72}" presName="parTrans" presStyleLbl="bgSibTrans2D1" presStyleIdx="0" presStyleCnt="5"/>
      <dgm:spPr/>
    </dgm:pt>
    <dgm:pt modelId="{47462425-BC72-4B0D-B0A8-6A5592AA30B3}" type="pres">
      <dgm:prSet presAssocID="{C36DFCC5-3623-4E73-BCC3-94A368AD3FAD}" presName="node" presStyleLbl="node1" presStyleIdx="0" presStyleCnt="5">
        <dgm:presLayoutVars>
          <dgm:bulletEnabled val="1"/>
        </dgm:presLayoutVars>
      </dgm:prSet>
      <dgm:spPr/>
      <dgm:t>
        <a:bodyPr/>
        <a:lstStyle/>
        <a:p>
          <a:endParaRPr lang="en-GB"/>
        </a:p>
      </dgm:t>
    </dgm:pt>
    <dgm:pt modelId="{7A252564-C355-4006-B84A-3E4BC14C901C}" type="pres">
      <dgm:prSet presAssocID="{DCFCF97D-4488-4C0B-9675-E67D1A16A96D}" presName="parTrans" presStyleLbl="bgSibTrans2D1" presStyleIdx="1" presStyleCnt="5"/>
      <dgm:spPr/>
      <dgm:t>
        <a:bodyPr/>
        <a:lstStyle/>
        <a:p>
          <a:endParaRPr lang="en-GB"/>
        </a:p>
      </dgm:t>
    </dgm:pt>
    <dgm:pt modelId="{EEE7EA8C-830B-4435-9078-B6BEF30BCEC9}" type="pres">
      <dgm:prSet presAssocID="{53061B85-A1C9-49F5-9CDA-823F553D8272}" presName="node" presStyleLbl="node1" presStyleIdx="1" presStyleCnt="5">
        <dgm:presLayoutVars>
          <dgm:bulletEnabled val="1"/>
        </dgm:presLayoutVars>
      </dgm:prSet>
      <dgm:spPr/>
      <dgm:t>
        <a:bodyPr/>
        <a:lstStyle/>
        <a:p>
          <a:endParaRPr lang="en-GB"/>
        </a:p>
      </dgm:t>
    </dgm:pt>
    <dgm:pt modelId="{999F4A6A-9795-4E2D-A429-2FD0B7848F12}" type="pres">
      <dgm:prSet presAssocID="{5733E1B0-F2CF-48FE-9569-3C0766B51A88}" presName="parTrans" presStyleLbl="bgSibTrans2D1" presStyleIdx="2" presStyleCnt="5"/>
      <dgm:spPr/>
      <dgm:t>
        <a:bodyPr/>
        <a:lstStyle/>
        <a:p>
          <a:endParaRPr lang="en-GB"/>
        </a:p>
      </dgm:t>
    </dgm:pt>
    <dgm:pt modelId="{ADAE6AB3-74C4-4675-B601-6A65D81CE575}" type="pres">
      <dgm:prSet presAssocID="{986E49C9-E3B7-4577-B811-966A264911D4}" presName="node" presStyleLbl="node1" presStyleIdx="2" presStyleCnt="5">
        <dgm:presLayoutVars>
          <dgm:bulletEnabled val="1"/>
        </dgm:presLayoutVars>
      </dgm:prSet>
      <dgm:spPr/>
      <dgm:t>
        <a:bodyPr/>
        <a:lstStyle/>
        <a:p>
          <a:endParaRPr lang="en-GB"/>
        </a:p>
      </dgm:t>
    </dgm:pt>
    <dgm:pt modelId="{5BD47917-BD0E-4EAB-B85A-FBF65C3E3917}" type="pres">
      <dgm:prSet presAssocID="{7ACA0577-2B9F-4F62-9C97-4F930ACA44A4}" presName="parTrans" presStyleLbl="bgSibTrans2D1" presStyleIdx="3" presStyleCnt="5"/>
      <dgm:spPr/>
      <dgm:t>
        <a:bodyPr/>
        <a:lstStyle/>
        <a:p>
          <a:endParaRPr lang="en-GB"/>
        </a:p>
      </dgm:t>
    </dgm:pt>
    <dgm:pt modelId="{5B7A64D8-C26A-4FC0-B991-F2532C247D94}" type="pres">
      <dgm:prSet presAssocID="{F4E3DFD8-60E4-4426-BA73-8C89C7734E45}" presName="node" presStyleLbl="node1" presStyleIdx="3" presStyleCnt="5">
        <dgm:presLayoutVars>
          <dgm:bulletEnabled val="1"/>
        </dgm:presLayoutVars>
      </dgm:prSet>
      <dgm:spPr/>
      <dgm:t>
        <a:bodyPr/>
        <a:lstStyle/>
        <a:p>
          <a:endParaRPr lang="en-GB"/>
        </a:p>
      </dgm:t>
    </dgm:pt>
    <dgm:pt modelId="{E30DFAF1-C7D5-4AD8-B175-F622156E88A5}" type="pres">
      <dgm:prSet presAssocID="{34DBE5F1-844F-4404-B836-A9D7936BF411}" presName="parTrans" presStyleLbl="bgSibTrans2D1" presStyleIdx="4" presStyleCnt="5"/>
      <dgm:spPr/>
      <dgm:t>
        <a:bodyPr/>
        <a:lstStyle/>
        <a:p>
          <a:endParaRPr lang="en-GB"/>
        </a:p>
      </dgm:t>
    </dgm:pt>
    <dgm:pt modelId="{67F5A7B6-7D57-4D46-BF9F-BD4647CECC91}" type="pres">
      <dgm:prSet presAssocID="{528C16D7-C9CF-44BB-B2C8-EA7EF65E60F5}" presName="node" presStyleLbl="node1" presStyleIdx="4" presStyleCnt="5">
        <dgm:presLayoutVars>
          <dgm:bulletEnabled val="1"/>
        </dgm:presLayoutVars>
      </dgm:prSet>
      <dgm:spPr/>
      <dgm:t>
        <a:bodyPr/>
        <a:lstStyle/>
        <a:p>
          <a:endParaRPr lang="en-GB"/>
        </a:p>
      </dgm:t>
    </dgm:pt>
  </dgm:ptLst>
  <dgm:cxnLst>
    <dgm:cxn modelId="{D32F0B68-DAED-4323-82AB-04BDDA66B833}" type="presOf" srcId="{5EEF5FA5-2D53-4164-8C6B-38848E5F2F72}" destId="{CC195E82-DCBE-40BB-8F5D-B79F6B5E454B}" srcOrd="0" destOrd="0" presId="urn:microsoft.com/office/officeart/2005/8/layout/radial4"/>
    <dgm:cxn modelId="{63A81900-5850-4C36-ADC6-A2F54849BC03}" type="presOf" srcId="{7695C361-789B-472A-BA68-34B6E335225B}" destId="{09A85D27-7BE5-4055-BA13-00FA97737E88}" srcOrd="0" destOrd="0" presId="urn:microsoft.com/office/officeart/2005/8/layout/radial4"/>
    <dgm:cxn modelId="{94897CF5-99B4-423A-907B-BA516AF27D5B}" type="presOf" srcId="{54E63A77-D157-49A3-898B-2C1B4593FC0C}" destId="{7B4E40C9-FD35-4EFB-927E-E509B56CE899}" srcOrd="0" destOrd="0" presId="urn:microsoft.com/office/officeart/2005/8/layout/radial4"/>
    <dgm:cxn modelId="{4100A426-401C-43AB-AF40-D6B6431ABE00}" srcId="{54E63A77-D157-49A3-898B-2C1B4593FC0C}" destId="{986E49C9-E3B7-4577-B811-966A264911D4}" srcOrd="2" destOrd="0" parTransId="{5733E1B0-F2CF-48FE-9569-3C0766B51A88}" sibTransId="{A11FAEA4-2E50-4DBE-A387-7F902EE9BB35}"/>
    <dgm:cxn modelId="{56B0101B-F9A3-423B-8100-835E32BF7B16}" type="presOf" srcId="{C36DFCC5-3623-4E73-BCC3-94A368AD3FAD}" destId="{47462425-BC72-4B0D-B0A8-6A5592AA30B3}" srcOrd="0" destOrd="0" presId="urn:microsoft.com/office/officeart/2005/8/layout/radial4"/>
    <dgm:cxn modelId="{2316529C-F3D0-4D2A-AB32-9DACE73174B3}" srcId="{54E63A77-D157-49A3-898B-2C1B4593FC0C}" destId="{F4E3DFD8-60E4-4426-BA73-8C89C7734E45}" srcOrd="3" destOrd="0" parTransId="{7ACA0577-2B9F-4F62-9C97-4F930ACA44A4}" sibTransId="{269F5897-0245-4791-BCC2-AAC97F7F7CAC}"/>
    <dgm:cxn modelId="{88FD7EAB-B230-4008-AB44-46F2910F53AD}" srcId="{7695C361-789B-472A-BA68-34B6E335225B}" destId="{B06A2111-630E-4B00-86C4-91BECC2021F3}" srcOrd="4" destOrd="0" parTransId="{EC6E3163-46A7-40C1-B44A-B97DC0028F5A}" sibTransId="{B1E6BB98-6397-4E01-887E-6B2355D6534A}"/>
    <dgm:cxn modelId="{3F3999A7-8DED-4DC3-AC00-58A511E9F553}" type="presOf" srcId="{F4E3DFD8-60E4-4426-BA73-8C89C7734E45}" destId="{5B7A64D8-C26A-4FC0-B991-F2532C247D94}" srcOrd="0" destOrd="0" presId="urn:microsoft.com/office/officeart/2005/8/layout/radial4"/>
    <dgm:cxn modelId="{B32259F6-A8B4-4E31-A8E7-9EC088DF8F63}" srcId="{54E63A77-D157-49A3-898B-2C1B4593FC0C}" destId="{53061B85-A1C9-49F5-9CDA-823F553D8272}" srcOrd="1" destOrd="0" parTransId="{DCFCF97D-4488-4C0B-9675-E67D1A16A96D}" sibTransId="{47C16D7E-F85A-4556-8C21-0A5A90791627}"/>
    <dgm:cxn modelId="{42997F69-696D-4C58-97DC-2FFD5A0049D9}" type="presOf" srcId="{53061B85-A1C9-49F5-9CDA-823F553D8272}" destId="{EEE7EA8C-830B-4435-9078-B6BEF30BCEC9}" srcOrd="0" destOrd="0" presId="urn:microsoft.com/office/officeart/2005/8/layout/radial4"/>
    <dgm:cxn modelId="{75345511-393D-44E4-B2FF-96E05CFCD7EB}" srcId="{7695C361-789B-472A-BA68-34B6E335225B}" destId="{54E63A77-D157-49A3-898B-2C1B4593FC0C}" srcOrd="0" destOrd="0" parTransId="{76AC8E7C-0861-4F98-91C9-E9F5F61225B3}" sibTransId="{81CB3A5E-91F9-4A19-B119-1D50F0E31160}"/>
    <dgm:cxn modelId="{E2A9D3F5-98B5-44FD-A5B6-AA32938E012E}" srcId="{7695C361-789B-472A-BA68-34B6E335225B}" destId="{87F2753D-03AD-4CA2-BBA8-F29C3ACD4B35}" srcOrd="2" destOrd="0" parTransId="{919CBA19-86F5-4F32-B865-7D0BAF1DA0FD}" sibTransId="{B902B752-94FC-4117-AB02-875045967CB5}"/>
    <dgm:cxn modelId="{FEB4F644-3BED-4E05-BA16-E86A4DB64099}" type="presOf" srcId="{986E49C9-E3B7-4577-B811-966A264911D4}" destId="{ADAE6AB3-74C4-4675-B601-6A65D81CE575}" srcOrd="0" destOrd="0" presId="urn:microsoft.com/office/officeart/2005/8/layout/radial4"/>
    <dgm:cxn modelId="{845AA46B-C2EA-4DD6-8A9C-C12FB0CE02A2}" type="presOf" srcId="{DCFCF97D-4488-4C0B-9675-E67D1A16A96D}" destId="{7A252564-C355-4006-B84A-3E4BC14C901C}" srcOrd="0" destOrd="0" presId="urn:microsoft.com/office/officeart/2005/8/layout/radial4"/>
    <dgm:cxn modelId="{9978A8A3-C020-4993-BCE9-4C278E7E9E59}" type="presOf" srcId="{528C16D7-C9CF-44BB-B2C8-EA7EF65E60F5}" destId="{67F5A7B6-7D57-4D46-BF9F-BD4647CECC91}" srcOrd="0" destOrd="0" presId="urn:microsoft.com/office/officeart/2005/8/layout/radial4"/>
    <dgm:cxn modelId="{1AE40D53-4FCE-49C7-AA74-D403E3D04C82}" type="presOf" srcId="{34DBE5F1-844F-4404-B836-A9D7936BF411}" destId="{E30DFAF1-C7D5-4AD8-B175-F622156E88A5}" srcOrd="0" destOrd="0" presId="urn:microsoft.com/office/officeart/2005/8/layout/radial4"/>
    <dgm:cxn modelId="{1D713A0C-41A4-4238-B255-04C042BF1247}" srcId="{7695C361-789B-472A-BA68-34B6E335225B}" destId="{D18750E6-45F9-425D-8DD5-E516999EEE79}" srcOrd="3" destOrd="0" parTransId="{522599E1-0A50-43C1-AFBE-8330E44F5475}" sibTransId="{0B61FD73-9643-45CA-B849-DDC574A94D3E}"/>
    <dgm:cxn modelId="{D52AFD38-6EF7-42A9-9582-F4ECE42E9329}" type="presOf" srcId="{7ACA0577-2B9F-4F62-9C97-4F930ACA44A4}" destId="{5BD47917-BD0E-4EAB-B85A-FBF65C3E3917}" srcOrd="0" destOrd="0" presId="urn:microsoft.com/office/officeart/2005/8/layout/radial4"/>
    <dgm:cxn modelId="{D416EA08-6A31-47A1-BF1A-F78DF3AF72BC}" srcId="{54E63A77-D157-49A3-898B-2C1B4593FC0C}" destId="{528C16D7-C9CF-44BB-B2C8-EA7EF65E60F5}" srcOrd="4" destOrd="0" parTransId="{34DBE5F1-844F-4404-B836-A9D7936BF411}" sibTransId="{26EE97B0-D360-4D98-A260-E017572871E9}"/>
    <dgm:cxn modelId="{A41D5A52-3468-4EA6-A128-2434A6765FBC}" srcId="{54E63A77-D157-49A3-898B-2C1B4593FC0C}" destId="{C36DFCC5-3623-4E73-BCC3-94A368AD3FAD}" srcOrd="0" destOrd="0" parTransId="{5EEF5FA5-2D53-4164-8C6B-38848E5F2F72}" sibTransId="{D61C5C6F-2B0A-472C-AB38-85B57909FE08}"/>
    <dgm:cxn modelId="{BB9E56AE-EF4F-441C-8666-87FCB0147B47}" type="presOf" srcId="{5733E1B0-F2CF-48FE-9569-3C0766B51A88}" destId="{999F4A6A-9795-4E2D-A429-2FD0B7848F12}" srcOrd="0" destOrd="0" presId="urn:microsoft.com/office/officeart/2005/8/layout/radial4"/>
    <dgm:cxn modelId="{ADC8AAEB-5703-4BA2-9FD4-D3B7A8D8C62F}" srcId="{7695C361-789B-472A-BA68-34B6E335225B}" destId="{45E1E275-A211-4E39-A21D-251D133FF05A}" srcOrd="1" destOrd="0" parTransId="{B5CE1B58-75E7-4A6B-B6C1-C663F68D8520}" sibTransId="{C7D479B0-EE4B-484E-B21E-194ACCD3F185}"/>
    <dgm:cxn modelId="{F05ADFB4-E9F7-40D3-8F53-12A4892925B5}" type="presParOf" srcId="{09A85D27-7BE5-4055-BA13-00FA97737E88}" destId="{7B4E40C9-FD35-4EFB-927E-E509B56CE899}" srcOrd="0" destOrd="0" presId="urn:microsoft.com/office/officeart/2005/8/layout/radial4"/>
    <dgm:cxn modelId="{47C42A03-287E-42BF-ADFC-86AB7EB9C38E}" type="presParOf" srcId="{09A85D27-7BE5-4055-BA13-00FA97737E88}" destId="{CC195E82-DCBE-40BB-8F5D-B79F6B5E454B}" srcOrd="1" destOrd="0" presId="urn:microsoft.com/office/officeart/2005/8/layout/radial4"/>
    <dgm:cxn modelId="{9DC690F6-28E0-48A2-A85E-D8B7F3BE68DC}" type="presParOf" srcId="{09A85D27-7BE5-4055-BA13-00FA97737E88}" destId="{47462425-BC72-4B0D-B0A8-6A5592AA30B3}" srcOrd="2" destOrd="0" presId="urn:microsoft.com/office/officeart/2005/8/layout/radial4"/>
    <dgm:cxn modelId="{10C4F948-19A8-4E63-B89C-8A6F47977234}" type="presParOf" srcId="{09A85D27-7BE5-4055-BA13-00FA97737E88}" destId="{7A252564-C355-4006-B84A-3E4BC14C901C}" srcOrd="3" destOrd="0" presId="urn:microsoft.com/office/officeart/2005/8/layout/radial4"/>
    <dgm:cxn modelId="{9318536B-C2D0-4CD2-921E-CB9B2151E4C4}" type="presParOf" srcId="{09A85D27-7BE5-4055-BA13-00FA97737E88}" destId="{EEE7EA8C-830B-4435-9078-B6BEF30BCEC9}" srcOrd="4" destOrd="0" presId="urn:microsoft.com/office/officeart/2005/8/layout/radial4"/>
    <dgm:cxn modelId="{CE734DBF-7887-4C78-B108-12C74D844DED}" type="presParOf" srcId="{09A85D27-7BE5-4055-BA13-00FA97737E88}" destId="{999F4A6A-9795-4E2D-A429-2FD0B7848F12}" srcOrd="5" destOrd="0" presId="urn:microsoft.com/office/officeart/2005/8/layout/radial4"/>
    <dgm:cxn modelId="{969471C9-FAFD-47C9-9608-6D41EF9AC5DE}" type="presParOf" srcId="{09A85D27-7BE5-4055-BA13-00FA97737E88}" destId="{ADAE6AB3-74C4-4675-B601-6A65D81CE575}" srcOrd="6" destOrd="0" presId="urn:microsoft.com/office/officeart/2005/8/layout/radial4"/>
    <dgm:cxn modelId="{C396023F-3B98-401B-A063-BD24740370CF}" type="presParOf" srcId="{09A85D27-7BE5-4055-BA13-00FA97737E88}" destId="{5BD47917-BD0E-4EAB-B85A-FBF65C3E3917}" srcOrd="7" destOrd="0" presId="urn:microsoft.com/office/officeart/2005/8/layout/radial4"/>
    <dgm:cxn modelId="{573748BB-E2A8-4F64-8B44-2C7E69516863}" type="presParOf" srcId="{09A85D27-7BE5-4055-BA13-00FA97737E88}" destId="{5B7A64D8-C26A-4FC0-B991-F2532C247D94}" srcOrd="8" destOrd="0" presId="urn:microsoft.com/office/officeart/2005/8/layout/radial4"/>
    <dgm:cxn modelId="{A592F6DC-BB02-4E17-8E04-0A63FCA316B6}" type="presParOf" srcId="{09A85D27-7BE5-4055-BA13-00FA97737E88}" destId="{E30DFAF1-C7D5-4AD8-B175-F622156E88A5}" srcOrd="9" destOrd="0" presId="urn:microsoft.com/office/officeart/2005/8/layout/radial4"/>
    <dgm:cxn modelId="{5B9061DB-33D3-4A7A-93FD-7CE36BCA5F8A}" type="presParOf" srcId="{09A85D27-7BE5-4055-BA13-00FA97737E88}" destId="{67F5A7B6-7D57-4D46-BF9F-BD4647CECC9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EC97B2-FD0F-4F47-99E2-94712A8BFF66}"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E2C53498-1AFE-4A11-86A8-31CFB9EA705F}">
      <dgm:prSet phldrT="[Text]"/>
      <dgm:spPr/>
      <dgm:t>
        <a:bodyPr/>
        <a:lstStyle/>
        <a:p>
          <a:r>
            <a:rPr lang="en-GB" dirty="0" smtClean="0">
              <a:latin typeface="Franklin Gothic Medium" panose="020B0603020102020204" pitchFamily="34" charset="0"/>
            </a:rPr>
            <a:t>Community fund: £19 million over 25 years</a:t>
          </a:r>
          <a:endParaRPr lang="en-GB" dirty="0"/>
        </a:p>
      </dgm:t>
    </dgm:pt>
    <dgm:pt modelId="{8731B706-38C9-4EEF-9A6C-3AA76BC56826}" type="parTrans" cxnId="{D68FB13D-4A51-46AE-BCE2-6D12DED1839C}">
      <dgm:prSet/>
      <dgm:spPr/>
      <dgm:t>
        <a:bodyPr/>
        <a:lstStyle/>
        <a:p>
          <a:endParaRPr lang="en-GB"/>
        </a:p>
      </dgm:t>
    </dgm:pt>
    <dgm:pt modelId="{ABF72914-465C-41F9-91E4-5C2D1C90067A}" type="sibTrans" cxnId="{D68FB13D-4A51-46AE-BCE2-6D12DED1839C}">
      <dgm:prSet/>
      <dgm:spPr/>
      <dgm:t>
        <a:bodyPr/>
        <a:lstStyle/>
        <a:p>
          <a:endParaRPr lang="en-GB"/>
        </a:p>
      </dgm:t>
    </dgm:pt>
    <dgm:pt modelId="{A9A6117A-2A14-4856-9259-095587FC51C3}">
      <dgm:prSet phldrT="[Text]"/>
      <dgm:spPr/>
      <dgm:t>
        <a:bodyPr/>
        <a:lstStyle/>
        <a:p>
          <a:r>
            <a:rPr lang="en-US" dirty="0" smtClean="0">
              <a:latin typeface="Franklin Gothic Medium" panose="020B0603020102020204" pitchFamily="34" charset="0"/>
            </a:rPr>
            <a:t>Tourism fund: </a:t>
          </a:r>
          <a:r>
            <a:rPr lang="en-GB" dirty="0" smtClean="0">
              <a:latin typeface="Franklin Gothic Medium" panose="020B0603020102020204" pitchFamily="34" charset="0"/>
            </a:rPr>
            <a:t>£690,000</a:t>
          </a:r>
          <a:endParaRPr lang="en-GB" dirty="0"/>
        </a:p>
      </dgm:t>
    </dgm:pt>
    <dgm:pt modelId="{8B6B5DC8-F169-4009-BBAB-BDE07D6DA665}" type="parTrans" cxnId="{F8262C53-1334-42D6-90FF-181C6163798C}">
      <dgm:prSet/>
      <dgm:spPr/>
      <dgm:t>
        <a:bodyPr/>
        <a:lstStyle/>
        <a:p>
          <a:endParaRPr lang="en-GB"/>
        </a:p>
      </dgm:t>
    </dgm:pt>
    <dgm:pt modelId="{5E87C41F-CF3A-4D1C-87E0-5E4DFBA83191}" type="sibTrans" cxnId="{F8262C53-1334-42D6-90FF-181C6163798C}">
      <dgm:prSet/>
      <dgm:spPr/>
      <dgm:t>
        <a:bodyPr/>
        <a:lstStyle/>
        <a:p>
          <a:endParaRPr lang="en-GB"/>
        </a:p>
      </dgm:t>
    </dgm:pt>
    <dgm:pt modelId="{D94386BE-0A50-4ECA-B52C-BEC28F6AE262}">
      <dgm:prSet phldrT="[Text]"/>
      <dgm:spPr/>
      <dgm:t>
        <a:bodyPr/>
        <a:lstStyle/>
        <a:p>
          <a:r>
            <a:rPr lang="en-US" dirty="0" smtClean="0">
              <a:solidFill>
                <a:schemeClr val="bg1"/>
              </a:solidFill>
              <a:latin typeface="Franklin Gothic Medium" panose="020B0603020102020204" pitchFamily="34" charset="0"/>
            </a:rPr>
            <a:t>Facilitating pier upgrade for cruise liners</a:t>
          </a:r>
          <a:endParaRPr lang="en-GB" dirty="0">
            <a:solidFill>
              <a:schemeClr val="bg1"/>
            </a:solidFill>
          </a:endParaRPr>
        </a:p>
      </dgm:t>
    </dgm:pt>
    <dgm:pt modelId="{34B26489-0761-4E5C-97AB-53CEB17A82CD}" type="parTrans" cxnId="{CBDA0902-6103-418A-9C11-12297B25C6E5}">
      <dgm:prSet/>
      <dgm:spPr/>
      <dgm:t>
        <a:bodyPr/>
        <a:lstStyle/>
        <a:p>
          <a:endParaRPr lang="en-GB"/>
        </a:p>
      </dgm:t>
    </dgm:pt>
    <dgm:pt modelId="{79FD0257-5FEC-45E2-A1F2-E55A47A1CC6D}" type="sibTrans" cxnId="{CBDA0902-6103-418A-9C11-12297B25C6E5}">
      <dgm:prSet/>
      <dgm:spPr/>
      <dgm:t>
        <a:bodyPr/>
        <a:lstStyle/>
        <a:p>
          <a:endParaRPr lang="en-GB"/>
        </a:p>
      </dgm:t>
    </dgm:pt>
    <dgm:pt modelId="{BF3FB9B8-795D-413B-80F0-85742470B9B5}">
      <dgm:prSet phldrT="[Text]"/>
      <dgm:spPr/>
      <dgm:t>
        <a:bodyPr/>
        <a:lstStyle/>
        <a:p>
          <a:r>
            <a:rPr lang="en-US" dirty="0" smtClean="0">
              <a:solidFill>
                <a:schemeClr val="bg1"/>
              </a:solidFill>
              <a:latin typeface="Franklin Gothic Medium" panose="020B0603020102020204" pitchFamily="34" charset="0"/>
            </a:rPr>
            <a:t>RNLI partnership: </a:t>
          </a:r>
          <a:r>
            <a:rPr lang="en-GB" dirty="0" smtClean="0">
              <a:solidFill>
                <a:schemeClr val="bg1"/>
              </a:solidFill>
              <a:latin typeface="Franklin Gothic Medium" panose="020B0603020102020204" pitchFamily="34" charset="0"/>
            </a:rPr>
            <a:t>£3.8 million</a:t>
          </a:r>
          <a:endParaRPr lang="en-GB" dirty="0">
            <a:solidFill>
              <a:schemeClr val="bg1"/>
            </a:solidFill>
          </a:endParaRPr>
        </a:p>
      </dgm:t>
    </dgm:pt>
    <dgm:pt modelId="{70627785-4127-4403-A14F-C3E25EF644B6}" type="parTrans" cxnId="{9C1F3ADE-9043-4859-9123-3E5210B88069}">
      <dgm:prSet/>
      <dgm:spPr/>
      <dgm:t>
        <a:bodyPr/>
        <a:lstStyle/>
        <a:p>
          <a:endParaRPr lang="en-GB"/>
        </a:p>
      </dgm:t>
    </dgm:pt>
    <dgm:pt modelId="{3A33575D-2325-4C45-A6D1-6D892C5AC435}" type="sibTrans" cxnId="{9C1F3ADE-9043-4859-9123-3E5210B88069}">
      <dgm:prSet/>
      <dgm:spPr/>
      <dgm:t>
        <a:bodyPr/>
        <a:lstStyle/>
        <a:p>
          <a:endParaRPr lang="en-GB"/>
        </a:p>
      </dgm:t>
    </dgm:pt>
    <dgm:pt modelId="{7E1EBF2C-63B6-404A-8C6F-982565C7D7B2}">
      <dgm:prSet/>
      <dgm:spPr/>
      <dgm:t>
        <a:bodyPr/>
        <a:lstStyle/>
        <a:p>
          <a:r>
            <a:rPr lang="en-US" dirty="0" smtClean="0">
              <a:solidFill>
                <a:schemeClr val="bg1"/>
              </a:solidFill>
              <a:latin typeface="Franklin Gothic Medium" panose="020B0603020102020204" pitchFamily="34" charset="0"/>
            </a:rPr>
            <a:t>Achieving blue flag status for beach</a:t>
          </a:r>
          <a:endParaRPr lang="en-GB" dirty="0">
            <a:solidFill>
              <a:schemeClr val="bg1"/>
            </a:solidFill>
            <a:latin typeface="Franklin Gothic Medium" panose="020B0603020102020204" pitchFamily="34" charset="0"/>
          </a:endParaRPr>
        </a:p>
      </dgm:t>
    </dgm:pt>
    <dgm:pt modelId="{E4E04E0B-9233-40F0-A8C9-648C33B04260}" type="parTrans" cxnId="{6368CFA5-A982-4D88-8AE8-47B8636D4605}">
      <dgm:prSet/>
      <dgm:spPr/>
      <dgm:t>
        <a:bodyPr/>
        <a:lstStyle/>
        <a:p>
          <a:endParaRPr lang="en-GB"/>
        </a:p>
      </dgm:t>
    </dgm:pt>
    <dgm:pt modelId="{225ECC67-4B7A-480C-9443-23C9366F5807}" type="sibTrans" cxnId="{6368CFA5-A982-4D88-8AE8-47B8636D4605}">
      <dgm:prSet/>
      <dgm:spPr/>
      <dgm:t>
        <a:bodyPr/>
        <a:lstStyle/>
        <a:p>
          <a:endParaRPr lang="en-GB"/>
        </a:p>
      </dgm:t>
    </dgm:pt>
    <dgm:pt modelId="{B5322E94-DFC2-42C0-8A27-47EE869EE783}">
      <dgm:prSet phldrT="[Text]"/>
      <dgm:spPr/>
      <dgm:t>
        <a:bodyPr/>
        <a:lstStyle/>
        <a:p>
          <a:r>
            <a:rPr lang="en-US" dirty="0" smtClean="0">
              <a:solidFill>
                <a:schemeClr val="bg1"/>
              </a:solidFill>
              <a:latin typeface="Franklin Gothic Medium" panose="020B0603020102020204" pitchFamily="34" charset="0"/>
            </a:rPr>
            <a:t>5 year partnership to support lifeguards</a:t>
          </a:r>
          <a:endParaRPr lang="en-GB" dirty="0">
            <a:solidFill>
              <a:schemeClr val="bg1"/>
            </a:solidFill>
          </a:endParaRPr>
        </a:p>
      </dgm:t>
    </dgm:pt>
    <dgm:pt modelId="{CB824EAC-0440-4F45-B73C-DAC8E4AAAB00}" type="parTrans" cxnId="{A7DDE53F-3561-4885-8C7A-23947E30AD0C}">
      <dgm:prSet/>
      <dgm:spPr/>
      <dgm:t>
        <a:bodyPr/>
        <a:lstStyle/>
        <a:p>
          <a:endParaRPr lang="en-GB"/>
        </a:p>
      </dgm:t>
    </dgm:pt>
    <dgm:pt modelId="{94CCCFDE-5D07-4284-9757-F2153BEBDDD9}" type="sibTrans" cxnId="{A7DDE53F-3561-4885-8C7A-23947E30AD0C}">
      <dgm:prSet/>
      <dgm:spPr/>
      <dgm:t>
        <a:bodyPr/>
        <a:lstStyle/>
        <a:p>
          <a:endParaRPr lang="en-GB"/>
        </a:p>
      </dgm:t>
    </dgm:pt>
    <dgm:pt modelId="{F73C3809-1BC6-4F2E-868E-DAF10937287A}">
      <dgm:prSet phldrT="[Text]"/>
      <dgm:spPr/>
      <dgm:t>
        <a:bodyPr/>
        <a:lstStyle/>
        <a:p>
          <a:r>
            <a:rPr lang="en-US" dirty="0" smtClean="0">
              <a:latin typeface="Franklin Gothic Medium" panose="020B0603020102020204" pitchFamily="34" charset="0"/>
            </a:rPr>
            <a:t>Privately funded grant and loan scheme</a:t>
          </a:r>
          <a:endParaRPr lang="en-GB" dirty="0"/>
        </a:p>
      </dgm:t>
    </dgm:pt>
    <dgm:pt modelId="{99641E59-9DAA-4402-A589-7852DE6682E5}" type="parTrans" cxnId="{61D94024-F83A-43A7-B3A3-DFBA95596808}">
      <dgm:prSet/>
      <dgm:spPr/>
      <dgm:t>
        <a:bodyPr/>
        <a:lstStyle/>
        <a:p>
          <a:endParaRPr lang="en-GB"/>
        </a:p>
      </dgm:t>
    </dgm:pt>
    <dgm:pt modelId="{7EEFE2FB-9592-4379-A965-2B5C3B6D5E8D}" type="sibTrans" cxnId="{61D94024-F83A-43A7-B3A3-DFBA95596808}">
      <dgm:prSet/>
      <dgm:spPr/>
      <dgm:t>
        <a:bodyPr/>
        <a:lstStyle/>
        <a:p>
          <a:endParaRPr lang="en-GB"/>
        </a:p>
      </dgm:t>
    </dgm:pt>
    <dgm:pt modelId="{56E13AD9-3D2D-4965-B003-D89A9AF4A064}">
      <dgm:prSet phldrT="[Text]"/>
      <dgm:spPr/>
      <dgm:t>
        <a:bodyPr/>
        <a:lstStyle/>
        <a:p>
          <a:r>
            <a:rPr lang="en-US" smtClean="0">
              <a:latin typeface="Franklin Gothic Medium" panose="020B0603020102020204" pitchFamily="34" charset="0"/>
            </a:rPr>
            <a:t>Fully flexible fund objectives</a:t>
          </a:r>
          <a:endParaRPr lang="en-GB" dirty="0"/>
        </a:p>
      </dgm:t>
    </dgm:pt>
    <dgm:pt modelId="{EFABB3ED-EED5-49F1-BA59-FA878ECAA74E}" type="parTrans" cxnId="{5A295B70-D8B9-45D9-861A-00DCBB5E06C5}">
      <dgm:prSet/>
      <dgm:spPr/>
      <dgm:t>
        <a:bodyPr/>
        <a:lstStyle/>
        <a:p>
          <a:endParaRPr lang="en-GB"/>
        </a:p>
      </dgm:t>
    </dgm:pt>
    <dgm:pt modelId="{86A9B9C1-2D8D-400D-9AC2-FCDEFA3F793A}" type="sibTrans" cxnId="{5A295B70-D8B9-45D9-861A-00DCBB5E06C5}">
      <dgm:prSet/>
      <dgm:spPr/>
      <dgm:t>
        <a:bodyPr/>
        <a:lstStyle/>
        <a:p>
          <a:endParaRPr lang="en-GB"/>
        </a:p>
      </dgm:t>
    </dgm:pt>
    <dgm:pt modelId="{CAEFC659-AE29-4B27-A2A6-F642F4E293D8}" type="pres">
      <dgm:prSet presAssocID="{D1EC97B2-FD0F-4F47-99E2-94712A8BFF66}" presName="hierChild1" presStyleCnt="0">
        <dgm:presLayoutVars>
          <dgm:orgChart val="1"/>
          <dgm:chPref val="1"/>
          <dgm:dir/>
          <dgm:animOne val="branch"/>
          <dgm:animLvl val="lvl"/>
          <dgm:resizeHandles/>
        </dgm:presLayoutVars>
      </dgm:prSet>
      <dgm:spPr/>
    </dgm:pt>
    <dgm:pt modelId="{E87659EC-2D04-4370-BA39-93185A2A17E7}" type="pres">
      <dgm:prSet presAssocID="{E2C53498-1AFE-4A11-86A8-31CFB9EA705F}" presName="hierRoot1" presStyleCnt="0">
        <dgm:presLayoutVars>
          <dgm:hierBranch val="init"/>
        </dgm:presLayoutVars>
      </dgm:prSet>
      <dgm:spPr/>
    </dgm:pt>
    <dgm:pt modelId="{1A23205D-51DF-4368-9A91-264058499643}" type="pres">
      <dgm:prSet presAssocID="{E2C53498-1AFE-4A11-86A8-31CFB9EA705F}" presName="rootComposite1" presStyleCnt="0"/>
      <dgm:spPr/>
    </dgm:pt>
    <dgm:pt modelId="{6197AB83-7B32-456F-B7FB-5F3276854CC7}" type="pres">
      <dgm:prSet presAssocID="{E2C53498-1AFE-4A11-86A8-31CFB9EA705F}" presName="rootText1" presStyleLbl="node0" presStyleIdx="0" presStyleCnt="3">
        <dgm:presLayoutVars>
          <dgm:chPref val="3"/>
        </dgm:presLayoutVars>
      </dgm:prSet>
      <dgm:spPr/>
      <dgm:t>
        <a:bodyPr/>
        <a:lstStyle/>
        <a:p>
          <a:endParaRPr lang="en-GB"/>
        </a:p>
      </dgm:t>
    </dgm:pt>
    <dgm:pt modelId="{7E3D9F18-7940-486A-B394-8FC43C6E1D09}" type="pres">
      <dgm:prSet presAssocID="{E2C53498-1AFE-4A11-86A8-31CFB9EA705F}" presName="rootConnector1" presStyleLbl="node1" presStyleIdx="0" presStyleCnt="0"/>
      <dgm:spPr/>
    </dgm:pt>
    <dgm:pt modelId="{F0578CE8-07C8-4E23-88C4-EC4A087E45D3}" type="pres">
      <dgm:prSet presAssocID="{E2C53498-1AFE-4A11-86A8-31CFB9EA705F}" presName="hierChild2" presStyleCnt="0"/>
      <dgm:spPr/>
    </dgm:pt>
    <dgm:pt modelId="{6FEE7FC4-A6D8-4B92-9BAB-A308E5FB234B}" type="pres">
      <dgm:prSet presAssocID="{99641E59-9DAA-4402-A589-7852DE6682E5}" presName="Name37" presStyleLbl="parChTrans1D2" presStyleIdx="0" presStyleCnt="5"/>
      <dgm:spPr/>
    </dgm:pt>
    <dgm:pt modelId="{0E6C4CC3-1330-4986-B076-5CF09A4BA408}" type="pres">
      <dgm:prSet presAssocID="{F73C3809-1BC6-4F2E-868E-DAF10937287A}" presName="hierRoot2" presStyleCnt="0">
        <dgm:presLayoutVars>
          <dgm:hierBranch val="init"/>
        </dgm:presLayoutVars>
      </dgm:prSet>
      <dgm:spPr/>
    </dgm:pt>
    <dgm:pt modelId="{22871AF3-0A27-4EC3-AA7F-CB9F4EFAC3AB}" type="pres">
      <dgm:prSet presAssocID="{F73C3809-1BC6-4F2E-868E-DAF10937287A}" presName="rootComposite" presStyleCnt="0"/>
      <dgm:spPr/>
    </dgm:pt>
    <dgm:pt modelId="{C3D071AA-4DCB-41ED-8BC6-A72E3EA11F07}" type="pres">
      <dgm:prSet presAssocID="{F73C3809-1BC6-4F2E-868E-DAF10937287A}" presName="rootText" presStyleLbl="node2" presStyleIdx="0" presStyleCnt="5">
        <dgm:presLayoutVars>
          <dgm:chPref val="3"/>
        </dgm:presLayoutVars>
      </dgm:prSet>
      <dgm:spPr/>
    </dgm:pt>
    <dgm:pt modelId="{7CB18EA8-C1D4-426F-AD1A-05DCC22597AF}" type="pres">
      <dgm:prSet presAssocID="{F73C3809-1BC6-4F2E-868E-DAF10937287A}" presName="rootConnector" presStyleLbl="node2" presStyleIdx="0" presStyleCnt="5"/>
      <dgm:spPr/>
    </dgm:pt>
    <dgm:pt modelId="{C2878216-7D79-4596-9F4B-DF981CD13348}" type="pres">
      <dgm:prSet presAssocID="{F73C3809-1BC6-4F2E-868E-DAF10937287A}" presName="hierChild4" presStyleCnt="0"/>
      <dgm:spPr/>
    </dgm:pt>
    <dgm:pt modelId="{54A17D20-BD57-44FB-A9FF-0855C21E2590}" type="pres">
      <dgm:prSet presAssocID="{F73C3809-1BC6-4F2E-868E-DAF10937287A}" presName="hierChild5" presStyleCnt="0"/>
      <dgm:spPr/>
    </dgm:pt>
    <dgm:pt modelId="{BF02E769-89AA-4FBB-8267-68C0DA1987D5}" type="pres">
      <dgm:prSet presAssocID="{EFABB3ED-EED5-49F1-BA59-FA878ECAA74E}" presName="Name37" presStyleLbl="parChTrans1D2" presStyleIdx="1" presStyleCnt="5"/>
      <dgm:spPr/>
    </dgm:pt>
    <dgm:pt modelId="{A220CC1A-C877-4323-99DD-316A499D843A}" type="pres">
      <dgm:prSet presAssocID="{56E13AD9-3D2D-4965-B003-D89A9AF4A064}" presName="hierRoot2" presStyleCnt="0">
        <dgm:presLayoutVars>
          <dgm:hierBranch val="init"/>
        </dgm:presLayoutVars>
      </dgm:prSet>
      <dgm:spPr/>
    </dgm:pt>
    <dgm:pt modelId="{7A9F95CB-3AC0-48AB-95D1-15861053995F}" type="pres">
      <dgm:prSet presAssocID="{56E13AD9-3D2D-4965-B003-D89A9AF4A064}" presName="rootComposite" presStyleCnt="0"/>
      <dgm:spPr/>
    </dgm:pt>
    <dgm:pt modelId="{388559FA-544F-4CC5-897D-B3D875DCF67A}" type="pres">
      <dgm:prSet presAssocID="{56E13AD9-3D2D-4965-B003-D89A9AF4A064}" presName="rootText" presStyleLbl="node2" presStyleIdx="1" presStyleCnt="5">
        <dgm:presLayoutVars>
          <dgm:chPref val="3"/>
        </dgm:presLayoutVars>
      </dgm:prSet>
      <dgm:spPr/>
    </dgm:pt>
    <dgm:pt modelId="{8012A652-93C3-43C6-84F0-5A65784F72AD}" type="pres">
      <dgm:prSet presAssocID="{56E13AD9-3D2D-4965-B003-D89A9AF4A064}" presName="rootConnector" presStyleLbl="node2" presStyleIdx="1" presStyleCnt="5"/>
      <dgm:spPr/>
    </dgm:pt>
    <dgm:pt modelId="{25625799-674E-4035-A490-738A1F677F60}" type="pres">
      <dgm:prSet presAssocID="{56E13AD9-3D2D-4965-B003-D89A9AF4A064}" presName="hierChild4" presStyleCnt="0"/>
      <dgm:spPr/>
    </dgm:pt>
    <dgm:pt modelId="{18D0AAB6-B0D6-48BE-AAB0-AB2A82E9E392}" type="pres">
      <dgm:prSet presAssocID="{56E13AD9-3D2D-4965-B003-D89A9AF4A064}" presName="hierChild5" presStyleCnt="0"/>
      <dgm:spPr/>
    </dgm:pt>
    <dgm:pt modelId="{89679689-2039-40C8-AE06-7200F95B4600}" type="pres">
      <dgm:prSet presAssocID="{E2C53498-1AFE-4A11-86A8-31CFB9EA705F}" presName="hierChild3" presStyleCnt="0"/>
      <dgm:spPr/>
    </dgm:pt>
    <dgm:pt modelId="{806C01F2-BA5B-425A-93D5-495C69B4AFD8}" type="pres">
      <dgm:prSet presAssocID="{A9A6117A-2A14-4856-9259-095587FC51C3}" presName="hierRoot1" presStyleCnt="0">
        <dgm:presLayoutVars>
          <dgm:hierBranch val="init"/>
        </dgm:presLayoutVars>
      </dgm:prSet>
      <dgm:spPr/>
    </dgm:pt>
    <dgm:pt modelId="{F5415D19-A72C-46B3-B9F6-C218F6A35E2A}" type="pres">
      <dgm:prSet presAssocID="{A9A6117A-2A14-4856-9259-095587FC51C3}" presName="rootComposite1" presStyleCnt="0"/>
      <dgm:spPr/>
    </dgm:pt>
    <dgm:pt modelId="{960CBBAC-91B6-4F61-8708-E94D9FA264AD}" type="pres">
      <dgm:prSet presAssocID="{A9A6117A-2A14-4856-9259-095587FC51C3}" presName="rootText1" presStyleLbl="node0" presStyleIdx="1" presStyleCnt="3">
        <dgm:presLayoutVars>
          <dgm:chPref val="3"/>
        </dgm:presLayoutVars>
      </dgm:prSet>
      <dgm:spPr/>
      <dgm:t>
        <a:bodyPr/>
        <a:lstStyle/>
        <a:p>
          <a:endParaRPr lang="en-GB"/>
        </a:p>
      </dgm:t>
    </dgm:pt>
    <dgm:pt modelId="{921A7BA7-D7AB-4187-BBB1-9EB124802854}" type="pres">
      <dgm:prSet presAssocID="{A9A6117A-2A14-4856-9259-095587FC51C3}" presName="rootConnector1" presStyleLbl="node1" presStyleIdx="0" presStyleCnt="0"/>
      <dgm:spPr/>
    </dgm:pt>
    <dgm:pt modelId="{5A68DA69-4467-4C89-9281-2432FAD46FB3}" type="pres">
      <dgm:prSet presAssocID="{A9A6117A-2A14-4856-9259-095587FC51C3}" presName="hierChild2" presStyleCnt="0"/>
      <dgm:spPr/>
    </dgm:pt>
    <dgm:pt modelId="{41E16D6A-EDF4-4D71-A55D-9AC02DFDC51B}" type="pres">
      <dgm:prSet presAssocID="{34B26489-0761-4E5C-97AB-53CEB17A82CD}" presName="Name37" presStyleLbl="parChTrans1D2" presStyleIdx="2" presStyleCnt="5"/>
      <dgm:spPr/>
    </dgm:pt>
    <dgm:pt modelId="{939ED978-3AEC-49E7-B1CA-1F547D197D0A}" type="pres">
      <dgm:prSet presAssocID="{D94386BE-0A50-4ECA-B52C-BEC28F6AE262}" presName="hierRoot2" presStyleCnt="0">
        <dgm:presLayoutVars>
          <dgm:hierBranch val="init"/>
        </dgm:presLayoutVars>
      </dgm:prSet>
      <dgm:spPr/>
    </dgm:pt>
    <dgm:pt modelId="{ECD2A5FA-8655-4282-9A0B-6B4E1BA4B22B}" type="pres">
      <dgm:prSet presAssocID="{D94386BE-0A50-4ECA-B52C-BEC28F6AE262}" presName="rootComposite" presStyleCnt="0"/>
      <dgm:spPr/>
    </dgm:pt>
    <dgm:pt modelId="{14F678C4-B9EF-4E5F-91CE-D785E550EB37}" type="pres">
      <dgm:prSet presAssocID="{D94386BE-0A50-4ECA-B52C-BEC28F6AE262}" presName="rootText" presStyleLbl="node2" presStyleIdx="2" presStyleCnt="5">
        <dgm:presLayoutVars>
          <dgm:chPref val="3"/>
        </dgm:presLayoutVars>
      </dgm:prSet>
      <dgm:spPr/>
      <dgm:t>
        <a:bodyPr/>
        <a:lstStyle/>
        <a:p>
          <a:endParaRPr lang="en-GB"/>
        </a:p>
      </dgm:t>
    </dgm:pt>
    <dgm:pt modelId="{5DAF42F9-DDBA-4A65-A0C1-AA9C14F4CC03}" type="pres">
      <dgm:prSet presAssocID="{D94386BE-0A50-4ECA-B52C-BEC28F6AE262}" presName="rootConnector" presStyleLbl="node2" presStyleIdx="2" presStyleCnt="5"/>
      <dgm:spPr/>
    </dgm:pt>
    <dgm:pt modelId="{7C549CED-1277-4767-86F7-9829AE12C907}" type="pres">
      <dgm:prSet presAssocID="{D94386BE-0A50-4ECA-B52C-BEC28F6AE262}" presName="hierChild4" presStyleCnt="0"/>
      <dgm:spPr/>
    </dgm:pt>
    <dgm:pt modelId="{02A6072F-CE08-424D-A7B1-CB4788E1691E}" type="pres">
      <dgm:prSet presAssocID="{D94386BE-0A50-4ECA-B52C-BEC28F6AE262}" presName="hierChild5" presStyleCnt="0"/>
      <dgm:spPr/>
    </dgm:pt>
    <dgm:pt modelId="{A6C6AAA5-AE3E-4B7C-BC53-57A3D46005FC}" type="pres">
      <dgm:prSet presAssocID="{E4E04E0B-9233-40F0-A8C9-648C33B04260}" presName="Name37" presStyleLbl="parChTrans1D2" presStyleIdx="3" presStyleCnt="5"/>
      <dgm:spPr/>
    </dgm:pt>
    <dgm:pt modelId="{9C564188-D9F5-4907-B91F-4979FDBA9D80}" type="pres">
      <dgm:prSet presAssocID="{7E1EBF2C-63B6-404A-8C6F-982565C7D7B2}" presName="hierRoot2" presStyleCnt="0">
        <dgm:presLayoutVars>
          <dgm:hierBranch val="init"/>
        </dgm:presLayoutVars>
      </dgm:prSet>
      <dgm:spPr/>
    </dgm:pt>
    <dgm:pt modelId="{28CC42BC-2C83-40A8-B674-6A82510689B8}" type="pres">
      <dgm:prSet presAssocID="{7E1EBF2C-63B6-404A-8C6F-982565C7D7B2}" presName="rootComposite" presStyleCnt="0"/>
      <dgm:spPr/>
    </dgm:pt>
    <dgm:pt modelId="{BDBD74EC-495F-4277-9C7D-B7563EB4F4D3}" type="pres">
      <dgm:prSet presAssocID="{7E1EBF2C-63B6-404A-8C6F-982565C7D7B2}" presName="rootText" presStyleLbl="node2" presStyleIdx="3" presStyleCnt="5">
        <dgm:presLayoutVars>
          <dgm:chPref val="3"/>
        </dgm:presLayoutVars>
      </dgm:prSet>
      <dgm:spPr/>
    </dgm:pt>
    <dgm:pt modelId="{40B9A1B4-142A-4F4C-B65B-B4999C28D807}" type="pres">
      <dgm:prSet presAssocID="{7E1EBF2C-63B6-404A-8C6F-982565C7D7B2}" presName="rootConnector" presStyleLbl="node2" presStyleIdx="3" presStyleCnt="5"/>
      <dgm:spPr/>
    </dgm:pt>
    <dgm:pt modelId="{DE137CFA-AFF4-4892-B300-15A54E593EB5}" type="pres">
      <dgm:prSet presAssocID="{7E1EBF2C-63B6-404A-8C6F-982565C7D7B2}" presName="hierChild4" presStyleCnt="0"/>
      <dgm:spPr/>
    </dgm:pt>
    <dgm:pt modelId="{3ED87DF9-D135-45BC-A525-EC650AF52D98}" type="pres">
      <dgm:prSet presAssocID="{7E1EBF2C-63B6-404A-8C6F-982565C7D7B2}" presName="hierChild5" presStyleCnt="0"/>
      <dgm:spPr/>
    </dgm:pt>
    <dgm:pt modelId="{0668C52D-9F90-40FF-BF6F-DA162E8858E9}" type="pres">
      <dgm:prSet presAssocID="{A9A6117A-2A14-4856-9259-095587FC51C3}" presName="hierChild3" presStyleCnt="0"/>
      <dgm:spPr/>
    </dgm:pt>
    <dgm:pt modelId="{5428EBD9-8AD8-4617-A409-B0A7A556FE8E}" type="pres">
      <dgm:prSet presAssocID="{BF3FB9B8-795D-413B-80F0-85742470B9B5}" presName="hierRoot1" presStyleCnt="0">
        <dgm:presLayoutVars>
          <dgm:hierBranch val="init"/>
        </dgm:presLayoutVars>
      </dgm:prSet>
      <dgm:spPr/>
    </dgm:pt>
    <dgm:pt modelId="{5892165B-880C-4A87-9D91-AFC0F387F395}" type="pres">
      <dgm:prSet presAssocID="{BF3FB9B8-795D-413B-80F0-85742470B9B5}" presName="rootComposite1" presStyleCnt="0"/>
      <dgm:spPr/>
    </dgm:pt>
    <dgm:pt modelId="{33BD1322-98A2-4BDB-B6E9-8D42AC293308}" type="pres">
      <dgm:prSet presAssocID="{BF3FB9B8-795D-413B-80F0-85742470B9B5}" presName="rootText1" presStyleLbl="node0" presStyleIdx="2" presStyleCnt="3">
        <dgm:presLayoutVars>
          <dgm:chPref val="3"/>
        </dgm:presLayoutVars>
      </dgm:prSet>
      <dgm:spPr/>
      <dgm:t>
        <a:bodyPr/>
        <a:lstStyle/>
        <a:p>
          <a:endParaRPr lang="en-GB"/>
        </a:p>
      </dgm:t>
    </dgm:pt>
    <dgm:pt modelId="{EA681352-DC1D-4B14-8142-FDD8E68673A6}" type="pres">
      <dgm:prSet presAssocID="{BF3FB9B8-795D-413B-80F0-85742470B9B5}" presName="rootConnector1" presStyleLbl="node1" presStyleIdx="0" presStyleCnt="0"/>
      <dgm:spPr/>
    </dgm:pt>
    <dgm:pt modelId="{245188DC-8527-4070-9AF8-58171BB28DC9}" type="pres">
      <dgm:prSet presAssocID="{BF3FB9B8-795D-413B-80F0-85742470B9B5}" presName="hierChild2" presStyleCnt="0"/>
      <dgm:spPr/>
    </dgm:pt>
    <dgm:pt modelId="{309EE056-C4DE-4E8A-94E5-5C1E9ED3B75B}" type="pres">
      <dgm:prSet presAssocID="{CB824EAC-0440-4F45-B73C-DAC8E4AAAB00}" presName="Name37" presStyleLbl="parChTrans1D2" presStyleIdx="4" presStyleCnt="5"/>
      <dgm:spPr/>
    </dgm:pt>
    <dgm:pt modelId="{CD4A731C-2157-463D-8AA5-6D26451C9F1F}" type="pres">
      <dgm:prSet presAssocID="{B5322E94-DFC2-42C0-8A27-47EE869EE783}" presName="hierRoot2" presStyleCnt="0">
        <dgm:presLayoutVars>
          <dgm:hierBranch val="init"/>
        </dgm:presLayoutVars>
      </dgm:prSet>
      <dgm:spPr/>
    </dgm:pt>
    <dgm:pt modelId="{92B6EB34-94E3-4C9C-8C8C-DDCFADBAE2B5}" type="pres">
      <dgm:prSet presAssocID="{B5322E94-DFC2-42C0-8A27-47EE869EE783}" presName="rootComposite" presStyleCnt="0"/>
      <dgm:spPr/>
    </dgm:pt>
    <dgm:pt modelId="{794BA2C3-65B4-4CE3-886E-547A35D3FC4B}" type="pres">
      <dgm:prSet presAssocID="{B5322E94-DFC2-42C0-8A27-47EE869EE783}" presName="rootText" presStyleLbl="node2" presStyleIdx="4" presStyleCnt="5">
        <dgm:presLayoutVars>
          <dgm:chPref val="3"/>
        </dgm:presLayoutVars>
      </dgm:prSet>
      <dgm:spPr/>
      <dgm:t>
        <a:bodyPr/>
        <a:lstStyle/>
        <a:p>
          <a:endParaRPr lang="en-GB"/>
        </a:p>
      </dgm:t>
    </dgm:pt>
    <dgm:pt modelId="{35750D74-C8E4-4DFB-A67D-41E0B6F56DD5}" type="pres">
      <dgm:prSet presAssocID="{B5322E94-DFC2-42C0-8A27-47EE869EE783}" presName="rootConnector" presStyleLbl="node2" presStyleIdx="4" presStyleCnt="5"/>
      <dgm:spPr/>
    </dgm:pt>
    <dgm:pt modelId="{017BCE15-DF09-43AB-9C9B-B9B05B6B6936}" type="pres">
      <dgm:prSet presAssocID="{B5322E94-DFC2-42C0-8A27-47EE869EE783}" presName="hierChild4" presStyleCnt="0"/>
      <dgm:spPr/>
    </dgm:pt>
    <dgm:pt modelId="{FA8233AC-3F3F-42A8-BAED-8539F9DFB2FE}" type="pres">
      <dgm:prSet presAssocID="{B5322E94-DFC2-42C0-8A27-47EE869EE783}" presName="hierChild5" presStyleCnt="0"/>
      <dgm:spPr/>
    </dgm:pt>
    <dgm:pt modelId="{3FE8BCDB-CF94-4FF8-BC99-CA4554E55E82}" type="pres">
      <dgm:prSet presAssocID="{BF3FB9B8-795D-413B-80F0-85742470B9B5}" presName="hierChild3" presStyleCnt="0"/>
      <dgm:spPr/>
    </dgm:pt>
  </dgm:ptLst>
  <dgm:cxnLst>
    <dgm:cxn modelId="{E6554FE2-5BB4-4E11-892A-072124351087}" type="presOf" srcId="{E4E04E0B-9233-40F0-A8C9-648C33B04260}" destId="{A6C6AAA5-AE3E-4B7C-BC53-57A3D46005FC}" srcOrd="0" destOrd="0" presId="urn:microsoft.com/office/officeart/2005/8/layout/orgChart1"/>
    <dgm:cxn modelId="{06AA94C6-8033-4BE0-95C6-3E70F2AAA55E}" type="presOf" srcId="{7E1EBF2C-63B6-404A-8C6F-982565C7D7B2}" destId="{BDBD74EC-495F-4277-9C7D-B7563EB4F4D3}" srcOrd="0" destOrd="0" presId="urn:microsoft.com/office/officeart/2005/8/layout/orgChart1"/>
    <dgm:cxn modelId="{D4D6F2C8-BD54-4948-99C9-C4EF6C5A8E42}" type="presOf" srcId="{56E13AD9-3D2D-4965-B003-D89A9AF4A064}" destId="{388559FA-544F-4CC5-897D-B3D875DCF67A}" srcOrd="0" destOrd="0" presId="urn:microsoft.com/office/officeart/2005/8/layout/orgChart1"/>
    <dgm:cxn modelId="{6368CFA5-A982-4D88-8AE8-47B8636D4605}" srcId="{A9A6117A-2A14-4856-9259-095587FC51C3}" destId="{7E1EBF2C-63B6-404A-8C6F-982565C7D7B2}" srcOrd="1" destOrd="0" parTransId="{E4E04E0B-9233-40F0-A8C9-648C33B04260}" sibTransId="{225ECC67-4B7A-480C-9443-23C9366F5807}"/>
    <dgm:cxn modelId="{80448511-C9B4-4DD2-A96F-22D488C6F1A3}" type="presOf" srcId="{7E1EBF2C-63B6-404A-8C6F-982565C7D7B2}" destId="{40B9A1B4-142A-4F4C-B65B-B4999C28D807}" srcOrd="1" destOrd="0" presId="urn:microsoft.com/office/officeart/2005/8/layout/orgChart1"/>
    <dgm:cxn modelId="{9C1F3ADE-9043-4859-9123-3E5210B88069}" srcId="{D1EC97B2-FD0F-4F47-99E2-94712A8BFF66}" destId="{BF3FB9B8-795D-413B-80F0-85742470B9B5}" srcOrd="2" destOrd="0" parTransId="{70627785-4127-4403-A14F-C3E25EF644B6}" sibTransId="{3A33575D-2325-4C45-A6D1-6D892C5AC435}"/>
    <dgm:cxn modelId="{9E78CBE4-A29F-497A-BFF1-AB31F1B86AEB}" type="presOf" srcId="{CB824EAC-0440-4F45-B73C-DAC8E4AAAB00}" destId="{309EE056-C4DE-4E8A-94E5-5C1E9ED3B75B}" srcOrd="0" destOrd="0" presId="urn:microsoft.com/office/officeart/2005/8/layout/orgChart1"/>
    <dgm:cxn modelId="{81077913-FF37-4C02-9DD6-742D2600B2A5}" type="presOf" srcId="{E2C53498-1AFE-4A11-86A8-31CFB9EA705F}" destId="{7E3D9F18-7940-486A-B394-8FC43C6E1D09}" srcOrd="1" destOrd="0" presId="urn:microsoft.com/office/officeart/2005/8/layout/orgChart1"/>
    <dgm:cxn modelId="{47544784-B56E-414F-A5CF-6075D3600853}" type="presOf" srcId="{56E13AD9-3D2D-4965-B003-D89A9AF4A064}" destId="{8012A652-93C3-43C6-84F0-5A65784F72AD}" srcOrd="1" destOrd="0" presId="urn:microsoft.com/office/officeart/2005/8/layout/orgChart1"/>
    <dgm:cxn modelId="{026D28BB-83F9-4A1B-86B0-07F664E209F2}" type="presOf" srcId="{BF3FB9B8-795D-413B-80F0-85742470B9B5}" destId="{EA681352-DC1D-4B14-8142-FDD8E68673A6}" srcOrd="1" destOrd="0" presId="urn:microsoft.com/office/officeart/2005/8/layout/orgChart1"/>
    <dgm:cxn modelId="{4BD5F628-36FF-43A2-AF34-3F1C065B1A94}" type="presOf" srcId="{D94386BE-0A50-4ECA-B52C-BEC28F6AE262}" destId="{14F678C4-B9EF-4E5F-91CE-D785E550EB37}" srcOrd="0" destOrd="0" presId="urn:microsoft.com/office/officeart/2005/8/layout/orgChart1"/>
    <dgm:cxn modelId="{215F6851-88FB-4728-B8CB-A397E2CB006E}" type="presOf" srcId="{99641E59-9DAA-4402-A589-7852DE6682E5}" destId="{6FEE7FC4-A6D8-4B92-9BAB-A308E5FB234B}" srcOrd="0" destOrd="0" presId="urn:microsoft.com/office/officeart/2005/8/layout/orgChart1"/>
    <dgm:cxn modelId="{530D825C-453B-4E1F-8160-762BC32471F5}" type="presOf" srcId="{BF3FB9B8-795D-413B-80F0-85742470B9B5}" destId="{33BD1322-98A2-4BDB-B6E9-8D42AC293308}" srcOrd="0" destOrd="0" presId="urn:microsoft.com/office/officeart/2005/8/layout/orgChart1"/>
    <dgm:cxn modelId="{39DA818F-4A2F-4391-8E04-C5FFBDE128F3}" type="presOf" srcId="{34B26489-0761-4E5C-97AB-53CEB17A82CD}" destId="{41E16D6A-EDF4-4D71-A55D-9AC02DFDC51B}" srcOrd="0" destOrd="0" presId="urn:microsoft.com/office/officeart/2005/8/layout/orgChart1"/>
    <dgm:cxn modelId="{85029798-958F-42AE-B6C7-A550381E9233}" type="presOf" srcId="{EFABB3ED-EED5-49F1-BA59-FA878ECAA74E}" destId="{BF02E769-89AA-4FBB-8267-68C0DA1987D5}" srcOrd="0" destOrd="0" presId="urn:microsoft.com/office/officeart/2005/8/layout/orgChart1"/>
    <dgm:cxn modelId="{8B714B5F-C7CC-489A-AE0D-C2C2DC912DB0}" type="presOf" srcId="{A9A6117A-2A14-4856-9259-095587FC51C3}" destId="{960CBBAC-91B6-4F61-8708-E94D9FA264AD}" srcOrd="0" destOrd="0" presId="urn:microsoft.com/office/officeart/2005/8/layout/orgChart1"/>
    <dgm:cxn modelId="{A8357BF5-EC83-4015-B261-B52A3D967324}" type="presOf" srcId="{A9A6117A-2A14-4856-9259-095587FC51C3}" destId="{921A7BA7-D7AB-4187-BBB1-9EB124802854}" srcOrd="1" destOrd="0" presId="urn:microsoft.com/office/officeart/2005/8/layout/orgChart1"/>
    <dgm:cxn modelId="{F8262C53-1334-42D6-90FF-181C6163798C}" srcId="{D1EC97B2-FD0F-4F47-99E2-94712A8BFF66}" destId="{A9A6117A-2A14-4856-9259-095587FC51C3}" srcOrd="1" destOrd="0" parTransId="{8B6B5DC8-F169-4009-BBAB-BDE07D6DA665}" sibTransId="{5E87C41F-CF3A-4D1C-87E0-5E4DFBA83191}"/>
    <dgm:cxn modelId="{D68FB13D-4A51-46AE-BCE2-6D12DED1839C}" srcId="{D1EC97B2-FD0F-4F47-99E2-94712A8BFF66}" destId="{E2C53498-1AFE-4A11-86A8-31CFB9EA705F}" srcOrd="0" destOrd="0" parTransId="{8731B706-38C9-4EEF-9A6C-3AA76BC56826}" sibTransId="{ABF72914-465C-41F9-91E4-5C2D1C90067A}"/>
    <dgm:cxn modelId="{A7DDE53F-3561-4885-8C7A-23947E30AD0C}" srcId="{BF3FB9B8-795D-413B-80F0-85742470B9B5}" destId="{B5322E94-DFC2-42C0-8A27-47EE869EE783}" srcOrd="0" destOrd="0" parTransId="{CB824EAC-0440-4F45-B73C-DAC8E4AAAB00}" sibTransId="{94CCCFDE-5D07-4284-9757-F2153BEBDDD9}"/>
    <dgm:cxn modelId="{EC03E4A6-027C-4626-933F-A55C8CA4F89E}" type="presOf" srcId="{B5322E94-DFC2-42C0-8A27-47EE869EE783}" destId="{794BA2C3-65B4-4CE3-886E-547A35D3FC4B}" srcOrd="0" destOrd="0" presId="urn:microsoft.com/office/officeart/2005/8/layout/orgChart1"/>
    <dgm:cxn modelId="{9332EAD3-3E52-47D1-ABAC-6E854A252E78}" type="presOf" srcId="{D1EC97B2-FD0F-4F47-99E2-94712A8BFF66}" destId="{CAEFC659-AE29-4B27-A2A6-F642F4E293D8}" srcOrd="0" destOrd="0" presId="urn:microsoft.com/office/officeart/2005/8/layout/orgChart1"/>
    <dgm:cxn modelId="{5A295B70-D8B9-45D9-861A-00DCBB5E06C5}" srcId="{E2C53498-1AFE-4A11-86A8-31CFB9EA705F}" destId="{56E13AD9-3D2D-4965-B003-D89A9AF4A064}" srcOrd="1" destOrd="0" parTransId="{EFABB3ED-EED5-49F1-BA59-FA878ECAA74E}" sibTransId="{86A9B9C1-2D8D-400D-9AC2-FCDEFA3F793A}"/>
    <dgm:cxn modelId="{61D94024-F83A-43A7-B3A3-DFBA95596808}" srcId="{E2C53498-1AFE-4A11-86A8-31CFB9EA705F}" destId="{F73C3809-1BC6-4F2E-868E-DAF10937287A}" srcOrd="0" destOrd="0" parTransId="{99641E59-9DAA-4402-A589-7852DE6682E5}" sibTransId="{7EEFE2FB-9592-4379-A965-2B5C3B6D5E8D}"/>
    <dgm:cxn modelId="{EB2EC611-B5D7-4E4A-BDC7-D401A99D23E7}" type="presOf" srcId="{E2C53498-1AFE-4A11-86A8-31CFB9EA705F}" destId="{6197AB83-7B32-456F-B7FB-5F3276854CC7}" srcOrd="0" destOrd="0" presId="urn:microsoft.com/office/officeart/2005/8/layout/orgChart1"/>
    <dgm:cxn modelId="{CD52ECE2-D05C-486A-A9C1-C35B8DD5CF53}" type="presOf" srcId="{B5322E94-DFC2-42C0-8A27-47EE869EE783}" destId="{35750D74-C8E4-4DFB-A67D-41E0B6F56DD5}" srcOrd="1" destOrd="0" presId="urn:microsoft.com/office/officeart/2005/8/layout/orgChart1"/>
    <dgm:cxn modelId="{F0FE7199-8EEE-4CB2-A3AB-88E18A1B85DB}" type="presOf" srcId="{F73C3809-1BC6-4F2E-868E-DAF10937287A}" destId="{7CB18EA8-C1D4-426F-AD1A-05DCC22597AF}" srcOrd="1" destOrd="0" presId="urn:microsoft.com/office/officeart/2005/8/layout/orgChart1"/>
    <dgm:cxn modelId="{56B14389-3980-47A1-938D-34ACD420837B}" type="presOf" srcId="{F73C3809-1BC6-4F2E-868E-DAF10937287A}" destId="{C3D071AA-4DCB-41ED-8BC6-A72E3EA11F07}" srcOrd="0" destOrd="0" presId="urn:microsoft.com/office/officeart/2005/8/layout/orgChart1"/>
    <dgm:cxn modelId="{CBDA0902-6103-418A-9C11-12297B25C6E5}" srcId="{A9A6117A-2A14-4856-9259-095587FC51C3}" destId="{D94386BE-0A50-4ECA-B52C-BEC28F6AE262}" srcOrd="0" destOrd="0" parTransId="{34B26489-0761-4E5C-97AB-53CEB17A82CD}" sibTransId="{79FD0257-5FEC-45E2-A1F2-E55A47A1CC6D}"/>
    <dgm:cxn modelId="{8166AFB2-E855-4E90-A6EE-8955EE2F7EBD}" type="presOf" srcId="{D94386BE-0A50-4ECA-B52C-BEC28F6AE262}" destId="{5DAF42F9-DDBA-4A65-A0C1-AA9C14F4CC03}" srcOrd="1" destOrd="0" presId="urn:microsoft.com/office/officeart/2005/8/layout/orgChart1"/>
    <dgm:cxn modelId="{A28E2612-ADCB-4904-B59D-5277D4F910CA}" type="presParOf" srcId="{CAEFC659-AE29-4B27-A2A6-F642F4E293D8}" destId="{E87659EC-2D04-4370-BA39-93185A2A17E7}" srcOrd="0" destOrd="0" presId="urn:microsoft.com/office/officeart/2005/8/layout/orgChart1"/>
    <dgm:cxn modelId="{2B67D0C0-FA0C-4DD2-9B9C-13469481BDE1}" type="presParOf" srcId="{E87659EC-2D04-4370-BA39-93185A2A17E7}" destId="{1A23205D-51DF-4368-9A91-264058499643}" srcOrd="0" destOrd="0" presId="urn:microsoft.com/office/officeart/2005/8/layout/orgChart1"/>
    <dgm:cxn modelId="{066416D2-63C2-4248-8D75-721D4F823C49}" type="presParOf" srcId="{1A23205D-51DF-4368-9A91-264058499643}" destId="{6197AB83-7B32-456F-B7FB-5F3276854CC7}" srcOrd="0" destOrd="0" presId="urn:microsoft.com/office/officeart/2005/8/layout/orgChart1"/>
    <dgm:cxn modelId="{ED251CC8-755D-48D7-956E-9CC08F2BB930}" type="presParOf" srcId="{1A23205D-51DF-4368-9A91-264058499643}" destId="{7E3D9F18-7940-486A-B394-8FC43C6E1D09}" srcOrd="1" destOrd="0" presId="urn:microsoft.com/office/officeart/2005/8/layout/orgChart1"/>
    <dgm:cxn modelId="{96667B5F-F3FC-4C27-8534-927DAE2DD0B1}" type="presParOf" srcId="{E87659EC-2D04-4370-BA39-93185A2A17E7}" destId="{F0578CE8-07C8-4E23-88C4-EC4A087E45D3}" srcOrd="1" destOrd="0" presId="urn:microsoft.com/office/officeart/2005/8/layout/orgChart1"/>
    <dgm:cxn modelId="{CB90C654-198F-4BA1-9DDA-7DE6DE4145F9}" type="presParOf" srcId="{F0578CE8-07C8-4E23-88C4-EC4A087E45D3}" destId="{6FEE7FC4-A6D8-4B92-9BAB-A308E5FB234B}" srcOrd="0" destOrd="0" presId="urn:microsoft.com/office/officeart/2005/8/layout/orgChart1"/>
    <dgm:cxn modelId="{1B058514-EC95-4780-8D08-9E9A25361469}" type="presParOf" srcId="{F0578CE8-07C8-4E23-88C4-EC4A087E45D3}" destId="{0E6C4CC3-1330-4986-B076-5CF09A4BA408}" srcOrd="1" destOrd="0" presId="urn:microsoft.com/office/officeart/2005/8/layout/orgChart1"/>
    <dgm:cxn modelId="{6C61C197-573D-4C4E-9A96-21B20A36C937}" type="presParOf" srcId="{0E6C4CC3-1330-4986-B076-5CF09A4BA408}" destId="{22871AF3-0A27-4EC3-AA7F-CB9F4EFAC3AB}" srcOrd="0" destOrd="0" presId="urn:microsoft.com/office/officeart/2005/8/layout/orgChart1"/>
    <dgm:cxn modelId="{15DCD4C7-F026-4D10-81D8-8EE714451736}" type="presParOf" srcId="{22871AF3-0A27-4EC3-AA7F-CB9F4EFAC3AB}" destId="{C3D071AA-4DCB-41ED-8BC6-A72E3EA11F07}" srcOrd="0" destOrd="0" presId="urn:microsoft.com/office/officeart/2005/8/layout/orgChart1"/>
    <dgm:cxn modelId="{F0A95FD9-F2FC-400D-AA0D-5D304A67C620}" type="presParOf" srcId="{22871AF3-0A27-4EC3-AA7F-CB9F4EFAC3AB}" destId="{7CB18EA8-C1D4-426F-AD1A-05DCC22597AF}" srcOrd="1" destOrd="0" presId="urn:microsoft.com/office/officeart/2005/8/layout/orgChart1"/>
    <dgm:cxn modelId="{472943CF-5909-4836-97E0-628E830F0D2D}" type="presParOf" srcId="{0E6C4CC3-1330-4986-B076-5CF09A4BA408}" destId="{C2878216-7D79-4596-9F4B-DF981CD13348}" srcOrd="1" destOrd="0" presId="urn:microsoft.com/office/officeart/2005/8/layout/orgChart1"/>
    <dgm:cxn modelId="{9950A3A7-DCA9-4CFA-9C16-A2ECCEA8BF3D}" type="presParOf" srcId="{0E6C4CC3-1330-4986-B076-5CF09A4BA408}" destId="{54A17D20-BD57-44FB-A9FF-0855C21E2590}" srcOrd="2" destOrd="0" presId="urn:microsoft.com/office/officeart/2005/8/layout/orgChart1"/>
    <dgm:cxn modelId="{917D4BE9-3CEA-4EB7-8F38-E2683DA4E2B8}" type="presParOf" srcId="{F0578CE8-07C8-4E23-88C4-EC4A087E45D3}" destId="{BF02E769-89AA-4FBB-8267-68C0DA1987D5}" srcOrd="2" destOrd="0" presId="urn:microsoft.com/office/officeart/2005/8/layout/orgChart1"/>
    <dgm:cxn modelId="{549FBE3C-EB44-42CC-BFE4-EA59CB5F7F98}" type="presParOf" srcId="{F0578CE8-07C8-4E23-88C4-EC4A087E45D3}" destId="{A220CC1A-C877-4323-99DD-316A499D843A}" srcOrd="3" destOrd="0" presId="urn:microsoft.com/office/officeart/2005/8/layout/orgChart1"/>
    <dgm:cxn modelId="{298D00CB-386E-4E0D-95FC-EF66B445DE97}" type="presParOf" srcId="{A220CC1A-C877-4323-99DD-316A499D843A}" destId="{7A9F95CB-3AC0-48AB-95D1-15861053995F}" srcOrd="0" destOrd="0" presId="urn:microsoft.com/office/officeart/2005/8/layout/orgChart1"/>
    <dgm:cxn modelId="{ED7E45E8-6ECF-4F0E-AE95-52F3105CA1A5}" type="presParOf" srcId="{7A9F95CB-3AC0-48AB-95D1-15861053995F}" destId="{388559FA-544F-4CC5-897D-B3D875DCF67A}" srcOrd="0" destOrd="0" presId="urn:microsoft.com/office/officeart/2005/8/layout/orgChart1"/>
    <dgm:cxn modelId="{2001FE5E-75AC-4841-B741-6F2C15617DED}" type="presParOf" srcId="{7A9F95CB-3AC0-48AB-95D1-15861053995F}" destId="{8012A652-93C3-43C6-84F0-5A65784F72AD}" srcOrd="1" destOrd="0" presId="urn:microsoft.com/office/officeart/2005/8/layout/orgChart1"/>
    <dgm:cxn modelId="{F0FAABF2-1B98-4415-A179-BE63964C06EC}" type="presParOf" srcId="{A220CC1A-C877-4323-99DD-316A499D843A}" destId="{25625799-674E-4035-A490-738A1F677F60}" srcOrd="1" destOrd="0" presId="urn:microsoft.com/office/officeart/2005/8/layout/orgChart1"/>
    <dgm:cxn modelId="{7763B255-125F-4A17-8EA5-B35233D6D72D}" type="presParOf" srcId="{A220CC1A-C877-4323-99DD-316A499D843A}" destId="{18D0AAB6-B0D6-48BE-AAB0-AB2A82E9E392}" srcOrd="2" destOrd="0" presId="urn:microsoft.com/office/officeart/2005/8/layout/orgChart1"/>
    <dgm:cxn modelId="{FA5F4DC2-0CF0-4AD6-ADCF-420114FB48CF}" type="presParOf" srcId="{E87659EC-2D04-4370-BA39-93185A2A17E7}" destId="{89679689-2039-40C8-AE06-7200F95B4600}" srcOrd="2" destOrd="0" presId="urn:microsoft.com/office/officeart/2005/8/layout/orgChart1"/>
    <dgm:cxn modelId="{5CF873C5-07B8-4A0C-9D5A-81B4664293D0}" type="presParOf" srcId="{CAEFC659-AE29-4B27-A2A6-F642F4E293D8}" destId="{806C01F2-BA5B-425A-93D5-495C69B4AFD8}" srcOrd="1" destOrd="0" presId="urn:microsoft.com/office/officeart/2005/8/layout/orgChart1"/>
    <dgm:cxn modelId="{4EBEB249-61E5-4B18-8A60-295A1B70EE0D}" type="presParOf" srcId="{806C01F2-BA5B-425A-93D5-495C69B4AFD8}" destId="{F5415D19-A72C-46B3-B9F6-C218F6A35E2A}" srcOrd="0" destOrd="0" presId="urn:microsoft.com/office/officeart/2005/8/layout/orgChart1"/>
    <dgm:cxn modelId="{5165734A-1E5E-4900-932C-42021123B556}" type="presParOf" srcId="{F5415D19-A72C-46B3-B9F6-C218F6A35E2A}" destId="{960CBBAC-91B6-4F61-8708-E94D9FA264AD}" srcOrd="0" destOrd="0" presId="urn:microsoft.com/office/officeart/2005/8/layout/orgChart1"/>
    <dgm:cxn modelId="{E2927331-159F-429B-9A61-FCCBF871D95C}" type="presParOf" srcId="{F5415D19-A72C-46B3-B9F6-C218F6A35E2A}" destId="{921A7BA7-D7AB-4187-BBB1-9EB124802854}" srcOrd="1" destOrd="0" presId="urn:microsoft.com/office/officeart/2005/8/layout/orgChart1"/>
    <dgm:cxn modelId="{C272C30E-1B6E-4378-AFAD-D9625A0F90F4}" type="presParOf" srcId="{806C01F2-BA5B-425A-93D5-495C69B4AFD8}" destId="{5A68DA69-4467-4C89-9281-2432FAD46FB3}" srcOrd="1" destOrd="0" presId="urn:microsoft.com/office/officeart/2005/8/layout/orgChart1"/>
    <dgm:cxn modelId="{2F10E1F7-39A8-4B2B-9F3E-ED807F7915D5}" type="presParOf" srcId="{5A68DA69-4467-4C89-9281-2432FAD46FB3}" destId="{41E16D6A-EDF4-4D71-A55D-9AC02DFDC51B}" srcOrd="0" destOrd="0" presId="urn:microsoft.com/office/officeart/2005/8/layout/orgChart1"/>
    <dgm:cxn modelId="{F3CED207-B0FA-4189-B79A-56663D52C467}" type="presParOf" srcId="{5A68DA69-4467-4C89-9281-2432FAD46FB3}" destId="{939ED978-3AEC-49E7-B1CA-1F547D197D0A}" srcOrd="1" destOrd="0" presId="urn:microsoft.com/office/officeart/2005/8/layout/orgChart1"/>
    <dgm:cxn modelId="{6F3A6E7B-850D-40A6-AF08-F03C21608BF6}" type="presParOf" srcId="{939ED978-3AEC-49E7-B1CA-1F547D197D0A}" destId="{ECD2A5FA-8655-4282-9A0B-6B4E1BA4B22B}" srcOrd="0" destOrd="0" presId="urn:microsoft.com/office/officeart/2005/8/layout/orgChart1"/>
    <dgm:cxn modelId="{2F017689-11DB-4292-A762-0322E8CAF70B}" type="presParOf" srcId="{ECD2A5FA-8655-4282-9A0B-6B4E1BA4B22B}" destId="{14F678C4-B9EF-4E5F-91CE-D785E550EB37}" srcOrd="0" destOrd="0" presId="urn:microsoft.com/office/officeart/2005/8/layout/orgChart1"/>
    <dgm:cxn modelId="{6201B1EA-D097-421E-8AAC-116BFCA1946B}" type="presParOf" srcId="{ECD2A5FA-8655-4282-9A0B-6B4E1BA4B22B}" destId="{5DAF42F9-DDBA-4A65-A0C1-AA9C14F4CC03}" srcOrd="1" destOrd="0" presId="urn:microsoft.com/office/officeart/2005/8/layout/orgChart1"/>
    <dgm:cxn modelId="{763C7DCF-29B8-4445-814C-7FA0741752CD}" type="presParOf" srcId="{939ED978-3AEC-49E7-B1CA-1F547D197D0A}" destId="{7C549CED-1277-4767-86F7-9829AE12C907}" srcOrd="1" destOrd="0" presId="urn:microsoft.com/office/officeart/2005/8/layout/orgChart1"/>
    <dgm:cxn modelId="{3BC8C5C2-2FDD-4DBC-9E89-7FCA8FB28DA0}" type="presParOf" srcId="{939ED978-3AEC-49E7-B1CA-1F547D197D0A}" destId="{02A6072F-CE08-424D-A7B1-CB4788E1691E}" srcOrd="2" destOrd="0" presId="urn:microsoft.com/office/officeart/2005/8/layout/orgChart1"/>
    <dgm:cxn modelId="{09D00467-15FA-4521-A00A-B46C77207023}" type="presParOf" srcId="{5A68DA69-4467-4C89-9281-2432FAD46FB3}" destId="{A6C6AAA5-AE3E-4B7C-BC53-57A3D46005FC}" srcOrd="2" destOrd="0" presId="urn:microsoft.com/office/officeart/2005/8/layout/orgChart1"/>
    <dgm:cxn modelId="{44F8F2DA-E686-4C24-A526-01A1A91D8AA0}" type="presParOf" srcId="{5A68DA69-4467-4C89-9281-2432FAD46FB3}" destId="{9C564188-D9F5-4907-B91F-4979FDBA9D80}" srcOrd="3" destOrd="0" presId="urn:microsoft.com/office/officeart/2005/8/layout/orgChart1"/>
    <dgm:cxn modelId="{CB7E16DA-7856-48A4-87E3-CC41CBCD95B0}" type="presParOf" srcId="{9C564188-D9F5-4907-B91F-4979FDBA9D80}" destId="{28CC42BC-2C83-40A8-B674-6A82510689B8}" srcOrd="0" destOrd="0" presId="urn:microsoft.com/office/officeart/2005/8/layout/orgChart1"/>
    <dgm:cxn modelId="{4CA8E365-53B6-4AB1-9B91-5D38D43A9949}" type="presParOf" srcId="{28CC42BC-2C83-40A8-B674-6A82510689B8}" destId="{BDBD74EC-495F-4277-9C7D-B7563EB4F4D3}" srcOrd="0" destOrd="0" presId="urn:microsoft.com/office/officeart/2005/8/layout/orgChart1"/>
    <dgm:cxn modelId="{22E91F2F-2AAF-4529-A427-B1ABBDC49398}" type="presParOf" srcId="{28CC42BC-2C83-40A8-B674-6A82510689B8}" destId="{40B9A1B4-142A-4F4C-B65B-B4999C28D807}" srcOrd="1" destOrd="0" presId="urn:microsoft.com/office/officeart/2005/8/layout/orgChart1"/>
    <dgm:cxn modelId="{F65B8314-2F89-4CE2-B3AC-BE5CF2A8EDF6}" type="presParOf" srcId="{9C564188-D9F5-4907-B91F-4979FDBA9D80}" destId="{DE137CFA-AFF4-4892-B300-15A54E593EB5}" srcOrd="1" destOrd="0" presId="urn:microsoft.com/office/officeart/2005/8/layout/orgChart1"/>
    <dgm:cxn modelId="{E81D4740-2040-4B08-97C2-FBD5E69C090F}" type="presParOf" srcId="{9C564188-D9F5-4907-B91F-4979FDBA9D80}" destId="{3ED87DF9-D135-45BC-A525-EC650AF52D98}" srcOrd="2" destOrd="0" presId="urn:microsoft.com/office/officeart/2005/8/layout/orgChart1"/>
    <dgm:cxn modelId="{1D5AAECD-5F92-41AB-B4A9-EF54DD7AD90F}" type="presParOf" srcId="{806C01F2-BA5B-425A-93D5-495C69B4AFD8}" destId="{0668C52D-9F90-40FF-BF6F-DA162E8858E9}" srcOrd="2" destOrd="0" presId="urn:microsoft.com/office/officeart/2005/8/layout/orgChart1"/>
    <dgm:cxn modelId="{D35AC34F-31CF-4E6F-A52D-935300655AC0}" type="presParOf" srcId="{CAEFC659-AE29-4B27-A2A6-F642F4E293D8}" destId="{5428EBD9-8AD8-4617-A409-B0A7A556FE8E}" srcOrd="2" destOrd="0" presId="urn:microsoft.com/office/officeart/2005/8/layout/orgChart1"/>
    <dgm:cxn modelId="{A77E1A03-F3E1-44EB-9B09-76140EA31A0F}" type="presParOf" srcId="{5428EBD9-8AD8-4617-A409-B0A7A556FE8E}" destId="{5892165B-880C-4A87-9D91-AFC0F387F395}" srcOrd="0" destOrd="0" presId="urn:microsoft.com/office/officeart/2005/8/layout/orgChart1"/>
    <dgm:cxn modelId="{BD454563-2749-46A6-A7DE-D0B86AA566D2}" type="presParOf" srcId="{5892165B-880C-4A87-9D91-AFC0F387F395}" destId="{33BD1322-98A2-4BDB-B6E9-8D42AC293308}" srcOrd="0" destOrd="0" presId="urn:microsoft.com/office/officeart/2005/8/layout/orgChart1"/>
    <dgm:cxn modelId="{033EE434-96C0-4F6B-A6CF-8D1D9AA82A34}" type="presParOf" srcId="{5892165B-880C-4A87-9D91-AFC0F387F395}" destId="{EA681352-DC1D-4B14-8142-FDD8E68673A6}" srcOrd="1" destOrd="0" presId="urn:microsoft.com/office/officeart/2005/8/layout/orgChart1"/>
    <dgm:cxn modelId="{BB392E5F-9B9E-4C6D-8D7B-A3544A072CA8}" type="presParOf" srcId="{5428EBD9-8AD8-4617-A409-B0A7A556FE8E}" destId="{245188DC-8527-4070-9AF8-58171BB28DC9}" srcOrd="1" destOrd="0" presId="urn:microsoft.com/office/officeart/2005/8/layout/orgChart1"/>
    <dgm:cxn modelId="{5F92D1AB-56A2-4CB7-929C-CD8AC031375B}" type="presParOf" srcId="{245188DC-8527-4070-9AF8-58171BB28DC9}" destId="{309EE056-C4DE-4E8A-94E5-5C1E9ED3B75B}" srcOrd="0" destOrd="0" presId="urn:microsoft.com/office/officeart/2005/8/layout/orgChart1"/>
    <dgm:cxn modelId="{D3AAD54C-9118-4825-9A2D-838F2C04B938}" type="presParOf" srcId="{245188DC-8527-4070-9AF8-58171BB28DC9}" destId="{CD4A731C-2157-463D-8AA5-6D26451C9F1F}" srcOrd="1" destOrd="0" presId="urn:microsoft.com/office/officeart/2005/8/layout/orgChart1"/>
    <dgm:cxn modelId="{E46DA354-8A10-4066-B15A-5FEFE24CA089}" type="presParOf" srcId="{CD4A731C-2157-463D-8AA5-6D26451C9F1F}" destId="{92B6EB34-94E3-4C9C-8C8C-DDCFADBAE2B5}" srcOrd="0" destOrd="0" presId="urn:microsoft.com/office/officeart/2005/8/layout/orgChart1"/>
    <dgm:cxn modelId="{85C4449A-5872-46E2-A034-474EFC5300FA}" type="presParOf" srcId="{92B6EB34-94E3-4C9C-8C8C-DDCFADBAE2B5}" destId="{794BA2C3-65B4-4CE3-886E-547A35D3FC4B}" srcOrd="0" destOrd="0" presId="urn:microsoft.com/office/officeart/2005/8/layout/orgChart1"/>
    <dgm:cxn modelId="{844A517B-CDDB-40CD-87FB-E402FC74FF41}" type="presParOf" srcId="{92B6EB34-94E3-4C9C-8C8C-DDCFADBAE2B5}" destId="{35750D74-C8E4-4DFB-A67D-41E0B6F56DD5}" srcOrd="1" destOrd="0" presId="urn:microsoft.com/office/officeart/2005/8/layout/orgChart1"/>
    <dgm:cxn modelId="{81502D19-AC3F-4669-A83F-5747EFB7D895}" type="presParOf" srcId="{CD4A731C-2157-463D-8AA5-6D26451C9F1F}" destId="{017BCE15-DF09-43AB-9C9B-B9B05B6B6936}" srcOrd="1" destOrd="0" presId="urn:microsoft.com/office/officeart/2005/8/layout/orgChart1"/>
    <dgm:cxn modelId="{85159C17-F7CD-4C94-8DE8-95231CDD050E}" type="presParOf" srcId="{CD4A731C-2157-463D-8AA5-6D26451C9F1F}" destId="{FA8233AC-3F3F-42A8-BAED-8539F9DFB2FE}" srcOrd="2" destOrd="0" presId="urn:microsoft.com/office/officeart/2005/8/layout/orgChart1"/>
    <dgm:cxn modelId="{EDBD1EB4-AE13-4077-83A7-E035B83A52FC}" type="presParOf" srcId="{5428EBD9-8AD8-4617-A409-B0A7A556FE8E}" destId="{3FE8BCDB-CF94-4FF8-BC99-CA4554E55E8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CCD3B-F983-42DF-8836-B55AB8A3771E}" type="doc">
      <dgm:prSet loTypeId="urn:microsoft.com/office/officeart/2008/layout/RadialCluster" loCatId="cycle" qsTypeId="urn:microsoft.com/office/officeart/2005/8/quickstyle/simple2" qsCatId="simple" csTypeId="urn:microsoft.com/office/officeart/2005/8/colors/colorful1" csCatId="colorful" phldr="1"/>
      <dgm:spPr/>
      <dgm:t>
        <a:bodyPr/>
        <a:lstStyle/>
        <a:p>
          <a:endParaRPr lang="en-GB"/>
        </a:p>
      </dgm:t>
    </dgm:pt>
    <dgm:pt modelId="{8468EC91-81E2-4346-832B-E319DF7218B2}">
      <dgm:prSet phldrT="[Text]"/>
      <dgm:spPr/>
      <dgm:t>
        <a:bodyPr/>
        <a:lstStyle/>
        <a:p>
          <a:r>
            <a:rPr lang="en-GB" dirty="0" smtClean="0"/>
            <a:t>Co-ownership</a:t>
          </a:r>
          <a:endParaRPr lang="en-GB" dirty="0"/>
        </a:p>
      </dgm:t>
    </dgm:pt>
    <dgm:pt modelId="{83B2564C-2CA6-4FFE-A8CD-73B471BE5590}" type="parTrans" cxnId="{837487DC-BE30-4089-84B6-0A0E6C0158BC}">
      <dgm:prSet/>
      <dgm:spPr/>
      <dgm:t>
        <a:bodyPr/>
        <a:lstStyle/>
        <a:p>
          <a:endParaRPr lang="en-GB"/>
        </a:p>
      </dgm:t>
    </dgm:pt>
    <dgm:pt modelId="{7AA5B3AE-8129-4D69-8395-570280C98115}" type="sibTrans" cxnId="{837487DC-BE30-4089-84B6-0A0E6C0158BC}">
      <dgm:prSet/>
      <dgm:spPr/>
      <dgm:t>
        <a:bodyPr/>
        <a:lstStyle/>
        <a:p>
          <a:endParaRPr lang="en-GB"/>
        </a:p>
      </dgm:t>
    </dgm:pt>
    <dgm:pt modelId="{B7C628F2-6FC2-487C-A22F-5BE3A7E8BE22}">
      <dgm:prSet phldrT="[Text]"/>
      <dgm:spPr/>
      <dgm:t>
        <a:bodyPr/>
        <a:lstStyle/>
        <a:p>
          <a:r>
            <a:rPr lang="en-US" dirty="0" smtClean="0"/>
            <a:t>Legal obligation of 20% ownership for nearshore wind farms in Denmark</a:t>
          </a:r>
          <a:endParaRPr lang="en-GB" dirty="0"/>
        </a:p>
      </dgm:t>
    </dgm:pt>
    <dgm:pt modelId="{E5740031-4388-4687-8663-7FFE1AB8307E}" type="parTrans" cxnId="{BF023823-7044-4D9C-98A3-E18A19B4955A}">
      <dgm:prSet/>
      <dgm:spPr/>
      <dgm:t>
        <a:bodyPr/>
        <a:lstStyle/>
        <a:p>
          <a:endParaRPr lang="en-GB"/>
        </a:p>
      </dgm:t>
    </dgm:pt>
    <dgm:pt modelId="{DA2477FC-9023-440D-9A92-DFDE983FD87C}" type="sibTrans" cxnId="{BF023823-7044-4D9C-98A3-E18A19B4955A}">
      <dgm:prSet/>
      <dgm:spPr/>
      <dgm:t>
        <a:bodyPr/>
        <a:lstStyle/>
        <a:p>
          <a:endParaRPr lang="en-GB"/>
        </a:p>
      </dgm:t>
    </dgm:pt>
    <dgm:pt modelId="{DFB5E943-D062-4429-A987-25E45F68DA08}">
      <dgm:prSet phldrT="[Text]" phldr="1"/>
      <dgm:spPr/>
      <dgm:t>
        <a:bodyPr/>
        <a:lstStyle/>
        <a:p>
          <a:endParaRPr lang="en-GB"/>
        </a:p>
      </dgm:t>
    </dgm:pt>
    <dgm:pt modelId="{45F94D06-1116-422F-B468-5EE5AE1793DD}" type="parTrans" cxnId="{3F87AE6B-A774-48FE-B6C1-288A84395D44}">
      <dgm:prSet/>
      <dgm:spPr/>
      <dgm:t>
        <a:bodyPr/>
        <a:lstStyle/>
        <a:p>
          <a:endParaRPr lang="en-GB"/>
        </a:p>
      </dgm:t>
    </dgm:pt>
    <dgm:pt modelId="{C1605FD2-77CD-4112-8021-EE787D222825}" type="sibTrans" cxnId="{3F87AE6B-A774-48FE-B6C1-288A84395D44}">
      <dgm:prSet/>
      <dgm:spPr/>
      <dgm:t>
        <a:bodyPr/>
        <a:lstStyle/>
        <a:p>
          <a:endParaRPr lang="en-GB"/>
        </a:p>
      </dgm:t>
    </dgm:pt>
    <dgm:pt modelId="{785BEA21-C891-4A4B-8152-9648208077FF}">
      <dgm:prSet phldrT="[Text]" phldr="1"/>
      <dgm:spPr/>
      <dgm:t>
        <a:bodyPr/>
        <a:lstStyle/>
        <a:p>
          <a:endParaRPr lang="en-GB"/>
        </a:p>
      </dgm:t>
    </dgm:pt>
    <dgm:pt modelId="{70E2DF2B-0AD2-4A1F-A829-B6D2D50DF72B}" type="parTrans" cxnId="{752093E5-387D-4B8F-97B4-8C0062E7DB01}">
      <dgm:prSet/>
      <dgm:spPr/>
      <dgm:t>
        <a:bodyPr/>
        <a:lstStyle/>
        <a:p>
          <a:endParaRPr lang="en-GB"/>
        </a:p>
      </dgm:t>
    </dgm:pt>
    <dgm:pt modelId="{CC1F7AF7-E767-49B0-9D41-71A31038E437}" type="sibTrans" cxnId="{752093E5-387D-4B8F-97B4-8C0062E7DB01}">
      <dgm:prSet/>
      <dgm:spPr/>
      <dgm:t>
        <a:bodyPr/>
        <a:lstStyle/>
        <a:p>
          <a:endParaRPr lang="en-GB"/>
        </a:p>
      </dgm:t>
    </dgm:pt>
    <dgm:pt modelId="{D6A52D1F-E46F-4686-96EA-4FD656987B1E}">
      <dgm:prSet phldrT="[Text]" custT="1"/>
      <dgm:spPr/>
      <dgm:t>
        <a:bodyPr/>
        <a:lstStyle/>
        <a:p>
          <a:r>
            <a:rPr lang="en-US" sz="1400" dirty="0" smtClean="0"/>
            <a:t>Municipal utilities ownership and citizen </a:t>
          </a:r>
          <a:r>
            <a:rPr lang="en-GB" sz="1400" dirty="0" smtClean="0"/>
            <a:t>participation possible in Germany</a:t>
          </a:r>
          <a:endParaRPr lang="en-GB" sz="1400" dirty="0"/>
        </a:p>
      </dgm:t>
    </dgm:pt>
    <dgm:pt modelId="{6B84EEE5-7B6E-4125-B10B-49F4ABB4CC05}" type="parTrans" cxnId="{4B91351A-79B2-4662-99A3-643684D420B3}">
      <dgm:prSet/>
      <dgm:spPr/>
      <dgm:t>
        <a:bodyPr/>
        <a:lstStyle/>
        <a:p>
          <a:endParaRPr lang="en-GB"/>
        </a:p>
      </dgm:t>
    </dgm:pt>
    <dgm:pt modelId="{53A2C853-068F-4D32-B22D-875BF2A7D7D7}" type="sibTrans" cxnId="{4B91351A-79B2-4662-99A3-643684D420B3}">
      <dgm:prSet/>
      <dgm:spPr/>
      <dgm:t>
        <a:bodyPr/>
        <a:lstStyle/>
        <a:p>
          <a:endParaRPr lang="en-GB"/>
        </a:p>
      </dgm:t>
    </dgm:pt>
    <dgm:pt modelId="{8C3D80F0-D979-4635-AE9B-5FD5473944EF}">
      <dgm:prSet phldrT="[Text]" custT="1"/>
      <dgm:spPr/>
      <dgm:t>
        <a:bodyPr/>
        <a:lstStyle/>
        <a:p>
          <a:r>
            <a:rPr lang="en-GB" sz="1400" dirty="0" smtClean="0"/>
            <a:t>Developer of Dutch </a:t>
          </a:r>
          <a:r>
            <a:rPr lang="en-GB" sz="1400" dirty="0" err="1" smtClean="0"/>
            <a:t>Westermeerwind</a:t>
          </a:r>
          <a:r>
            <a:rPr lang="en-GB" sz="1400" dirty="0" smtClean="0"/>
            <a:t> </a:t>
          </a:r>
          <a:r>
            <a:rPr lang="en-US" sz="1400" dirty="0" smtClean="0"/>
            <a:t>Offshore Wind park grants the possibility </a:t>
          </a:r>
          <a:r>
            <a:rPr lang="en-GB" sz="1400" dirty="0" smtClean="0"/>
            <a:t>of community buy-in</a:t>
          </a:r>
          <a:endParaRPr lang="en-GB" sz="1400" dirty="0"/>
        </a:p>
      </dgm:t>
    </dgm:pt>
    <dgm:pt modelId="{6F7CD456-905F-41C9-8F76-8B6C1BCCC508}" type="parTrans" cxnId="{49649D3E-4450-4BB3-A445-15D7450C9AD9}">
      <dgm:prSet/>
      <dgm:spPr/>
      <dgm:t>
        <a:bodyPr/>
        <a:lstStyle/>
        <a:p>
          <a:endParaRPr lang="en-GB"/>
        </a:p>
      </dgm:t>
    </dgm:pt>
    <dgm:pt modelId="{89E25AAA-1849-42F2-9452-2E5BFD0B1511}" type="sibTrans" cxnId="{49649D3E-4450-4BB3-A445-15D7450C9AD9}">
      <dgm:prSet/>
      <dgm:spPr/>
      <dgm:t>
        <a:bodyPr/>
        <a:lstStyle/>
        <a:p>
          <a:endParaRPr lang="en-GB"/>
        </a:p>
      </dgm:t>
    </dgm:pt>
    <dgm:pt modelId="{48B85DB5-A93C-4535-8483-70D3D54E372B}" type="pres">
      <dgm:prSet presAssocID="{E9BCCD3B-F983-42DF-8836-B55AB8A3771E}" presName="Name0" presStyleCnt="0">
        <dgm:presLayoutVars>
          <dgm:chMax val="1"/>
          <dgm:chPref val="1"/>
          <dgm:dir/>
          <dgm:animOne val="branch"/>
          <dgm:animLvl val="lvl"/>
        </dgm:presLayoutVars>
      </dgm:prSet>
      <dgm:spPr/>
      <dgm:t>
        <a:bodyPr/>
        <a:lstStyle/>
        <a:p>
          <a:endParaRPr lang="en-GB"/>
        </a:p>
      </dgm:t>
    </dgm:pt>
    <dgm:pt modelId="{6848C141-6ADA-4DCC-8259-2360C6F71E72}" type="pres">
      <dgm:prSet presAssocID="{8468EC91-81E2-4346-832B-E319DF7218B2}" presName="singleCycle" presStyleCnt="0"/>
      <dgm:spPr/>
      <dgm:t>
        <a:bodyPr/>
        <a:lstStyle/>
        <a:p>
          <a:endParaRPr lang="en-GB"/>
        </a:p>
      </dgm:t>
    </dgm:pt>
    <dgm:pt modelId="{D1AC1543-640E-4D44-9620-0EBBB8350876}" type="pres">
      <dgm:prSet presAssocID="{8468EC91-81E2-4346-832B-E319DF7218B2}" presName="singleCenter" presStyleLbl="node1" presStyleIdx="0" presStyleCnt="4" custScaleX="124960">
        <dgm:presLayoutVars>
          <dgm:chMax val="7"/>
          <dgm:chPref val="7"/>
        </dgm:presLayoutVars>
      </dgm:prSet>
      <dgm:spPr/>
      <dgm:t>
        <a:bodyPr/>
        <a:lstStyle/>
        <a:p>
          <a:endParaRPr lang="en-GB"/>
        </a:p>
      </dgm:t>
    </dgm:pt>
    <dgm:pt modelId="{3F11137E-D48C-48A7-987D-D98732378D9B}" type="pres">
      <dgm:prSet presAssocID="{E5740031-4388-4687-8663-7FFE1AB8307E}" presName="Name56" presStyleLbl="parChTrans1D2" presStyleIdx="0" presStyleCnt="3"/>
      <dgm:spPr/>
      <dgm:t>
        <a:bodyPr/>
        <a:lstStyle/>
        <a:p>
          <a:endParaRPr lang="en-GB"/>
        </a:p>
      </dgm:t>
    </dgm:pt>
    <dgm:pt modelId="{D6400806-F99E-44CE-A971-985DB9CD75C2}" type="pres">
      <dgm:prSet presAssocID="{B7C628F2-6FC2-487C-A22F-5BE3A7E8BE22}" presName="text0" presStyleLbl="node1" presStyleIdx="1" presStyleCnt="4" custScaleX="160960" custScaleY="119563">
        <dgm:presLayoutVars>
          <dgm:bulletEnabled val="1"/>
        </dgm:presLayoutVars>
      </dgm:prSet>
      <dgm:spPr/>
      <dgm:t>
        <a:bodyPr/>
        <a:lstStyle/>
        <a:p>
          <a:endParaRPr lang="en-GB"/>
        </a:p>
      </dgm:t>
    </dgm:pt>
    <dgm:pt modelId="{C6C3BF14-1FE2-4E0D-B2BC-F089BC434F78}" type="pres">
      <dgm:prSet presAssocID="{6B84EEE5-7B6E-4125-B10B-49F4ABB4CC05}" presName="Name56" presStyleLbl="parChTrans1D2" presStyleIdx="1" presStyleCnt="3"/>
      <dgm:spPr/>
      <dgm:t>
        <a:bodyPr/>
        <a:lstStyle/>
        <a:p>
          <a:endParaRPr lang="en-GB"/>
        </a:p>
      </dgm:t>
    </dgm:pt>
    <dgm:pt modelId="{F3ADC1B0-8832-4F02-A57E-9E1E766CA260}" type="pres">
      <dgm:prSet presAssocID="{D6A52D1F-E46F-4686-96EA-4FD656987B1E}" presName="text0" presStyleLbl="node1" presStyleIdx="2" presStyleCnt="4" custScaleX="151824" custScaleY="131618" custRadScaleRad="98731" custRadScaleInc="-1372">
        <dgm:presLayoutVars>
          <dgm:bulletEnabled val="1"/>
        </dgm:presLayoutVars>
      </dgm:prSet>
      <dgm:spPr/>
      <dgm:t>
        <a:bodyPr/>
        <a:lstStyle/>
        <a:p>
          <a:endParaRPr lang="en-GB"/>
        </a:p>
      </dgm:t>
    </dgm:pt>
    <dgm:pt modelId="{30A16E8D-ECF3-4A49-824C-B5E4261CBA57}" type="pres">
      <dgm:prSet presAssocID="{6F7CD456-905F-41C9-8F76-8B6C1BCCC508}" presName="Name56" presStyleLbl="parChTrans1D2" presStyleIdx="2" presStyleCnt="3"/>
      <dgm:spPr/>
      <dgm:t>
        <a:bodyPr/>
        <a:lstStyle/>
        <a:p>
          <a:endParaRPr lang="en-GB"/>
        </a:p>
      </dgm:t>
    </dgm:pt>
    <dgm:pt modelId="{512068D9-E00D-4A11-A260-625CE79E8E72}" type="pres">
      <dgm:prSet presAssocID="{8C3D80F0-D979-4635-AE9B-5FD5473944EF}" presName="text0" presStyleLbl="node1" presStyleIdx="3" presStyleCnt="4" custScaleX="155292" custScaleY="140677">
        <dgm:presLayoutVars>
          <dgm:bulletEnabled val="1"/>
        </dgm:presLayoutVars>
      </dgm:prSet>
      <dgm:spPr/>
      <dgm:t>
        <a:bodyPr/>
        <a:lstStyle/>
        <a:p>
          <a:endParaRPr lang="en-GB"/>
        </a:p>
      </dgm:t>
    </dgm:pt>
  </dgm:ptLst>
  <dgm:cxnLst>
    <dgm:cxn modelId="{4FC20EEB-F6B8-49B5-95D4-454DA32755A0}" type="presOf" srcId="{8C3D80F0-D979-4635-AE9B-5FD5473944EF}" destId="{512068D9-E00D-4A11-A260-625CE79E8E72}" srcOrd="0" destOrd="0" presId="urn:microsoft.com/office/officeart/2008/layout/RadialCluster"/>
    <dgm:cxn modelId="{50138595-C34D-425A-8BCA-574B7219BD50}" type="presOf" srcId="{6B84EEE5-7B6E-4125-B10B-49F4ABB4CC05}" destId="{C6C3BF14-1FE2-4E0D-B2BC-F089BC434F78}" srcOrd="0" destOrd="0" presId="urn:microsoft.com/office/officeart/2008/layout/RadialCluster"/>
    <dgm:cxn modelId="{23538588-29B8-4922-B6BD-A6A95556CB1D}" type="presOf" srcId="{B7C628F2-6FC2-487C-A22F-5BE3A7E8BE22}" destId="{D6400806-F99E-44CE-A971-985DB9CD75C2}" srcOrd="0" destOrd="0" presId="urn:microsoft.com/office/officeart/2008/layout/RadialCluster"/>
    <dgm:cxn modelId="{00644D6B-E03B-4A12-AC75-A947ACD694E5}" type="presOf" srcId="{8468EC91-81E2-4346-832B-E319DF7218B2}" destId="{D1AC1543-640E-4D44-9620-0EBBB8350876}" srcOrd="0" destOrd="0" presId="urn:microsoft.com/office/officeart/2008/layout/RadialCluster"/>
    <dgm:cxn modelId="{3F87AE6B-A774-48FE-B6C1-288A84395D44}" srcId="{E9BCCD3B-F983-42DF-8836-B55AB8A3771E}" destId="{DFB5E943-D062-4429-A987-25E45F68DA08}" srcOrd="1" destOrd="0" parTransId="{45F94D06-1116-422F-B468-5EE5AE1793DD}" sibTransId="{C1605FD2-77CD-4112-8021-EE787D222825}"/>
    <dgm:cxn modelId="{837487DC-BE30-4089-84B6-0A0E6C0158BC}" srcId="{E9BCCD3B-F983-42DF-8836-B55AB8A3771E}" destId="{8468EC91-81E2-4346-832B-E319DF7218B2}" srcOrd="0" destOrd="0" parTransId="{83B2564C-2CA6-4FFE-A8CD-73B471BE5590}" sibTransId="{7AA5B3AE-8129-4D69-8395-570280C98115}"/>
    <dgm:cxn modelId="{3071D36B-ED39-49A5-A355-35C42CEE6B49}" type="presOf" srcId="{E9BCCD3B-F983-42DF-8836-B55AB8A3771E}" destId="{48B85DB5-A93C-4535-8483-70D3D54E372B}" srcOrd="0" destOrd="0" presId="urn:microsoft.com/office/officeart/2008/layout/RadialCluster"/>
    <dgm:cxn modelId="{80FDD8F2-6727-4225-979C-C3A67076559B}" type="presOf" srcId="{E5740031-4388-4687-8663-7FFE1AB8307E}" destId="{3F11137E-D48C-48A7-987D-D98732378D9B}" srcOrd="0" destOrd="0" presId="urn:microsoft.com/office/officeart/2008/layout/RadialCluster"/>
    <dgm:cxn modelId="{B429E218-303E-42CA-BC77-6934AE7235E1}" type="presOf" srcId="{6F7CD456-905F-41C9-8F76-8B6C1BCCC508}" destId="{30A16E8D-ECF3-4A49-824C-B5E4261CBA57}" srcOrd="0" destOrd="0" presId="urn:microsoft.com/office/officeart/2008/layout/RadialCluster"/>
    <dgm:cxn modelId="{0FE5E853-30ED-4CE7-AE16-074B9BD75A65}" type="presOf" srcId="{D6A52D1F-E46F-4686-96EA-4FD656987B1E}" destId="{F3ADC1B0-8832-4F02-A57E-9E1E766CA260}" srcOrd="0" destOrd="0" presId="urn:microsoft.com/office/officeart/2008/layout/RadialCluster"/>
    <dgm:cxn modelId="{4B91351A-79B2-4662-99A3-643684D420B3}" srcId="{8468EC91-81E2-4346-832B-E319DF7218B2}" destId="{D6A52D1F-E46F-4686-96EA-4FD656987B1E}" srcOrd="1" destOrd="0" parTransId="{6B84EEE5-7B6E-4125-B10B-49F4ABB4CC05}" sibTransId="{53A2C853-068F-4D32-B22D-875BF2A7D7D7}"/>
    <dgm:cxn modelId="{752093E5-387D-4B8F-97B4-8C0062E7DB01}" srcId="{DFB5E943-D062-4429-A987-25E45F68DA08}" destId="{785BEA21-C891-4A4B-8152-9648208077FF}" srcOrd="0" destOrd="0" parTransId="{70E2DF2B-0AD2-4A1F-A829-B6D2D50DF72B}" sibTransId="{CC1F7AF7-E767-49B0-9D41-71A31038E437}"/>
    <dgm:cxn modelId="{49649D3E-4450-4BB3-A445-15D7450C9AD9}" srcId="{8468EC91-81E2-4346-832B-E319DF7218B2}" destId="{8C3D80F0-D979-4635-AE9B-5FD5473944EF}" srcOrd="2" destOrd="0" parTransId="{6F7CD456-905F-41C9-8F76-8B6C1BCCC508}" sibTransId="{89E25AAA-1849-42F2-9452-2E5BFD0B1511}"/>
    <dgm:cxn modelId="{BF023823-7044-4D9C-98A3-E18A19B4955A}" srcId="{8468EC91-81E2-4346-832B-E319DF7218B2}" destId="{B7C628F2-6FC2-487C-A22F-5BE3A7E8BE22}" srcOrd="0" destOrd="0" parTransId="{E5740031-4388-4687-8663-7FFE1AB8307E}" sibTransId="{DA2477FC-9023-440D-9A92-DFDE983FD87C}"/>
    <dgm:cxn modelId="{5EBF5B96-DB76-4253-9E63-F70182CE0D04}" type="presParOf" srcId="{48B85DB5-A93C-4535-8483-70D3D54E372B}" destId="{6848C141-6ADA-4DCC-8259-2360C6F71E72}" srcOrd="0" destOrd="0" presId="urn:microsoft.com/office/officeart/2008/layout/RadialCluster"/>
    <dgm:cxn modelId="{8824E801-F78B-4219-B8E6-F64475A9ACB3}" type="presParOf" srcId="{6848C141-6ADA-4DCC-8259-2360C6F71E72}" destId="{D1AC1543-640E-4D44-9620-0EBBB8350876}" srcOrd="0" destOrd="0" presId="urn:microsoft.com/office/officeart/2008/layout/RadialCluster"/>
    <dgm:cxn modelId="{F2F9F30F-CCA6-40EA-A648-69B35F601B58}" type="presParOf" srcId="{6848C141-6ADA-4DCC-8259-2360C6F71E72}" destId="{3F11137E-D48C-48A7-987D-D98732378D9B}" srcOrd="1" destOrd="0" presId="urn:microsoft.com/office/officeart/2008/layout/RadialCluster"/>
    <dgm:cxn modelId="{27D56DA7-2950-48EF-94CF-E1F3EEB32EBD}" type="presParOf" srcId="{6848C141-6ADA-4DCC-8259-2360C6F71E72}" destId="{D6400806-F99E-44CE-A971-985DB9CD75C2}" srcOrd="2" destOrd="0" presId="urn:microsoft.com/office/officeart/2008/layout/RadialCluster"/>
    <dgm:cxn modelId="{7216CA31-A25E-4D9C-98A4-9D27308CECA3}" type="presParOf" srcId="{6848C141-6ADA-4DCC-8259-2360C6F71E72}" destId="{C6C3BF14-1FE2-4E0D-B2BC-F089BC434F78}" srcOrd="3" destOrd="0" presId="urn:microsoft.com/office/officeart/2008/layout/RadialCluster"/>
    <dgm:cxn modelId="{D9C072B8-80F7-4DBF-8093-688B71E81D1B}" type="presParOf" srcId="{6848C141-6ADA-4DCC-8259-2360C6F71E72}" destId="{F3ADC1B0-8832-4F02-A57E-9E1E766CA260}" srcOrd="4" destOrd="0" presId="urn:microsoft.com/office/officeart/2008/layout/RadialCluster"/>
    <dgm:cxn modelId="{B1A332E7-2491-4A34-91EA-07D077D056A7}" type="presParOf" srcId="{6848C141-6ADA-4DCC-8259-2360C6F71E72}" destId="{30A16E8D-ECF3-4A49-824C-B5E4261CBA57}" srcOrd="5" destOrd="0" presId="urn:microsoft.com/office/officeart/2008/layout/RadialCluster"/>
    <dgm:cxn modelId="{7A43950E-ECC8-48F9-A8FC-0DB72BDE3206}" type="presParOf" srcId="{6848C141-6ADA-4DCC-8259-2360C6F71E72}" destId="{512068D9-E00D-4A11-A260-625CE79E8E7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91C03-BE78-4FBF-B221-EEBFBEE1132C}">
      <dsp:nvSpPr>
        <dsp:cNvPr id="0" name=""/>
        <dsp:cNvSpPr/>
      </dsp:nvSpPr>
      <dsp:spPr>
        <a:xfrm rot="10800000">
          <a:off x="1102217" y="173344"/>
          <a:ext cx="5126286" cy="4179274"/>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2753B-CCDC-44A0-BAE3-53FB24ECC938}">
      <dsp:nvSpPr>
        <dsp:cNvPr id="0" name=""/>
        <dsp:cNvSpPr/>
      </dsp:nvSpPr>
      <dsp:spPr>
        <a:xfrm>
          <a:off x="3773033" y="453057"/>
          <a:ext cx="2941875" cy="1076008"/>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noProof="0" dirty="0" smtClean="0"/>
            <a:t>Providing Information</a:t>
          </a:r>
          <a:endParaRPr lang="en-US" sz="1800" b="1" kern="1200" noProof="0" dirty="0"/>
        </a:p>
        <a:p>
          <a:pPr marL="114300" lvl="1" indent="-114300" algn="l" defTabSz="622300">
            <a:lnSpc>
              <a:spcPct val="90000"/>
            </a:lnSpc>
            <a:spcBef>
              <a:spcPct val="0"/>
            </a:spcBef>
            <a:spcAft>
              <a:spcPct val="15000"/>
            </a:spcAft>
            <a:buChar char="••"/>
          </a:pPr>
          <a:r>
            <a:rPr lang="en-US" sz="1400" kern="1200" noProof="0" dirty="0" smtClean="0"/>
            <a:t>1 way information to targeted stakeholders.</a:t>
          </a:r>
          <a:endParaRPr lang="en-US" sz="1400" kern="1200" noProof="0" dirty="0"/>
        </a:p>
      </dsp:txBody>
      <dsp:txXfrm>
        <a:off x="3825559" y="505583"/>
        <a:ext cx="2836823" cy="970956"/>
      </dsp:txXfrm>
    </dsp:sp>
    <dsp:sp modelId="{604348B8-468C-48FC-8FF5-BB53871F33F4}">
      <dsp:nvSpPr>
        <dsp:cNvPr id="0" name=""/>
        <dsp:cNvSpPr/>
      </dsp:nvSpPr>
      <dsp:spPr>
        <a:xfrm>
          <a:off x="3773033" y="1659673"/>
          <a:ext cx="2941875" cy="1076008"/>
        </a:xfrm>
        <a:prstGeom prst="roundRect">
          <a:avLst/>
        </a:prstGeom>
        <a:solidFill>
          <a:schemeClr val="lt1">
            <a:alpha val="90000"/>
            <a:hueOff val="0"/>
            <a:satOff val="0"/>
            <a:lumOff val="0"/>
            <a:alphaOff val="0"/>
          </a:schemeClr>
        </a:solidFill>
        <a:ln w="25400" cap="flat" cmpd="sng" algn="ctr">
          <a:solidFill>
            <a:schemeClr val="accent3">
              <a:hueOff val="-4696606"/>
              <a:satOff val="14557"/>
              <a:lumOff val="-9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noProof="0" dirty="0" smtClean="0"/>
            <a:t>Engaging local communities</a:t>
          </a:r>
          <a:endParaRPr lang="en-US" sz="1800" b="1" kern="1200" noProof="0" dirty="0"/>
        </a:p>
        <a:p>
          <a:pPr marL="114300" lvl="1" indent="-114300" algn="l" defTabSz="622300">
            <a:lnSpc>
              <a:spcPct val="90000"/>
            </a:lnSpc>
            <a:spcBef>
              <a:spcPct val="0"/>
            </a:spcBef>
            <a:spcAft>
              <a:spcPct val="15000"/>
            </a:spcAft>
            <a:buChar char="••"/>
          </a:pPr>
          <a:r>
            <a:rPr lang="en-US" sz="1400" kern="1200" noProof="0" dirty="0" smtClean="0"/>
            <a:t>2 way interaction: dialogue &amp; exchange of views.</a:t>
          </a:r>
          <a:endParaRPr lang="en-US" sz="1400" kern="1200" noProof="0" dirty="0"/>
        </a:p>
      </dsp:txBody>
      <dsp:txXfrm>
        <a:off x="3825559" y="1712199"/>
        <a:ext cx="2836823" cy="970956"/>
      </dsp:txXfrm>
    </dsp:sp>
    <dsp:sp modelId="{551DE9F9-5AC6-42F3-B880-6F6C07FDEC58}">
      <dsp:nvSpPr>
        <dsp:cNvPr id="0" name=""/>
        <dsp:cNvSpPr/>
      </dsp:nvSpPr>
      <dsp:spPr>
        <a:xfrm>
          <a:off x="3773033" y="2866289"/>
          <a:ext cx="2941875" cy="1076008"/>
        </a:xfrm>
        <a:prstGeom prst="roundRect">
          <a:avLst/>
        </a:prstGeom>
        <a:solidFill>
          <a:schemeClr val="lt1">
            <a:alpha val="90000"/>
            <a:hueOff val="0"/>
            <a:satOff val="0"/>
            <a:lumOff val="0"/>
            <a:alphaOff val="0"/>
          </a:schemeClr>
        </a:solidFill>
        <a:ln w="25400" cap="flat" cmpd="sng" algn="ctr">
          <a:solidFill>
            <a:schemeClr val="accent3">
              <a:hueOff val="-9393212"/>
              <a:satOff val="29114"/>
              <a:lumOff val="-1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noProof="0" dirty="0" smtClean="0"/>
            <a:t>Innovative Financing / Benefit sharing </a:t>
          </a:r>
          <a:endParaRPr lang="en-US" sz="1800" b="1" kern="1200" noProof="0" dirty="0"/>
        </a:p>
        <a:p>
          <a:pPr marL="114300" lvl="1" indent="-114300" algn="l" defTabSz="622300">
            <a:lnSpc>
              <a:spcPct val="90000"/>
            </a:lnSpc>
            <a:spcBef>
              <a:spcPct val="0"/>
            </a:spcBef>
            <a:spcAft>
              <a:spcPct val="15000"/>
            </a:spcAft>
            <a:buChar char="••"/>
          </a:pPr>
          <a:r>
            <a:rPr lang="en-US" sz="1400" kern="1200" noProof="0" dirty="0" smtClean="0"/>
            <a:t>Partnership models.</a:t>
          </a:r>
          <a:endParaRPr lang="en-US" sz="1400" kern="1200" noProof="0" dirty="0"/>
        </a:p>
      </dsp:txBody>
      <dsp:txXfrm>
        <a:off x="3825559" y="2918815"/>
        <a:ext cx="2836823" cy="970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BCD01-DF36-43DE-A755-5A6987AF4254}">
      <dsp:nvSpPr>
        <dsp:cNvPr id="0" name=""/>
        <dsp:cNvSpPr/>
      </dsp:nvSpPr>
      <dsp:spPr>
        <a:xfrm>
          <a:off x="4668450"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7412097"/>
              <a:satOff val="-7980"/>
              <a:lumOff val="139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Community fund established worth up to £660,000 each year</a:t>
          </a:r>
          <a:endParaRPr lang="en-GB" sz="1300" kern="1200" dirty="0"/>
        </a:p>
      </dsp:txBody>
      <dsp:txXfrm>
        <a:off x="5371012" y="3471546"/>
        <a:ext cx="1501448" cy="1022601"/>
      </dsp:txXfrm>
    </dsp:sp>
    <dsp:sp modelId="{CCED6C76-36AD-4640-86EE-49530D4A6FD2}">
      <dsp:nvSpPr>
        <dsp:cNvPr id="0" name=""/>
        <dsp:cNvSpPr/>
      </dsp:nvSpPr>
      <dsp:spPr>
        <a:xfrm>
          <a:off x="1020524" y="3077654"/>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118146"/>
              <a:satOff val="-11970"/>
              <a:lumOff val="2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smtClean="0"/>
            <a:t>​</a:t>
          </a:r>
          <a:r>
            <a:rPr lang="en-US" sz="1300" b="0" i="0" kern="1200" dirty="0" err="1" smtClean="0"/>
            <a:t>Walney</a:t>
          </a:r>
          <a:r>
            <a:rPr lang="en-US" sz="1300" b="0" i="0" kern="1200" dirty="0" smtClean="0"/>
            <a:t> produces enough electricity to power over 320,000 UK homes</a:t>
          </a:r>
          <a:endParaRPr lang="en-GB" sz="1300" i="0" kern="1200" dirty="0"/>
        </a:p>
      </dsp:txBody>
      <dsp:txXfrm>
        <a:off x="1052339" y="3471546"/>
        <a:ext cx="1501448" cy="1022601"/>
      </dsp:txXfrm>
    </dsp:sp>
    <dsp:sp modelId="{7211D749-D793-42A9-85D7-0FEF7AE25763}">
      <dsp:nvSpPr>
        <dsp:cNvPr id="0" name=""/>
        <dsp:cNvSpPr/>
      </dsp:nvSpPr>
      <dsp:spPr>
        <a:xfrm>
          <a:off x="4668450"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706049"/>
              <a:satOff val="-3990"/>
              <a:lumOff val="69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5,697 worked on </a:t>
          </a:r>
          <a:r>
            <a:rPr lang="en-GB" sz="1300" kern="1200" dirty="0" err="1" smtClean="0"/>
            <a:t>Walney</a:t>
          </a:r>
          <a:r>
            <a:rPr lang="en-GB" sz="1300" kern="1200" dirty="0" smtClean="0"/>
            <a:t> I and II during its construction</a:t>
          </a:r>
          <a:endParaRPr lang="en-GB" sz="1300" kern="1200" dirty="0"/>
        </a:p>
      </dsp:txBody>
      <dsp:txXfrm>
        <a:off x="5371012" y="31815"/>
        <a:ext cx="1501448" cy="1022601"/>
      </dsp:txXfrm>
    </dsp:sp>
    <dsp:sp modelId="{F2A89252-45E4-46DF-943C-AD72C0634BD1}">
      <dsp:nvSpPr>
        <dsp:cNvPr id="0" name=""/>
        <dsp:cNvSpPr/>
      </dsp:nvSpPr>
      <dsp:spPr>
        <a:xfrm>
          <a:off x="1020524" y="0"/>
          <a:ext cx="2235825" cy="14483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GB" sz="1300" kern="1200" dirty="0" smtClean="0"/>
            <a:t>Approximately £1 million per month during the construction phase</a:t>
          </a:r>
          <a:endParaRPr lang="en-GB" sz="1300" kern="1200" dirty="0"/>
        </a:p>
      </dsp:txBody>
      <dsp:txXfrm>
        <a:off x="1052339" y="31815"/>
        <a:ext cx="1501448" cy="1022601"/>
      </dsp:txXfrm>
    </dsp:sp>
    <dsp:sp modelId="{A6AC9E38-1837-4F08-A800-49F19F002E83}">
      <dsp:nvSpPr>
        <dsp:cNvPr id="0" name=""/>
        <dsp:cNvSpPr/>
      </dsp:nvSpPr>
      <dsp:spPr>
        <a:xfrm>
          <a:off x="1957398" y="257979"/>
          <a:ext cx="1959741" cy="1959741"/>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Contribution to the local economy</a:t>
          </a:r>
          <a:endParaRPr lang="en-GB" sz="1500" kern="1200" dirty="0"/>
        </a:p>
      </dsp:txBody>
      <dsp:txXfrm>
        <a:off x="2531393" y="831974"/>
        <a:ext cx="1385746" cy="1385746"/>
      </dsp:txXfrm>
    </dsp:sp>
    <dsp:sp modelId="{6DF92067-F289-4FBF-81D2-0B49A8A53B1C}">
      <dsp:nvSpPr>
        <dsp:cNvPr id="0" name=""/>
        <dsp:cNvSpPr/>
      </dsp:nvSpPr>
      <dsp:spPr>
        <a:xfrm rot="5400000">
          <a:off x="4007659" y="257979"/>
          <a:ext cx="1959741" cy="1959741"/>
        </a:xfrm>
        <a:prstGeom prst="pieWedge">
          <a:avLst/>
        </a:prstGeom>
        <a:solidFill>
          <a:schemeClr val="accent2">
            <a:hueOff val="3706049"/>
            <a:satOff val="-3990"/>
            <a:lumOff val="69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Local employment</a:t>
          </a:r>
          <a:endParaRPr lang="en-GB" sz="1500" kern="1200" dirty="0"/>
        </a:p>
      </dsp:txBody>
      <dsp:txXfrm rot="-5400000">
        <a:off x="4007659" y="831974"/>
        <a:ext cx="1385746" cy="1385746"/>
      </dsp:txXfrm>
    </dsp:sp>
    <dsp:sp modelId="{742236A6-DE81-410D-9A1E-EC6807BD24A8}">
      <dsp:nvSpPr>
        <dsp:cNvPr id="0" name=""/>
        <dsp:cNvSpPr/>
      </dsp:nvSpPr>
      <dsp:spPr>
        <a:xfrm rot="10800000">
          <a:off x="4007659" y="2308241"/>
          <a:ext cx="1959741" cy="1959741"/>
        </a:xfrm>
        <a:prstGeom prst="pieWedge">
          <a:avLst/>
        </a:prstGeom>
        <a:solidFill>
          <a:schemeClr val="accent2">
            <a:hueOff val="7412097"/>
            <a:satOff val="-7980"/>
            <a:lumOff val="13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Community benefits</a:t>
          </a:r>
          <a:endParaRPr lang="en-GB" sz="1500" kern="1200" dirty="0"/>
        </a:p>
      </dsp:txBody>
      <dsp:txXfrm rot="10800000">
        <a:off x="4007659" y="2308241"/>
        <a:ext cx="1385746" cy="1385746"/>
      </dsp:txXfrm>
    </dsp:sp>
    <dsp:sp modelId="{FA28FB80-AC42-46D4-A05C-91399B2CFBC9}">
      <dsp:nvSpPr>
        <dsp:cNvPr id="0" name=""/>
        <dsp:cNvSpPr/>
      </dsp:nvSpPr>
      <dsp:spPr>
        <a:xfrm rot="16200000">
          <a:off x="1957398" y="2308241"/>
          <a:ext cx="1959741" cy="1959741"/>
        </a:xfrm>
        <a:prstGeom prst="pieWedge">
          <a:avLst/>
        </a:prstGeom>
        <a:solidFill>
          <a:schemeClr val="accent2">
            <a:hueOff val="11118146"/>
            <a:satOff val="-1197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Environmental benefits</a:t>
          </a:r>
          <a:endParaRPr lang="en-GB" sz="1500" kern="1200" dirty="0"/>
        </a:p>
      </dsp:txBody>
      <dsp:txXfrm rot="5400000">
        <a:off x="2531393" y="2308241"/>
        <a:ext cx="1385746" cy="1385746"/>
      </dsp:txXfrm>
    </dsp:sp>
    <dsp:sp modelId="{C9D7F192-F0B3-4ED6-9DEB-CBBD5CF6AD5A}">
      <dsp:nvSpPr>
        <dsp:cNvPr id="0" name=""/>
        <dsp:cNvSpPr/>
      </dsp:nvSpPr>
      <dsp:spPr>
        <a:xfrm>
          <a:off x="3624084" y="1855644"/>
          <a:ext cx="676631" cy="58837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E4703-3B8B-4789-9663-C4BCC788425C}">
      <dsp:nvSpPr>
        <dsp:cNvPr id="0" name=""/>
        <dsp:cNvSpPr/>
      </dsp:nvSpPr>
      <dsp:spPr>
        <a:xfrm rot="10800000">
          <a:off x="3624084" y="2081942"/>
          <a:ext cx="676631" cy="58837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E40C9-FD35-4EFB-927E-E509B56CE899}">
      <dsp:nvSpPr>
        <dsp:cNvPr id="0" name=""/>
        <dsp:cNvSpPr/>
      </dsp:nvSpPr>
      <dsp:spPr>
        <a:xfrm>
          <a:off x="2999118" y="2598937"/>
          <a:ext cx="1926562" cy="1926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Community fund establish worth £850,000  </a:t>
          </a:r>
          <a:endParaRPr lang="en-GB" sz="2000" kern="1200" dirty="0"/>
        </a:p>
      </dsp:txBody>
      <dsp:txXfrm>
        <a:off x="3281256" y="2881075"/>
        <a:ext cx="1362286" cy="1362286"/>
      </dsp:txXfrm>
    </dsp:sp>
    <dsp:sp modelId="{CC195E82-DCBE-40BB-8F5D-B79F6B5E454B}">
      <dsp:nvSpPr>
        <dsp:cNvPr id="0" name=""/>
        <dsp:cNvSpPr/>
      </dsp:nvSpPr>
      <dsp:spPr>
        <a:xfrm rot="10800000">
          <a:off x="1132739" y="3287683"/>
          <a:ext cx="1763728" cy="54907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62425-BC72-4B0D-B0A8-6A5592AA30B3}">
      <dsp:nvSpPr>
        <dsp:cNvPr id="0" name=""/>
        <dsp:cNvSpPr/>
      </dsp:nvSpPr>
      <dsp:spPr>
        <a:xfrm>
          <a:off x="217622" y="2830124"/>
          <a:ext cx="1830234" cy="14641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£200,000 for nature conservation, donated to and handled by Kent Wildlife Trust,</a:t>
          </a:r>
          <a:endParaRPr lang="en-GB" sz="1300" kern="1200" dirty="0"/>
        </a:p>
      </dsp:txBody>
      <dsp:txXfrm>
        <a:off x="260507" y="2873009"/>
        <a:ext cx="1744464" cy="1378417"/>
      </dsp:txXfrm>
    </dsp:sp>
    <dsp:sp modelId="{7A252564-C355-4006-B84A-3E4BC14C901C}">
      <dsp:nvSpPr>
        <dsp:cNvPr id="0" name=""/>
        <dsp:cNvSpPr/>
      </dsp:nvSpPr>
      <dsp:spPr>
        <a:xfrm rot="13500000">
          <a:off x="1703235" y="1910383"/>
          <a:ext cx="1763728" cy="549070"/>
        </a:xfrm>
        <a:prstGeom prst="leftArrow">
          <a:avLst>
            <a:gd name="adj1" fmla="val 60000"/>
            <a:gd name="adj2" fmla="val 50000"/>
          </a:avLst>
        </a:prstGeom>
        <a:solidFill>
          <a:schemeClr val="accent2">
            <a:hueOff val="2779536"/>
            <a:satOff val="-2993"/>
            <a:lumOff val="52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E7EA8C-830B-4435-9078-B6BEF30BCEC9}">
      <dsp:nvSpPr>
        <dsp:cNvPr id="0" name=""/>
        <dsp:cNvSpPr/>
      </dsp:nvSpPr>
      <dsp:spPr>
        <a:xfrm>
          <a:off x="1046410" y="829252"/>
          <a:ext cx="1830234" cy="1464187"/>
        </a:xfrm>
        <a:prstGeom prst="roundRect">
          <a:avLst>
            <a:gd name="adj" fmla="val 10000"/>
          </a:avLst>
        </a:prstGeom>
        <a:solidFill>
          <a:schemeClr val="accent2">
            <a:hueOff val="2779536"/>
            <a:satOff val="-2993"/>
            <a:lumOff val="52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£300,000 for community benefits, donated to and handled by the specially established Graveney and Goodnestone Trust,</a:t>
          </a:r>
          <a:endParaRPr lang="en-GB" sz="1300" kern="1200" dirty="0"/>
        </a:p>
      </dsp:txBody>
      <dsp:txXfrm>
        <a:off x="1089295" y="872137"/>
        <a:ext cx="1744464" cy="1378417"/>
      </dsp:txXfrm>
    </dsp:sp>
    <dsp:sp modelId="{999F4A6A-9795-4E2D-A429-2FD0B7848F12}">
      <dsp:nvSpPr>
        <dsp:cNvPr id="0" name=""/>
        <dsp:cNvSpPr/>
      </dsp:nvSpPr>
      <dsp:spPr>
        <a:xfrm rot="16200000">
          <a:off x="3080535" y="1339886"/>
          <a:ext cx="1763728" cy="549070"/>
        </a:xfrm>
        <a:prstGeom prst="leftArrow">
          <a:avLst>
            <a:gd name="adj1" fmla="val 60000"/>
            <a:gd name="adj2" fmla="val 50000"/>
          </a:avLst>
        </a:prstGeom>
        <a:solidFill>
          <a:schemeClr val="accent2">
            <a:hueOff val="5559073"/>
            <a:satOff val="-5985"/>
            <a:lumOff val="10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AE6AB3-74C4-4675-B601-6A65D81CE575}">
      <dsp:nvSpPr>
        <dsp:cNvPr id="0" name=""/>
        <dsp:cNvSpPr/>
      </dsp:nvSpPr>
      <dsp:spPr>
        <a:xfrm>
          <a:off x="3047282" y="463"/>
          <a:ext cx="1830234" cy="1464187"/>
        </a:xfrm>
        <a:prstGeom prst="roundRect">
          <a:avLst>
            <a:gd name="adj" fmla="val 10000"/>
          </a:avLst>
        </a:prstGeom>
        <a:solidFill>
          <a:schemeClr val="accent2">
            <a:hueOff val="5559073"/>
            <a:satOff val="-5985"/>
            <a:lumOff val="10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A new car park and road crossing for Graveney Primary School,</a:t>
          </a:r>
          <a:endParaRPr lang="en-GB" sz="1300" kern="1200" dirty="0"/>
        </a:p>
      </dsp:txBody>
      <dsp:txXfrm>
        <a:off x="3090167" y="43348"/>
        <a:ext cx="1744464" cy="1378417"/>
      </dsp:txXfrm>
    </dsp:sp>
    <dsp:sp modelId="{5BD47917-BD0E-4EAB-B85A-FBF65C3E3917}">
      <dsp:nvSpPr>
        <dsp:cNvPr id="0" name=""/>
        <dsp:cNvSpPr/>
      </dsp:nvSpPr>
      <dsp:spPr>
        <a:xfrm rot="18900000">
          <a:off x="4457835" y="1910383"/>
          <a:ext cx="1763728" cy="549070"/>
        </a:xfrm>
        <a:prstGeom prst="leftArrow">
          <a:avLst>
            <a:gd name="adj1" fmla="val 60000"/>
            <a:gd name="adj2" fmla="val 50000"/>
          </a:avLst>
        </a:prstGeom>
        <a:solidFill>
          <a:schemeClr val="accent2">
            <a:hueOff val="8338609"/>
            <a:satOff val="-8978"/>
            <a:lumOff val="157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7A64D8-C26A-4FC0-B991-F2532C247D94}">
      <dsp:nvSpPr>
        <dsp:cNvPr id="0" name=""/>
        <dsp:cNvSpPr/>
      </dsp:nvSpPr>
      <dsp:spPr>
        <a:xfrm>
          <a:off x="5048155" y="829252"/>
          <a:ext cx="1830234" cy="1464187"/>
        </a:xfrm>
        <a:prstGeom prst="roundRect">
          <a:avLst>
            <a:gd name="adj" fmla="val 10000"/>
          </a:avLst>
        </a:prstGeom>
        <a:solidFill>
          <a:schemeClr val="accent2">
            <a:hueOff val="8338609"/>
            <a:satOff val="-8978"/>
            <a:lumOff val="15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£2,000 a year each for three local schools to spend on extra-curricular activities (with a link to sustainability, environment, engineering etc),</a:t>
          </a:r>
          <a:endParaRPr lang="en-GB" sz="1300" kern="1200" dirty="0"/>
        </a:p>
      </dsp:txBody>
      <dsp:txXfrm>
        <a:off x="5091040" y="872137"/>
        <a:ext cx="1744464" cy="1378417"/>
      </dsp:txXfrm>
    </dsp:sp>
    <dsp:sp modelId="{E30DFAF1-C7D5-4AD8-B175-F622156E88A5}">
      <dsp:nvSpPr>
        <dsp:cNvPr id="0" name=""/>
        <dsp:cNvSpPr/>
      </dsp:nvSpPr>
      <dsp:spPr>
        <a:xfrm>
          <a:off x="5028331" y="3287683"/>
          <a:ext cx="1763728" cy="549070"/>
        </a:xfrm>
        <a:prstGeom prst="leftArrow">
          <a:avLst>
            <a:gd name="adj1" fmla="val 60000"/>
            <a:gd name="adj2" fmla="val 50000"/>
          </a:avLst>
        </a:prstGeom>
        <a:solidFill>
          <a:schemeClr val="accent2">
            <a:hueOff val="11118146"/>
            <a:satOff val="-11970"/>
            <a:lumOff val="20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F5A7B6-7D57-4D46-BF9F-BD4647CECC91}">
      <dsp:nvSpPr>
        <dsp:cNvPr id="0" name=""/>
        <dsp:cNvSpPr/>
      </dsp:nvSpPr>
      <dsp:spPr>
        <a:xfrm>
          <a:off x="5876943" y="2830124"/>
          <a:ext cx="1830234" cy="1464187"/>
        </a:xfrm>
        <a:prstGeom prst="roundRect">
          <a:avLst>
            <a:gd name="adj" fmla="val 10000"/>
          </a:avLst>
        </a:prstGeom>
        <a:solidFill>
          <a:schemeClr val="accent2">
            <a:hueOff val="11118146"/>
            <a:satOff val="-11970"/>
            <a:lumOff val="2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A 10-year university bursary scheme to help fund one local student a year through university. </a:t>
          </a:r>
          <a:endParaRPr lang="en-GB" sz="1300" kern="1200" dirty="0"/>
        </a:p>
      </dsp:txBody>
      <dsp:txXfrm>
        <a:off x="5919828" y="2873009"/>
        <a:ext cx="1744464" cy="1378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EE056-C4DE-4E8A-94E5-5C1E9ED3B75B}">
      <dsp:nvSpPr>
        <dsp:cNvPr id="0" name=""/>
        <dsp:cNvSpPr/>
      </dsp:nvSpPr>
      <dsp:spPr>
        <a:xfrm>
          <a:off x="7200025" y="1189688"/>
          <a:ext cx="91440" cy="284918"/>
        </a:xfrm>
        <a:custGeom>
          <a:avLst/>
          <a:gdLst/>
          <a:ahLst/>
          <a:cxnLst/>
          <a:rect l="0" t="0" r="0" b="0"/>
          <a:pathLst>
            <a:path>
              <a:moveTo>
                <a:pt x="45720" y="0"/>
              </a:moveTo>
              <a:lnTo>
                <a:pt x="45720" y="2849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6AAA5-AE3E-4B7C-BC53-57A3D46005FC}">
      <dsp:nvSpPr>
        <dsp:cNvPr id="0" name=""/>
        <dsp:cNvSpPr/>
      </dsp:nvSpPr>
      <dsp:spPr>
        <a:xfrm>
          <a:off x="4783236" y="1189688"/>
          <a:ext cx="820836" cy="284918"/>
        </a:xfrm>
        <a:custGeom>
          <a:avLst/>
          <a:gdLst/>
          <a:ahLst/>
          <a:cxnLst/>
          <a:rect l="0" t="0" r="0" b="0"/>
          <a:pathLst>
            <a:path>
              <a:moveTo>
                <a:pt x="0" y="0"/>
              </a:moveTo>
              <a:lnTo>
                <a:pt x="0" y="142459"/>
              </a:lnTo>
              <a:lnTo>
                <a:pt x="820836" y="142459"/>
              </a:lnTo>
              <a:lnTo>
                <a:pt x="820836" y="2849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16D6A-EDF4-4D71-A55D-9AC02DFDC51B}">
      <dsp:nvSpPr>
        <dsp:cNvPr id="0" name=""/>
        <dsp:cNvSpPr/>
      </dsp:nvSpPr>
      <dsp:spPr>
        <a:xfrm>
          <a:off x="3962400" y="1189688"/>
          <a:ext cx="820836" cy="284918"/>
        </a:xfrm>
        <a:custGeom>
          <a:avLst/>
          <a:gdLst/>
          <a:ahLst/>
          <a:cxnLst/>
          <a:rect l="0" t="0" r="0" b="0"/>
          <a:pathLst>
            <a:path>
              <a:moveTo>
                <a:pt x="820836" y="0"/>
              </a:moveTo>
              <a:lnTo>
                <a:pt x="820836" y="142459"/>
              </a:lnTo>
              <a:lnTo>
                <a:pt x="0" y="142459"/>
              </a:lnTo>
              <a:lnTo>
                <a:pt x="0" y="2849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2E769-89AA-4FBB-8267-68C0DA1987D5}">
      <dsp:nvSpPr>
        <dsp:cNvPr id="0" name=""/>
        <dsp:cNvSpPr/>
      </dsp:nvSpPr>
      <dsp:spPr>
        <a:xfrm>
          <a:off x="1499890" y="1189688"/>
          <a:ext cx="820836" cy="284918"/>
        </a:xfrm>
        <a:custGeom>
          <a:avLst/>
          <a:gdLst/>
          <a:ahLst/>
          <a:cxnLst/>
          <a:rect l="0" t="0" r="0" b="0"/>
          <a:pathLst>
            <a:path>
              <a:moveTo>
                <a:pt x="0" y="0"/>
              </a:moveTo>
              <a:lnTo>
                <a:pt x="0" y="142459"/>
              </a:lnTo>
              <a:lnTo>
                <a:pt x="820836" y="142459"/>
              </a:lnTo>
              <a:lnTo>
                <a:pt x="820836" y="2849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EE7FC4-A6D8-4B92-9BAB-A308E5FB234B}">
      <dsp:nvSpPr>
        <dsp:cNvPr id="0" name=""/>
        <dsp:cNvSpPr/>
      </dsp:nvSpPr>
      <dsp:spPr>
        <a:xfrm>
          <a:off x="679054" y="1189688"/>
          <a:ext cx="820836" cy="284918"/>
        </a:xfrm>
        <a:custGeom>
          <a:avLst/>
          <a:gdLst/>
          <a:ahLst/>
          <a:cxnLst/>
          <a:rect l="0" t="0" r="0" b="0"/>
          <a:pathLst>
            <a:path>
              <a:moveTo>
                <a:pt x="820836" y="0"/>
              </a:moveTo>
              <a:lnTo>
                <a:pt x="820836" y="142459"/>
              </a:lnTo>
              <a:lnTo>
                <a:pt x="0" y="142459"/>
              </a:lnTo>
              <a:lnTo>
                <a:pt x="0" y="2849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7AB83-7B32-456F-B7FB-5F3276854CC7}">
      <dsp:nvSpPr>
        <dsp:cNvPr id="0" name=""/>
        <dsp:cNvSpPr/>
      </dsp:nvSpPr>
      <dsp:spPr>
        <a:xfrm>
          <a:off x="821513" y="511311"/>
          <a:ext cx="1356754" cy="6783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latin typeface="Franklin Gothic Medium" panose="020B0603020102020204" pitchFamily="34" charset="0"/>
            </a:rPr>
            <a:t>Community fund: £19 million over 25 years</a:t>
          </a:r>
          <a:endParaRPr lang="en-GB" sz="1300" kern="1200" dirty="0"/>
        </a:p>
      </dsp:txBody>
      <dsp:txXfrm>
        <a:off x="821513" y="511311"/>
        <a:ext cx="1356754" cy="678377"/>
      </dsp:txXfrm>
    </dsp:sp>
    <dsp:sp modelId="{C3D071AA-4DCB-41ED-8BC6-A72E3EA11F07}">
      <dsp:nvSpPr>
        <dsp:cNvPr id="0" name=""/>
        <dsp:cNvSpPr/>
      </dsp:nvSpPr>
      <dsp:spPr>
        <a:xfrm>
          <a:off x="677" y="1474607"/>
          <a:ext cx="1356754" cy="678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Medium" panose="020B0603020102020204" pitchFamily="34" charset="0"/>
            </a:rPr>
            <a:t>Privately funded grant and loan scheme</a:t>
          </a:r>
          <a:endParaRPr lang="en-GB" sz="1300" kern="1200" dirty="0"/>
        </a:p>
      </dsp:txBody>
      <dsp:txXfrm>
        <a:off x="677" y="1474607"/>
        <a:ext cx="1356754" cy="678377"/>
      </dsp:txXfrm>
    </dsp:sp>
    <dsp:sp modelId="{388559FA-544F-4CC5-897D-B3D875DCF67A}">
      <dsp:nvSpPr>
        <dsp:cNvPr id="0" name=""/>
        <dsp:cNvSpPr/>
      </dsp:nvSpPr>
      <dsp:spPr>
        <a:xfrm>
          <a:off x="1642349" y="1474607"/>
          <a:ext cx="1356754" cy="678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smtClean="0">
              <a:latin typeface="Franklin Gothic Medium" panose="020B0603020102020204" pitchFamily="34" charset="0"/>
            </a:rPr>
            <a:t>Fully flexible fund objectives</a:t>
          </a:r>
          <a:endParaRPr lang="en-GB" sz="1300" kern="1200" dirty="0"/>
        </a:p>
      </dsp:txBody>
      <dsp:txXfrm>
        <a:off x="1642349" y="1474607"/>
        <a:ext cx="1356754" cy="678377"/>
      </dsp:txXfrm>
    </dsp:sp>
    <dsp:sp modelId="{960CBBAC-91B6-4F61-8708-E94D9FA264AD}">
      <dsp:nvSpPr>
        <dsp:cNvPr id="0" name=""/>
        <dsp:cNvSpPr/>
      </dsp:nvSpPr>
      <dsp:spPr>
        <a:xfrm>
          <a:off x="4104859" y="511311"/>
          <a:ext cx="1356754" cy="6783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Medium" panose="020B0603020102020204" pitchFamily="34" charset="0"/>
            </a:rPr>
            <a:t>Tourism fund: </a:t>
          </a:r>
          <a:r>
            <a:rPr lang="en-GB" sz="1300" kern="1200" dirty="0" smtClean="0">
              <a:latin typeface="Franklin Gothic Medium" panose="020B0603020102020204" pitchFamily="34" charset="0"/>
            </a:rPr>
            <a:t>£690,000</a:t>
          </a:r>
          <a:endParaRPr lang="en-GB" sz="1300" kern="1200" dirty="0"/>
        </a:p>
      </dsp:txBody>
      <dsp:txXfrm>
        <a:off x="4104859" y="511311"/>
        <a:ext cx="1356754" cy="678377"/>
      </dsp:txXfrm>
    </dsp:sp>
    <dsp:sp modelId="{14F678C4-B9EF-4E5F-91CE-D785E550EB37}">
      <dsp:nvSpPr>
        <dsp:cNvPr id="0" name=""/>
        <dsp:cNvSpPr/>
      </dsp:nvSpPr>
      <dsp:spPr>
        <a:xfrm>
          <a:off x="3284022" y="1474607"/>
          <a:ext cx="1356754" cy="678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Medium" panose="020B0603020102020204" pitchFamily="34" charset="0"/>
            </a:rPr>
            <a:t>Facilitating pier upgrade for cruise liners</a:t>
          </a:r>
          <a:endParaRPr lang="en-GB" sz="1300" kern="1200" dirty="0">
            <a:solidFill>
              <a:schemeClr val="bg1"/>
            </a:solidFill>
          </a:endParaRPr>
        </a:p>
      </dsp:txBody>
      <dsp:txXfrm>
        <a:off x="3284022" y="1474607"/>
        <a:ext cx="1356754" cy="678377"/>
      </dsp:txXfrm>
    </dsp:sp>
    <dsp:sp modelId="{BDBD74EC-495F-4277-9C7D-B7563EB4F4D3}">
      <dsp:nvSpPr>
        <dsp:cNvPr id="0" name=""/>
        <dsp:cNvSpPr/>
      </dsp:nvSpPr>
      <dsp:spPr>
        <a:xfrm>
          <a:off x="4925695" y="1474607"/>
          <a:ext cx="1356754" cy="678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Medium" panose="020B0603020102020204" pitchFamily="34" charset="0"/>
            </a:rPr>
            <a:t>Achieving blue flag status for beach</a:t>
          </a:r>
          <a:endParaRPr lang="en-GB" sz="1300" kern="1200" dirty="0">
            <a:solidFill>
              <a:schemeClr val="bg1"/>
            </a:solidFill>
            <a:latin typeface="Franklin Gothic Medium" panose="020B0603020102020204" pitchFamily="34" charset="0"/>
          </a:endParaRPr>
        </a:p>
      </dsp:txBody>
      <dsp:txXfrm>
        <a:off x="4925695" y="1474607"/>
        <a:ext cx="1356754" cy="678377"/>
      </dsp:txXfrm>
    </dsp:sp>
    <dsp:sp modelId="{33BD1322-98A2-4BDB-B6E9-8D42AC293308}">
      <dsp:nvSpPr>
        <dsp:cNvPr id="0" name=""/>
        <dsp:cNvSpPr/>
      </dsp:nvSpPr>
      <dsp:spPr>
        <a:xfrm>
          <a:off x="6567368" y="511311"/>
          <a:ext cx="1356754" cy="6783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Medium" panose="020B0603020102020204" pitchFamily="34" charset="0"/>
            </a:rPr>
            <a:t>RNLI partnership: </a:t>
          </a:r>
          <a:r>
            <a:rPr lang="en-GB" sz="1300" kern="1200" dirty="0" smtClean="0">
              <a:solidFill>
                <a:schemeClr val="bg1"/>
              </a:solidFill>
              <a:latin typeface="Franklin Gothic Medium" panose="020B0603020102020204" pitchFamily="34" charset="0"/>
            </a:rPr>
            <a:t>£3.8 million</a:t>
          </a:r>
          <a:endParaRPr lang="en-GB" sz="1300" kern="1200" dirty="0">
            <a:solidFill>
              <a:schemeClr val="bg1"/>
            </a:solidFill>
          </a:endParaRPr>
        </a:p>
      </dsp:txBody>
      <dsp:txXfrm>
        <a:off x="6567368" y="511311"/>
        <a:ext cx="1356754" cy="678377"/>
      </dsp:txXfrm>
    </dsp:sp>
    <dsp:sp modelId="{794BA2C3-65B4-4CE3-886E-547A35D3FC4B}">
      <dsp:nvSpPr>
        <dsp:cNvPr id="0" name=""/>
        <dsp:cNvSpPr/>
      </dsp:nvSpPr>
      <dsp:spPr>
        <a:xfrm>
          <a:off x="6567368" y="1474607"/>
          <a:ext cx="1356754" cy="678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Medium" panose="020B0603020102020204" pitchFamily="34" charset="0"/>
            </a:rPr>
            <a:t>5 year partnership to support lifeguards</a:t>
          </a:r>
          <a:endParaRPr lang="en-GB" sz="1300" kern="1200" dirty="0">
            <a:solidFill>
              <a:schemeClr val="bg1"/>
            </a:solidFill>
          </a:endParaRPr>
        </a:p>
      </dsp:txBody>
      <dsp:txXfrm>
        <a:off x="6567368" y="1474607"/>
        <a:ext cx="1356754" cy="678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1543-640E-4D44-9620-0EBBB8350876}">
      <dsp:nvSpPr>
        <dsp:cNvPr id="0" name=""/>
        <dsp:cNvSpPr/>
      </dsp:nvSpPr>
      <dsp:spPr>
        <a:xfrm>
          <a:off x="2241594" y="2357035"/>
          <a:ext cx="1943593" cy="155537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GB" sz="2800" kern="1200" dirty="0" smtClean="0"/>
            <a:t>Co-ownership</a:t>
          </a:r>
          <a:endParaRPr lang="en-GB" sz="2800" kern="1200" dirty="0"/>
        </a:p>
      </dsp:txBody>
      <dsp:txXfrm>
        <a:off x="2317521" y="2432962"/>
        <a:ext cx="1791739" cy="1403518"/>
      </dsp:txXfrm>
    </dsp:sp>
    <dsp:sp modelId="{3F11137E-D48C-48A7-987D-D98732378D9B}">
      <dsp:nvSpPr>
        <dsp:cNvPr id="0" name=""/>
        <dsp:cNvSpPr/>
      </dsp:nvSpPr>
      <dsp:spPr>
        <a:xfrm rot="16200000">
          <a:off x="2718842" y="1862487"/>
          <a:ext cx="989096" cy="0"/>
        </a:xfrm>
        <a:custGeom>
          <a:avLst/>
          <a:gdLst/>
          <a:ahLst/>
          <a:cxnLst/>
          <a:rect l="0" t="0" r="0" b="0"/>
          <a:pathLst>
            <a:path>
              <a:moveTo>
                <a:pt x="0" y="0"/>
              </a:moveTo>
              <a:lnTo>
                <a:pt x="98909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00806-F99E-44CE-A971-985DB9CD75C2}">
      <dsp:nvSpPr>
        <dsp:cNvPr id="0" name=""/>
        <dsp:cNvSpPr/>
      </dsp:nvSpPr>
      <dsp:spPr>
        <a:xfrm>
          <a:off x="2374709" y="121973"/>
          <a:ext cx="1677363" cy="124596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Legal obligation of 20% ownership for nearshore wind farms in Denmark</a:t>
          </a:r>
          <a:endParaRPr lang="en-GB" sz="1400" kern="1200" dirty="0"/>
        </a:p>
      </dsp:txBody>
      <dsp:txXfrm>
        <a:off x="2435532" y="182796"/>
        <a:ext cx="1555717" cy="1124319"/>
      </dsp:txXfrm>
    </dsp:sp>
    <dsp:sp modelId="{C6C3BF14-1FE2-4E0D-B2BC-F089BC434F78}">
      <dsp:nvSpPr>
        <dsp:cNvPr id="0" name=""/>
        <dsp:cNvSpPr/>
      </dsp:nvSpPr>
      <dsp:spPr>
        <a:xfrm rot="1750608">
          <a:off x="4163593" y="3760294"/>
          <a:ext cx="340385" cy="0"/>
        </a:xfrm>
        <a:custGeom>
          <a:avLst/>
          <a:gdLst/>
          <a:ahLst/>
          <a:cxnLst/>
          <a:rect l="0" t="0" r="0" b="0"/>
          <a:pathLst>
            <a:path>
              <a:moveTo>
                <a:pt x="0" y="0"/>
              </a:moveTo>
              <a:lnTo>
                <a:pt x="34038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DC1B0-8832-4F02-A57E-9E1E766CA260}">
      <dsp:nvSpPr>
        <dsp:cNvPr id="0" name=""/>
        <dsp:cNvSpPr/>
      </dsp:nvSpPr>
      <dsp:spPr>
        <a:xfrm>
          <a:off x="4482384" y="3599167"/>
          <a:ext cx="1582157" cy="137159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smtClean="0"/>
            <a:t>Municipal utilities ownership and citizen </a:t>
          </a:r>
          <a:r>
            <a:rPr lang="en-GB" sz="1400" kern="1200" dirty="0" smtClean="0"/>
            <a:t>participation possible in Germany</a:t>
          </a:r>
          <a:endParaRPr lang="en-GB" sz="1400" kern="1200" dirty="0"/>
        </a:p>
      </dsp:txBody>
      <dsp:txXfrm>
        <a:off x="4549340" y="3666123"/>
        <a:ext cx="1448245" cy="1237678"/>
      </dsp:txXfrm>
    </dsp:sp>
    <dsp:sp modelId="{30A16E8D-ECF3-4A49-824C-B5E4261CBA57}">
      <dsp:nvSpPr>
        <dsp:cNvPr id="0" name=""/>
        <dsp:cNvSpPr/>
      </dsp:nvSpPr>
      <dsp:spPr>
        <a:xfrm rot="9000000">
          <a:off x="1930614" y="3779115"/>
          <a:ext cx="333306" cy="0"/>
        </a:xfrm>
        <a:custGeom>
          <a:avLst/>
          <a:gdLst/>
          <a:ahLst/>
          <a:cxnLst/>
          <a:rect l="0" t="0" r="0" b="0"/>
          <a:pathLst>
            <a:path>
              <a:moveTo>
                <a:pt x="0" y="0"/>
              </a:moveTo>
              <a:lnTo>
                <a:pt x="33330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068D9-E00D-4A11-A260-625CE79E8E72}">
      <dsp:nvSpPr>
        <dsp:cNvPr id="0" name=""/>
        <dsp:cNvSpPr/>
      </dsp:nvSpPr>
      <dsp:spPr>
        <a:xfrm>
          <a:off x="334644" y="3596607"/>
          <a:ext cx="1618297" cy="1465994"/>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GB" sz="1400" kern="1200" dirty="0" smtClean="0"/>
            <a:t>Developer of Dutch </a:t>
          </a:r>
          <a:r>
            <a:rPr lang="en-GB" sz="1400" kern="1200" dirty="0" err="1" smtClean="0"/>
            <a:t>Westermeerwind</a:t>
          </a:r>
          <a:r>
            <a:rPr lang="en-GB" sz="1400" kern="1200" dirty="0" smtClean="0"/>
            <a:t> </a:t>
          </a:r>
          <a:r>
            <a:rPr lang="en-US" sz="1400" kern="1200" dirty="0" smtClean="0"/>
            <a:t>Offshore Wind park grants the possibility </a:t>
          </a:r>
          <a:r>
            <a:rPr lang="en-GB" sz="1400" kern="1200" dirty="0" smtClean="0"/>
            <a:t>of community buy-in</a:t>
          </a:r>
          <a:endParaRPr lang="en-GB" sz="1400" kern="1200" dirty="0"/>
        </a:p>
      </dsp:txBody>
      <dsp:txXfrm>
        <a:off x="406208" y="3668171"/>
        <a:ext cx="1475169" cy="13228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E1614-9EDE-42A4-BE09-376B25D0168C}" type="datetimeFigureOut">
              <a:rPr lang="en-GB" smtClean="0"/>
              <a:t>19/06/2017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D3606-2D2B-47DC-B67A-50851C03F675}" type="slidenum">
              <a:rPr lang="en-GB" smtClean="0"/>
              <a:t>‹#›</a:t>
            </a:fld>
            <a:endParaRPr lang="en-GB"/>
          </a:p>
        </p:txBody>
      </p:sp>
    </p:spTree>
    <p:extLst>
      <p:ext uri="{BB962C8B-B14F-4D97-AF65-F5344CB8AC3E}">
        <p14:creationId xmlns:p14="http://schemas.microsoft.com/office/powerpoint/2010/main" val="5510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a:t>
            </a:fld>
            <a:endParaRPr lang="en-GB"/>
          </a:p>
        </p:txBody>
      </p:sp>
    </p:spTree>
    <p:extLst>
      <p:ext uri="{BB962C8B-B14F-4D97-AF65-F5344CB8AC3E}">
        <p14:creationId xmlns:p14="http://schemas.microsoft.com/office/powerpoint/2010/main" val="236369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SIGNIFICANCE analysis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significance chart displays the high majority of environmental impacts as having either a project specific impact or local impact. Only two environmental indicators were rated as potentially being able to have a regional impact; these are the construction noise impact and the turbidity increase.</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14</a:t>
            </a:fld>
            <a:endParaRPr lang="en-GB"/>
          </a:p>
        </p:txBody>
      </p:sp>
    </p:spTree>
    <p:extLst>
      <p:ext uri="{BB962C8B-B14F-4D97-AF65-F5344CB8AC3E}">
        <p14:creationId xmlns:p14="http://schemas.microsoft.com/office/powerpoint/2010/main" val="400769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PROBABILITY analysis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can identify on figure 8 the degree of probability of the environmental impacts listed. </a:t>
            </a:r>
          </a:p>
          <a:p>
            <a:r>
              <a:rPr lang="en-GB" sz="1200" kern="1200" dirty="0" smtClean="0">
                <a:solidFill>
                  <a:schemeClr val="tx1"/>
                </a:solidFill>
                <a:effectLst/>
                <a:latin typeface="+mn-lt"/>
                <a:ea typeface="+mn-ea"/>
                <a:cs typeface="+mn-cs"/>
              </a:rPr>
              <a:t>Disturbance from construction and operational maintenance are certain. This is the case also for construction noise impacts and operational noise impacts. </a:t>
            </a:r>
          </a:p>
          <a:p>
            <a:r>
              <a:rPr lang="en-GB" sz="1200" kern="1200" dirty="0" smtClean="0">
                <a:solidFill>
                  <a:schemeClr val="tx1"/>
                </a:solidFill>
                <a:effectLst/>
                <a:latin typeface="+mn-lt"/>
                <a:ea typeface="+mn-ea"/>
                <a:cs typeface="+mn-cs"/>
              </a:rPr>
              <a:t>Chemical pollutants, scouring and birds collisions are rated as possible with a rate of occurrence of less than 50%.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15</a:t>
            </a:fld>
            <a:endParaRPr lang="en-GB"/>
          </a:p>
        </p:txBody>
      </p:sp>
    </p:spTree>
    <p:extLst>
      <p:ext uri="{BB962C8B-B14F-4D97-AF65-F5344CB8AC3E}">
        <p14:creationId xmlns:p14="http://schemas.microsoft.com/office/powerpoint/2010/main" val="2072141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DURATION analysis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duration chart exposes that all operational impacts are considered permanent, while the construction ones are considered temporary. These trends are similar to those of the cylindrical caisson buoyant GBFs.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16</a:t>
            </a:fld>
            <a:endParaRPr lang="en-GB"/>
          </a:p>
        </p:txBody>
      </p:sp>
    </p:spTree>
    <p:extLst>
      <p:ext uri="{BB962C8B-B14F-4D97-AF65-F5344CB8AC3E}">
        <p14:creationId xmlns:p14="http://schemas.microsoft.com/office/powerpoint/2010/main" val="212957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most common environmental impacts associated with the installation of GBFs are: the physical sea-bed footprint, meaning the exact space occupied by the foundation, the direct loss of sea-bed habitat and benthos, changes in the sediment flow, change in habitat from soft habitat to hard substratum habitat. To be noted that all types of foundations have an environmental impact but recovery from these effects is expected within the lifespan of the windfarm project [6].</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17</a:t>
            </a:fld>
            <a:endParaRPr lang="en-GB"/>
          </a:p>
        </p:txBody>
      </p:sp>
    </p:spTree>
    <p:extLst>
      <p:ext uri="{BB962C8B-B14F-4D97-AF65-F5344CB8AC3E}">
        <p14:creationId xmlns:p14="http://schemas.microsoft.com/office/powerpoint/2010/main" val="137650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18</a:t>
            </a:fld>
            <a:endParaRPr lang="en-GB"/>
          </a:p>
        </p:txBody>
      </p:sp>
    </p:spTree>
    <p:extLst>
      <p:ext uri="{BB962C8B-B14F-4D97-AF65-F5344CB8AC3E}">
        <p14:creationId xmlns:p14="http://schemas.microsoft.com/office/powerpoint/2010/main" val="267732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19</a:t>
            </a:fld>
            <a:endParaRPr lang="en-GB"/>
          </a:p>
        </p:txBody>
      </p:sp>
    </p:spTree>
    <p:extLst>
      <p:ext uri="{BB962C8B-B14F-4D97-AF65-F5344CB8AC3E}">
        <p14:creationId xmlns:p14="http://schemas.microsoft.com/office/powerpoint/2010/main" val="415778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Walney</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t>
            </a:r>
            <a:r>
              <a:rPr lang="en-US" sz="1200" b="1" i="1" kern="1200" dirty="0" err="1" smtClean="0">
                <a:solidFill>
                  <a:schemeClr val="tx1"/>
                </a:solidFill>
                <a:effectLst/>
                <a:latin typeface="+mn-lt"/>
                <a:ea typeface="+mn-ea"/>
                <a:cs typeface="+mn-cs"/>
              </a:rPr>
              <a:t>Walney</a:t>
            </a:r>
            <a:r>
              <a:rPr lang="en-US" sz="1200" b="1" i="1" kern="1200" dirty="0" smtClean="0">
                <a:solidFill>
                  <a:schemeClr val="tx1"/>
                </a:solidFill>
                <a:effectLst/>
                <a:latin typeface="+mn-lt"/>
                <a:ea typeface="+mn-ea"/>
                <a:cs typeface="+mn-cs"/>
              </a:rPr>
              <a:t> produces enough electricity to power over 320,000 UK homes.</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Number of turbines: 102</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Generation capacity: 367 MW</a:t>
            </a:r>
            <a:br>
              <a:rPr lang="en-US" sz="1200" b="1"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Commercial operation: 2012</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Owner of the project: DONG Energy (50.1%), PGGM and Ampère Equity Fund (24.8%) and SSE (25.1%)</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Walney</a:t>
            </a:r>
            <a:r>
              <a:rPr lang="en-US" sz="1200" b="0" i="0" kern="1200" dirty="0" smtClean="0">
                <a:solidFill>
                  <a:schemeClr val="tx1"/>
                </a:solidFill>
                <a:effectLst/>
                <a:latin typeface="+mn-lt"/>
                <a:ea typeface="+mn-ea"/>
                <a:cs typeface="+mn-cs"/>
              </a:rPr>
              <a:t> Offshore Wind Farm is located approximately 15km from the coastline of </a:t>
            </a:r>
            <a:r>
              <a:rPr lang="en-US" sz="1200" b="0" i="0" kern="1200" dirty="0" err="1" smtClean="0">
                <a:solidFill>
                  <a:schemeClr val="tx1"/>
                </a:solidFill>
                <a:effectLst/>
                <a:latin typeface="+mn-lt"/>
                <a:ea typeface="+mn-ea"/>
                <a:cs typeface="+mn-cs"/>
              </a:rPr>
              <a:t>Walney</a:t>
            </a:r>
            <a:r>
              <a:rPr lang="en-US" sz="1200" b="0" i="0" kern="1200" dirty="0" smtClean="0">
                <a:solidFill>
                  <a:schemeClr val="tx1"/>
                </a:solidFill>
                <a:effectLst/>
                <a:latin typeface="+mn-lt"/>
                <a:ea typeface="+mn-ea"/>
                <a:cs typeface="+mn-cs"/>
              </a:rPr>
              <a:t> Island in a north west to south-easterly direction covering an area of approximately 73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a:t>
            </a:r>
            <a:r>
              <a:rPr lang="en-US" sz="1200" b="1" i="0" kern="1200" dirty="0" err="1" smtClean="0">
                <a:solidFill>
                  <a:schemeClr val="tx1"/>
                </a:solidFill>
                <a:effectLst/>
                <a:latin typeface="+mn-lt"/>
                <a:ea typeface="+mn-ea"/>
                <a:cs typeface="+mn-cs"/>
              </a:rPr>
              <a:t>Walney</a:t>
            </a:r>
            <a:r>
              <a:rPr lang="en-US" sz="1200" b="1" i="0" kern="1200" dirty="0" smtClean="0">
                <a:solidFill>
                  <a:schemeClr val="tx1"/>
                </a:solidFill>
                <a:effectLst/>
                <a:latin typeface="+mn-lt"/>
                <a:ea typeface="+mn-ea"/>
                <a:cs typeface="+mn-cs"/>
              </a:rPr>
              <a:t> Offshore Wind Farm consists of </a:t>
            </a:r>
            <a:r>
              <a:rPr lang="en-US" sz="1200" b="1" i="0" kern="1200" dirty="0" err="1" smtClean="0">
                <a:solidFill>
                  <a:schemeClr val="tx1"/>
                </a:solidFill>
                <a:effectLst/>
                <a:latin typeface="+mn-lt"/>
                <a:ea typeface="+mn-ea"/>
                <a:cs typeface="+mn-cs"/>
              </a:rPr>
              <a:t>Walney</a:t>
            </a:r>
            <a:r>
              <a:rPr lang="en-US" sz="1200" b="1" i="0" kern="1200" dirty="0" smtClean="0">
                <a:solidFill>
                  <a:schemeClr val="tx1"/>
                </a:solidFill>
                <a:effectLst/>
                <a:latin typeface="+mn-lt"/>
                <a:ea typeface="+mn-ea"/>
                <a:cs typeface="+mn-cs"/>
              </a:rPr>
              <a:t> 1 and </a:t>
            </a:r>
            <a:r>
              <a:rPr lang="en-US" sz="1200" b="1" i="0" kern="1200" dirty="0" err="1" smtClean="0">
                <a:solidFill>
                  <a:schemeClr val="tx1"/>
                </a:solidFill>
                <a:effectLst/>
                <a:latin typeface="+mn-lt"/>
                <a:ea typeface="+mn-ea"/>
                <a:cs typeface="+mn-cs"/>
              </a:rPr>
              <a:t>Walney</a:t>
            </a:r>
            <a:r>
              <a:rPr lang="en-US" sz="1200" b="1" i="0" kern="1200" dirty="0" smtClean="0">
                <a:solidFill>
                  <a:schemeClr val="tx1"/>
                </a:solidFill>
                <a:effectLst/>
                <a:latin typeface="+mn-lt"/>
                <a:ea typeface="+mn-ea"/>
                <a:cs typeface="+mn-cs"/>
              </a:rPr>
              <a:t> 2 each comprising 51 wind turbines with a total capacity of 367 MW.</a:t>
            </a:r>
          </a:p>
          <a:p>
            <a:r>
              <a:rPr lang="en-US" sz="1200" b="0" i="0" kern="1200" dirty="0" smtClean="0">
                <a:solidFill>
                  <a:schemeClr val="tx1"/>
                </a:solidFill>
                <a:effectLst/>
                <a:latin typeface="+mn-lt"/>
                <a:ea typeface="+mn-ea"/>
                <a:cs typeface="+mn-cs"/>
              </a:rPr>
              <a:t>In May 2010 the 750 MW capacity </a:t>
            </a:r>
            <a:r>
              <a:rPr lang="en-US" sz="1200" b="0" i="0" kern="1200" dirty="0" err="1" smtClean="0">
                <a:solidFill>
                  <a:schemeClr val="tx1"/>
                </a:solidFill>
                <a:effectLst/>
                <a:latin typeface="+mn-lt"/>
                <a:ea typeface="+mn-ea"/>
                <a:cs typeface="+mn-cs"/>
              </a:rPr>
              <a:t>Walney</a:t>
            </a:r>
            <a:r>
              <a:rPr lang="en-US" sz="1200" b="0" i="0" kern="1200" dirty="0" smtClean="0">
                <a:solidFill>
                  <a:schemeClr val="tx1"/>
                </a:solidFill>
                <a:effectLst/>
                <a:latin typeface="+mn-lt"/>
                <a:ea typeface="+mn-ea"/>
                <a:cs typeface="+mn-cs"/>
              </a:rPr>
              <a:t> Extension was awarded. The application for consent was accepted by the Planning Inspectorate in July 2013.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20</a:t>
            </a:fld>
            <a:endParaRPr lang="en-GB"/>
          </a:p>
        </p:txBody>
      </p:sp>
    </p:spTree>
    <p:extLst>
      <p:ext uri="{BB962C8B-B14F-4D97-AF65-F5344CB8AC3E}">
        <p14:creationId xmlns:p14="http://schemas.microsoft.com/office/powerpoint/2010/main" val="315911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smtClean="0">
                <a:solidFill>
                  <a:schemeClr val="tx1"/>
                </a:solidFill>
                <a:effectLst/>
                <a:latin typeface="+mn-lt"/>
                <a:ea typeface="+mn-ea"/>
                <a:cs typeface="+mn-cs"/>
              </a:rPr>
              <a:t> Construction of the onshore substation at Cleve Hill started in July 2009 and was completed in October 2012. Offshore construction started in March 2011, when we installed the first of 177 foundations for the project.</a:t>
            </a:r>
          </a:p>
          <a:p>
            <a:pPr fontAlgn="t"/>
            <a:r>
              <a:rPr lang="en-US" sz="1200" b="0" i="0" kern="1200" dirty="0" smtClean="0">
                <a:solidFill>
                  <a:schemeClr val="tx1"/>
                </a:solidFill>
                <a:effectLst/>
                <a:latin typeface="+mn-lt"/>
                <a:ea typeface="+mn-ea"/>
                <a:cs typeface="+mn-cs"/>
              </a:rPr>
              <a:t>The first turbine was installed in January 2012, first power was achieved in October that year and the final turbine was installed in December 2012.</a:t>
            </a:r>
          </a:p>
          <a:p>
            <a:pPr fontAlgn="t"/>
            <a:r>
              <a:rPr lang="en-US" sz="1200" b="0" i="0" kern="1200" dirty="0" smtClean="0">
                <a:solidFill>
                  <a:schemeClr val="tx1"/>
                </a:solidFill>
                <a:effectLst/>
                <a:latin typeface="+mn-lt"/>
                <a:ea typeface="+mn-ea"/>
                <a:cs typeface="+mn-cs"/>
              </a:rPr>
              <a:t> </a:t>
            </a:r>
          </a:p>
          <a:p>
            <a:pPr fontAlgn="t"/>
            <a:r>
              <a:rPr lang="en-US" sz="1200" b="1" i="0" u="sng" kern="1200" dirty="0" smtClean="0">
                <a:solidFill>
                  <a:schemeClr val="tx1"/>
                </a:solidFill>
                <a:effectLst/>
                <a:latin typeface="+mn-lt"/>
                <a:ea typeface="+mn-ea"/>
                <a:cs typeface="+mn-cs"/>
              </a:rPr>
              <a:t>Facts and Figures</a:t>
            </a:r>
          </a:p>
          <a:p>
            <a:pPr fontAlgn="t"/>
            <a:r>
              <a:rPr lang="en-US" sz="1200" b="1" i="0" kern="1200" dirty="0" smtClean="0">
                <a:solidFill>
                  <a:schemeClr val="tx1"/>
                </a:solidFill>
                <a:effectLst/>
                <a:latin typeface="+mn-lt"/>
                <a:ea typeface="+mn-ea"/>
                <a:cs typeface="+mn-cs"/>
              </a:rPr>
              <a:t>An offshore area of 100km2</a:t>
            </a:r>
          </a:p>
          <a:p>
            <a:pPr fontAlgn="t"/>
            <a:r>
              <a:rPr lang="en-US" sz="1200" b="1" i="0" kern="1200" dirty="0" smtClean="0">
                <a:solidFill>
                  <a:schemeClr val="tx1"/>
                </a:solidFill>
                <a:effectLst/>
                <a:latin typeface="+mn-lt"/>
                <a:ea typeface="+mn-ea"/>
                <a:cs typeface="+mn-cs"/>
              </a:rPr>
              <a:t>175 wind turbines</a:t>
            </a:r>
          </a:p>
          <a:p>
            <a:pPr fontAlgn="t"/>
            <a:r>
              <a:rPr lang="en-US" sz="1200" b="0" i="0" kern="1200" dirty="0" smtClean="0">
                <a:solidFill>
                  <a:schemeClr val="tx1"/>
                </a:solidFill>
                <a:effectLst/>
                <a:latin typeface="+mn-lt"/>
                <a:ea typeface="+mn-ea"/>
                <a:cs typeface="+mn-cs"/>
              </a:rPr>
              <a:t>Two offshore substations</a:t>
            </a:r>
          </a:p>
          <a:p>
            <a:pPr fontAlgn="t"/>
            <a:r>
              <a:rPr lang="en-US" sz="1200" b="0" i="0" kern="1200" dirty="0" smtClean="0">
                <a:solidFill>
                  <a:schemeClr val="tx1"/>
                </a:solidFill>
                <a:effectLst/>
                <a:latin typeface="+mn-lt"/>
                <a:ea typeface="+mn-ea"/>
                <a:cs typeface="+mn-cs"/>
              </a:rPr>
              <a:t>Nearly 450km of offshore cabling</a:t>
            </a:r>
          </a:p>
          <a:p>
            <a:pPr fontAlgn="t"/>
            <a:r>
              <a:rPr lang="en-US" sz="1200" b="0" i="0" kern="1200" dirty="0" smtClean="0">
                <a:solidFill>
                  <a:schemeClr val="tx1"/>
                </a:solidFill>
                <a:effectLst/>
                <a:latin typeface="+mn-lt"/>
                <a:ea typeface="+mn-ea"/>
                <a:cs typeface="+mn-cs"/>
              </a:rPr>
              <a:t>One onshore substation</a:t>
            </a:r>
          </a:p>
          <a:p>
            <a:pPr fontAlgn="t"/>
            <a:r>
              <a:rPr lang="en-US" sz="1200" b="1" i="0" kern="1200" dirty="0" smtClean="0">
                <a:solidFill>
                  <a:schemeClr val="tx1"/>
                </a:solidFill>
                <a:effectLst/>
                <a:latin typeface="+mn-lt"/>
                <a:ea typeface="+mn-ea"/>
                <a:cs typeface="+mn-cs"/>
              </a:rPr>
              <a:t>630MW of electricity</a:t>
            </a:r>
          </a:p>
          <a:p>
            <a:pPr fontAlgn="t"/>
            <a:r>
              <a:rPr lang="en-US" sz="1200" b="0" i="0" kern="1200" dirty="0" smtClean="0">
                <a:solidFill>
                  <a:schemeClr val="tx1"/>
                </a:solidFill>
                <a:effectLst/>
                <a:latin typeface="+mn-lt"/>
                <a:ea typeface="+mn-ea"/>
                <a:cs typeface="+mn-cs"/>
              </a:rPr>
              <a:t>Enough power for nearly half a million UK homes a year – two thirds of the homes in Kent</a:t>
            </a:r>
          </a:p>
          <a:p>
            <a:pPr fontAlgn="t"/>
            <a:r>
              <a:rPr lang="en-US" sz="1200" b="1" i="0" kern="1200" dirty="0" smtClean="0">
                <a:solidFill>
                  <a:schemeClr val="tx1"/>
                </a:solidFill>
                <a:effectLst/>
                <a:latin typeface="+mn-lt"/>
                <a:ea typeface="+mn-ea"/>
                <a:cs typeface="+mn-cs"/>
              </a:rPr>
              <a:t>Reducing harmful CO</a:t>
            </a:r>
            <a:r>
              <a:rPr lang="en-US" sz="1200" b="1" i="0" kern="1200" baseline="-25000" dirty="0" smtClean="0">
                <a:solidFill>
                  <a:schemeClr val="tx1"/>
                </a:solidFill>
                <a:effectLst/>
                <a:latin typeface="+mn-lt"/>
                <a:ea typeface="+mn-ea"/>
                <a:cs typeface="+mn-cs"/>
              </a:rPr>
              <a:t>2 </a:t>
            </a:r>
            <a:r>
              <a:rPr lang="en-US" sz="1200" b="1" i="0" kern="1200" dirty="0" smtClean="0">
                <a:solidFill>
                  <a:schemeClr val="tx1"/>
                </a:solidFill>
                <a:effectLst/>
                <a:latin typeface="+mn-lt"/>
                <a:ea typeface="+mn-ea"/>
                <a:cs typeface="+mn-cs"/>
              </a:rPr>
              <a:t>emissions by more than 925,000 tons per year</a:t>
            </a:r>
          </a:p>
          <a:p>
            <a:endParaRPr lang="en-GB" b="1" dirty="0" smtClean="0"/>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21</a:t>
            </a:fld>
            <a:endParaRPr lang="en-GB"/>
          </a:p>
        </p:txBody>
      </p:sp>
    </p:spTree>
    <p:extLst>
      <p:ext uri="{BB962C8B-B14F-4D97-AF65-F5344CB8AC3E}">
        <p14:creationId xmlns:p14="http://schemas.microsoft.com/office/powerpoint/2010/main" val="51105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To date it is considered challenging to establish a quantitative correlation between the numbers of wind energy projects consented relative to the communities proactively engaged. Nonetheless, from interviews with specialists there is indication of a potential positive correlation at least in the case of onshore wind energy projects.</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22</a:t>
            </a:fld>
            <a:endParaRPr lang="en-GB"/>
          </a:p>
        </p:txBody>
      </p:sp>
    </p:spTree>
    <p:extLst>
      <p:ext uri="{BB962C8B-B14F-4D97-AF65-F5344CB8AC3E}">
        <p14:creationId xmlns:p14="http://schemas.microsoft.com/office/powerpoint/2010/main" val="20415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Co-ownership through coastal communities, co-operatives or nonlocal energy utilities is very rare </a:t>
            </a:r>
            <a:endParaRPr lang="en-US" dirty="0" smtClean="0"/>
          </a:p>
          <a:p>
            <a:r>
              <a:rPr lang="en-US" dirty="0" smtClean="0"/>
              <a:t>Benefits </a:t>
            </a:r>
            <a:r>
              <a:rPr lang="en-US" dirty="0" smtClean="0"/>
              <a:t>are generated through revenues from partial ownership of wind farm </a:t>
            </a:r>
            <a:endParaRPr lang="en-US" dirty="0" smtClean="0"/>
          </a:p>
          <a:p>
            <a:r>
              <a:rPr lang="en-US" dirty="0" smtClean="0"/>
              <a:t>Legal </a:t>
            </a:r>
            <a:r>
              <a:rPr lang="en-US" dirty="0" smtClean="0"/>
              <a:t>obligation of 20% ownership for nearshore wind farms in Denmark </a:t>
            </a:r>
            <a:endParaRPr lang="en-US" dirty="0" smtClean="0"/>
          </a:p>
          <a:p>
            <a:r>
              <a:rPr lang="en-US" dirty="0" smtClean="0"/>
              <a:t>Revenues </a:t>
            </a:r>
            <a:r>
              <a:rPr lang="en-US" dirty="0" smtClean="0"/>
              <a:t>generated through ownership are also administered by funds and trusts </a:t>
            </a:r>
            <a:endParaRPr lang="en-US" dirty="0" smtClean="0"/>
          </a:p>
          <a:p>
            <a:r>
              <a:rPr lang="en-US" dirty="0" smtClean="0"/>
              <a:t>Municipal </a:t>
            </a:r>
            <a:r>
              <a:rPr lang="en-US" dirty="0" smtClean="0"/>
              <a:t>utilities ownership and citizen participation possible in Germany (community buy-in) </a:t>
            </a:r>
            <a:endParaRPr lang="en-US" dirty="0" smtClean="0"/>
          </a:p>
          <a:p>
            <a:r>
              <a:rPr lang="en-US" dirty="0" smtClean="0"/>
              <a:t>Developer </a:t>
            </a:r>
            <a:r>
              <a:rPr lang="en-US" dirty="0" smtClean="0"/>
              <a:t>of Dutch </a:t>
            </a:r>
            <a:r>
              <a:rPr lang="en-US" dirty="0" err="1" smtClean="0"/>
              <a:t>Westermeerwind</a:t>
            </a:r>
            <a:r>
              <a:rPr lang="en-US" dirty="0" smtClean="0"/>
              <a:t> Offshore </a:t>
            </a:r>
            <a:r>
              <a:rPr lang="en-US" dirty="0" err="1" smtClean="0"/>
              <a:t>Windpark</a:t>
            </a:r>
            <a:r>
              <a:rPr lang="en-US" dirty="0" smtClean="0"/>
              <a:t> grants the possibility of community buy-in</a:t>
            </a:r>
          </a:p>
          <a:p>
            <a:endParaRPr lang="en-US" dirty="0" smtClean="0"/>
          </a:p>
          <a:p>
            <a:r>
              <a:rPr lang="en-GB" b="1" dirty="0" smtClean="0"/>
              <a:t>Denmark</a:t>
            </a:r>
            <a:r>
              <a:rPr lang="en-GB" b="1" dirty="0" smtClean="0"/>
              <a:t>:, </a:t>
            </a:r>
            <a:r>
              <a:rPr lang="en-GB" b="1" dirty="0" smtClean="0"/>
              <a:t>(non-voluntarily) </a:t>
            </a:r>
            <a:endParaRPr lang="en-GB" b="1" dirty="0" smtClean="0"/>
          </a:p>
          <a:p>
            <a:r>
              <a:rPr lang="en-GB" b="1" dirty="0" smtClean="0"/>
              <a:t>Germany</a:t>
            </a:r>
            <a:r>
              <a:rPr lang="en-GB" b="1" dirty="0" smtClean="0"/>
              <a:t>: Global Tech 1, </a:t>
            </a:r>
            <a:r>
              <a:rPr lang="en-GB" b="1" dirty="0" err="1" smtClean="0"/>
              <a:t>Windreich</a:t>
            </a:r>
            <a:r>
              <a:rPr lang="en-GB" b="1" dirty="0" smtClean="0"/>
              <a:t> </a:t>
            </a:r>
            <a:endParaRPr lang="en-GB" b="1" dirty="0" smtClean="0"/>
          </a:p>
          <a:p>
            <a:r>
              <a:rPr lang="en-GB" b="1" dirty="0" smtClean="0"/>
              <a:t>Netherlands</a:t>
            </a:r>
            <a:r>
              <a:rPr lang="en-GB" b="1" dirty="0" smtClean="0"/>
              <a:t>: </a:t>
            </a:r>
            <a:r>
              <a:rPr lang="en-GB" b="1" dirty="0" err="1" smtClean="0"/>
              <a:t>Westermeerwind</a:t>
            </a:r>
            <a:endParaRPr lang="en-GB" b="1" dirty="0"/>
          </a:p>
        </p:txBody>
      </p:sp>
      <p:sp>
        <p:nvSpPr>
          <p:cNvPr id="4" name="Slide Number Placeholder 3"/>
          <p:cNvSpPr>
            <a:spLocks noGrp="1"/>
          </p:cNvSpPr>
          <p:nvPr>
            <p:ph type="sldNum" sz="quarter" idx="10"/>
          </p:nvPr>
        </p:nvSpPr>
        <p:spPr/>
        <p:txBody>
          <a:bodyPr/>
          <a:lstStyle/>
          <a:p>
            <a:fld id="{59DD3606-2D2B-47DC-B67A-50851C03F675}" type="slidenum">
              <a:rPr lang="en-GB" smtClean="0"/>
              <a:t>23</a:t>
            </a:fld>
            <a:endParaRPr lang="en-GB"/>
          </a:p>
        </p:txBody>
      </p:sp>
    </p:spTree>
    <p:extLst>
      <p:ext uri="{BB962C8B-B14F-4D97-AF65-F5344CB8AC3E}">
        <p14:creationId xmlns:p14="http://schemas.microsoft.com/office/powerpoint/2010/main" val="424925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3</a:t>
            </a:fld>
            <a:endParaRPr lang="en-GB"/>
          </a:p>
        </p:txBody>
      </p:sp>
    </p:spTree>
    <p:extLst>
      <p:ext uri="{BB962C8B-B14F-4D97-AF65-F5344CB8AC3E}">
        <p14:creationId xmlns:p14="http://schemas.microsoft.com/office/powerpoint/2010/main" val="390858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24</a:t>
            </a:fld>
            <a:endParaRPr lang="en-GB"/>
          </a:p>
        </p:txBody>
      </p:sp>
    </p:spTree>
    <p:extLst>
      <p:ext uri="{BB962C8B-B14F-4D97-AF65-F5344CB8AC3E}">
        <p14:creationId xmlns:p14="http://schemas.microsoft.com/office/powerpoint/2010/main" val="321721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6</a:t>
            </a:fld>
            <a:endParaRPr lang="en-GB"/>
          </a:p>
        </p:txBody>
      </p:sp>
    </p:spTree>
    <p:extLst>
      <p:ext uri="{BB962C8B-B14F-4D97-AF65-F5344CB8AC3E}">
        <p14:creationId xmlns:p14="http://schemas.microsoft.com/office/powerpoint/2010/main" val="64239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total number of respondents to the survey is six and they represent the following stakeholder categories: wind project developers, industry associations, research institutes and academia. The figure below also shows the share of participation per stakeholder group and reveals that project developers represent 50% of total respondents. </a:t>
            </a:r>
          </a:p>
          <a:p>
            <a:endParaRPr lang="en-GB" dirty="0" smtClean="0"/>
          </a:p>
          <a:p>
            <a:r>
              <a:rPr lang="en-GB" sz="1200" kern="1200" dirty="0" smtClean="0">
                <a:solidFill>
                  <a:schemeClr val="tx1"/>
                </a:solidFill>
                <a:effectLst/>
                <a:latin typeface="+mn-lt"/>
                <a:ea typeface="+mn-ea"/>
                <a:cs typeface="+mn-cs"/>
              </a:rPr>
              <a:t>As it can be observed, there are five innovations that were rated by all respondents and that were further analysed in the report. They mainly refer to substructures and to cable laying, burial and trenching: </a:t>
            </a:r>
          </a:p>
          <a:p>
            <a:pPr lvl="0"/>
            <a:r>
              <a:rPr lang="en-GB" sz="1200" kern="1200" dirty="0" smtClean="0">
                <a:solidFill>
                  <a:schemeClr val="tx1"/>
                </a:solidFill>
                <a:effectLst/>
                <a:latin typeface="+mn-lt"/>
                <a:ea typeface="+mn-ea"/>
                <a:cs typeface="+mn-cs"/>
              </a:rPr>
              <a:t>Design of a Cylindrical Caisson buoyant GBF</a:t>
            </a:r>
          </a:p>
          <a:p>
            <a:pPr lvl="0"/>
            <a:r>
              <a:rPr lang="en-GB" sz="1200" kern="1200" dirty="0" smtClean="0">
                <a:solidFill>
                  <a:schemeClr val="tx1"/>
                </a:solidFill>
                <a:effectLst/>
                <a:latin typeface="+mn-lt"/>
                <a:ea typeface="+mn-ea"/>
                <a:cs typeface="+mn-cs"/>
              </a:rPr>
              <a:t>Design of a floating jacket</a:t>
            </a:r>
          </a:p>
          <a:p>
            <a:pPr lvl="0"/>
            <a:r>
              <a:rPr lang="en-GB" sz="1200" kern="1200" dirty="0" smtClean="0">
                <a:solidFill>
                  <a:schemeClr val="tx1"/>
                </a:solidFill>
                <a:effectLst/>
                <a:latin typeface="+mn-lt"/>
                <a:ea typeface="+mn-ea"/>
                <a:cs typeface="+mn-cs"/>
              </a:rPr>
              <a:t>Use of suction buckets with a floating jacket </a:t>
            </a:r>
          </a:p>
          <a:p>
            <a:pPr lvl="0"/>
            <a:r>
              <a:rPr lang="en-GB" sz="1200" kern="1200" dirty="0" smtClean="0">
                <a:solidFill>
                  <a:schemeClr val="tx1"/>
                </a:solidFill>
                <a:effectLst/>
                <a:latin typeface="+mn-lt"/>
                <a:ea typeface="+mn-ea"/>
                <a:cs typeface="+mn-cs"/>
              </a:rPr>
              <a:t>Design of a an innovative semi-submersible platform</a:t>
            </a:r>
          </a:p>
          <a:p>
            <a:pPr lvl="0"/>
            <a:r>
              <a:rPr lang="en-GB" sz="1200" kern="1200" dirty="0" smtClean="0">
                <a:solidFill>
                  <a:schemeClr val="tx1"/>
                </a:solidFill>
                <a:effectLst/>
                <a:latin typeface="+mn-lt"/>
                <a:ea typeface="+mn-ea"/>
                <a:cs typeface="+mn-cs"/>
              </a:rPr>
              <a:t>Cable laying, burial and trenching</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8</a:t>
            </a:fld>
            <a:endParaRPr lang="en-GB"/>
          </a:p>
        </p:txBody>
      </p:sp>
    </p:spTree>
    <p:extLst>
      <p:ext uri="{BB962C8B-B14F-4D97-AF65-F5344CB8AC3E}">
        <p14:creationId xmlns:p14="http://schemas.microsoft.com/office/powerpoint/2010/main" val="214320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Innovation description: </a:t>
            </a:r>
            <a:endParaRPr lang="en-GB" dirty="0" smtClean="0"/>
          </a:p>
          <a:p>
            <a:r>
              <a:rPr lang="en-GB" sz="1200" kern="1200" dirty="0" smtClean="0">
                <a:solidFill>
                  <a:schemeClr val="tx1"/>
                </a:solidFill>
                <a:effectLst/>
                <a:latin typeface="+mn-lt"/>
                <a:ea typeface="+mn-ea"/>
                <a:cs typeface="+mn-cs"/>
              </a:rPr>
              <a:t>GBF is designed to float for transport to site before sinking for installation on the sea bed.</a:t>
            </a:r>
            <a:r>
              <a:rPr lang="en-GB" sz="1200" kern="1200" baseline="0" dirty="0" smtClean="0">
                <a:solidFill>
                  <a:schemeClr val="tx1"/>
                </a:solidFill>
                <a:effectLst/>
                <a:latin typeface="+mn-lt"/>
                <a:ea typeface="+mn-ea"/>
                <a:cs typeface="+mn-cs"/>
              </a:rPr>
              <a:t> </a:t>
            </a:r>
            <a:r>
              <a:rPr lang="en-GB" dirty="0" smtClean="0"/>
              <a:t>The </a:t>
            </a:r>
            <a:r>
              <a:rPr lang="en-GB" dirty="0" smtClean="0"/>
              <a:t>innovation consists in the design optimisation of a self-buoyant cylindrical caisson to be manufactured in a floating dock. The optimum concrete and sand ballasting heights were also determined, in order to satisfy the requirements of floatability and in-service conditions. The responsible project partner is </a:t>
            </a:r>
            <a:r>
              <a:rPr lang="en-US" dirty="0" smtClean="0"/>
              <a:t>ACCIONA </a:t>
            </a:r>
            <a:r>
              <a:rPr lang="en-US" dirty="0" err="1" smtClean="0"/>
              <a:t>Construcción</a:t>
            </a:r>
            <a:r>
              <a:rPr lang="en-GB" dirty="0" smtClean="0"/>
              <a:t>.</a:t>
            </a:r>
          </a:p>
          <a:p>
            <a:endParaRPr lang="en-GB" dirty="0" smtClean="0"/>
          </a:p>
          <a:p>
            <a:r>
              <a:rPr lang="en-GB" u="sng" dirty="0" smtClean="0"/>
              <a:t>Analysis</a:t>
            </a:r>
            <a:r>
              <a:rPr lang="en-GB" u="sng" baseline="0" dirty="0" smtClean="0"/>
              <a:t>:</a:t>
            </a:r>
            <a:endParaRPr lang="en-GB" u="sng" dirty="0" smtClean="0"/>
          </a:p>
          <a:p>
            <a:r>
              <a:rPr lang="en-GB" sz="1200" kern="1200" dirty="0" smtClean="0">
                <a:solidFill>
                  <a:schemeClr val="tx1"/>
                </a:solidFill>
                <a:effectLst/>
                <a:latin typeface="+mn-lt"/>
                <a:ea typeface="+mn-ea"/>
                <a:cs typeface="+mn-cs"/>
              </a:rPr>
              <a:t>The chart below maps the magnitude of environmental impacts in the construction and operational phase resulted from the Cylindrical Caisson buoyant GBF. We can observe that </a:t>
            </a:r>
            <a:r>
              <a:rPr lang="en-GB" sz="1200" b="1" kern="1200" dirty="0" smtClean="0">
                <a:solidFill>
                  <a:schemeClr val="tx1"/>
                </a:solidFill>
                <a:effectLst/>
                <a:latin typeface="+mn-lt"/>
                <a:ea typeface="+mn-ea"/>
                <a:cs typeface="+mn-cs"/>
              </a:rPr>
              <a:t>most of the negative impacts occur during the construction phase; they refer mainly to disturbance from construction vessels and equipment, increased turbidity, loss or change of habitat, scouring and scour protection</a:t>
            </a:r>
            <a:r>
              <a:rPr lang="en-GB" sz="1200" kern="1200" dirty="0" smtClean="0">
                <a:solidFill>
                  <a:schemeClr val="tx1"/>
                </a:solidFill>
                <a:effectLst/>
                <a:latin typeface="+mn-lt"/>
                <a:ea typeface="+mn-ea"/>
                <a:cs typeface="+mn-cs"/>
              </a:rPr>
              <a:t>. The loss change of habitat in the case of a buoyant GBF is rated by most respondents as having a negative environmental effect (-2 to -4) since it will occupy the sea-bed and will require sea-bed preparation for installation. Scouring and scour protection is behaving similarly and was also rated by the respondents with grades between -3 and -4.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9</a:t>
            </a:fld>
            <a:endParaRPr lang="en-GB"/>
          </a:p>
        </p:txBody>
      </p:sp>
    </p:spTree>
    <p:extLst>
      <p:ext uri="{BB962C8B-B14F-4D97-AF65-F5344CB8AC3E}">
        <p14:creationId xmlns:p14="http://schemas.microsoft.com/office/powerpoint/2010/main" val="427109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SIGNIFICANCE analysis</a:t>
            </a:r>
            <a:r>
              <a:rPr lang="en-GB" sz="1200" kern="1200" dirty="0" smtClean="0">
                <a:solidFill>
                  <a:schemeClr val="tx1"/>
                </a:solidFill>
                <a:effectLst/>
                <a:latin typeface="+mn-lt"/>
                <a:ea typeface="+mn-ea"/>
                <a:cs typeface="+mn-cs"/>
              </a:rPr>
              <a:t>: figure 3 shows that most respondents have a similar opinion on the significance criteria. Turbidity increase, loss or change of habitat, scouring and scour protection, electromagnetic fields and barrier effect on fauna have a low significance impact, being considered very project specific.</a:t>
            </a:r>
          </a:p>
          <a:p>
            <a:r>
              <a:rPr lang="en-GB" sz="1200" kern="1200" dirty="0" smtClean="0">
                <a:solidFill>
                  <a:schemeClr val="tx1"/>
                </a:solidFill>
                <a:effectLst/>
                <a:latin typeface="+mn-lt"/>
                <a:ea typeface="+mn-ea"/>
                <a:cs typeface="+mn-cs"/>
              </a:rPr>
              <a:t>There is just one respondent that assessed the impact of construction noise from floating GBFs as attaining a regional level of impact. Even if the significance of this kind of impact is generally important, we saw in the magnitude analysis that construction noise scored well for this innovation as it does not involve piling.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10</a:t>
            </a:fld>
            <a:endParaRPr lang="en-GB"/>
          </a:p>
        </p:txBody>
      </p:sp>
    </p:spTree>
    <p:extLst>
      <p:ext uri="{BB962C8B-B14F-4D97-AF65-F5344CB8AC3E}">
        <p14:creationId xmlns:p14="http://schemas.microsoft.com/office/powerpoint/2010/main" val="154435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PROBABILITY analysis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figure below represents the probability of environmental impacts associated with cylindrical caisson buoyant GBFs. The data shows that 3 impacts were rated by respondents with 1, meaning that the probability rate for them to happen is less than 50%. These impacts are: bird collisions, scouring and scour protection (highly dependent on the project location and the type of rock) and chemical pollutants during the operational phase. On the opposite side there are some impacts that will certainly occur such as environmental disturbance resulted from the installation vessels activity or O&amp;M vessel activities, construction noise, increased turbidity or electromagnetic fields.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11</a:t>
            </a:fld>
            <a:endParaRPr lang="en-GB"/>
          </a:p>
        </p:txBody>
      </p:sp>
    </p:spTree>
    <p:extLst>
      <p:ext uri="{BB962C8B-B14F-4D97-AF65-F5344CB8AC3E}">
        <p14:creationId xmlns:p14="http://schemas.microsoft.com/office/powerpoint/2010/main" val="84137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DURATION analysis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can remark on the chart below that most of the construction impacts are rated to be temporary, while the environmental impacts arising in the operational phase are considered to be permanent. Loss or change of habitat is rated as being a permanent impact as once the GBF is installed will stay in place for the whole lifetime of a project, usually 20 to 25 years.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12</a:t>
            </a:fld>
            <a:endParaRPr lang="en-GB"/>
          </a:p>
        </p:txBody>
      </p:sp>
    </p:spTree>
    <p:extLst>
      <p:ext uri="{BB962C8B-B14F-4D97-AF65-F5344CB8AC3E}">
        <p14:creationId xmlns:p14="http://schemas.microsoft.com/office/powerpoint/2010/main" val="212724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Innovation description: </a:t>
            </a:r>
            <a:r>
              <a:rPr lang="en-GB" sz="1200" kern="1200" dirty="0" smtClean="0">
                <a:solidFill>
                  <a:schemeClr val="tx1"/>
                </a:solidFill>
                <a:effectLst/>
                <a:latin typeface="+mn-lt"/>
                <a:ea typeface="+mn-ea"/>
                <a:cs typeface="+mn-cs"/>
              </a:rPr>
              <a:t>design and optimisation of a floating jacket foundation for the 8MW LEANWIND turbine, which can be floated to the site in a vertical position, eliminating the need for the installation vessels. The responsible project partner is EDF. </a:t>
            </a:r>
          </a:p>
          <a:p>
            <a:endParaRPr lang="en-GB" dirty="0" smtClean="0"/>
          </a:p>
          <a:p>
            <a:r>
              <a:rPr lang="en-GB" sz="1200" u="sng" kern="1200" dirty="0" smtClean="0">
                <a:solidFill>
                  <a:schemeClr val="tx1"/>
                </a:solidFill>
                <a:effectLst/>
                <a:latin typeface="+mn-lt"/>
                <a:ea typeface="+mn-ea"/>
                <a:cs typeface="+mn-cs"/>
              </a:rPr>
              <a:t>MAGNITUDE analysis</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Chemical pollutants, increased turbidity, waste debris or bird collisions register a negligible negative impact. Disturbance from construction vessels and equipment and increased turbidity are rated as having a slight negative impact on the environment, while construction noise as having a moderate negative impact.</a:t>
            </a:r>
          </a:p>
          <a:p>
            <a:r>
              <a:rPr lang="en-GB" sz="1200" kern="1200" dirty="0" smtClean="0">
                <a:solidFill>
                  <a:schemeClr val="tx1"/>
                </a:solidFill>
                <a:effectLst/>
                <a:latin typeface="+mn-lt"/>
                <a:ea typeface="+mn-ea"/>
                <a:cs typeface="+mn-cs"/>
              </a:rPr>
              <a:t>Figure 6 shows also that respondents rated a series of environmental impacts with a slight to major negative effect (-2 to -4), notably the loss or change of habitat and scouring and scour protection. </a:t>
            </a:r>
          </a:p>
          <a:p>
            <a:endParaRPr lang="en-GB" dirty="0"/>
          </a:p>
        </p:txBody>
      </p:sp>
      <p:sp>
        <p:nvSpPr>
          <p:cNvPr id="4" name="Slide Number Placeholder 3"/>
          <p:cNvSpPr>
            <a:spLocks noGrp="1"/>
          </p:cNvSpPr>
          <p:nvPr>
            <p:ph type="sldNum" sz="quarter" idx="10"/>
          </p:nvPr>
        </p:nvSpPr>
        <p:spPr/>
        <p:txBody>
          <a:bodyPr/>
          <a:lstStyle/>
          <a:p>
            <a:fld id="{59DD3606-2D2B-47DC-B67A-50851C03F675}" type="slidenum">
              <a:rPr lang="en-GB" smtClean="0"/>
              <a:t>13</a:t>
            </a:fld>
            <a:endParaRPr lang="en-GB"/>
          </a:p>
        </p:txBody>
      </p:sp>
    </p:spTree>
    <p:extLst>
      <p:ext uri="{BB962C8B-B14F-4D97-AF65-F5344CB8AC3E}">
        <p14:creationId xmlns:p14="http://schemas.microsoft.com/office/powerpoint/2010/main" val="216884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 name="Afbeelding 3" descr="A2SEA_SEA-JACK_Tony-West_Vattenfall_wide.jpg"/>
          <p:cNvPicPr>
            <a:picLocks noChangeAspect="1"/>
          </p:cNvPicPr>
          <p:nvPr/>
        </p:nvPicPr>
        <p:blipFill>
          <a:blip r:embed="rId2">
            <a:extLst>
              <a:ext uri="{28A0092B-C50C-407E-A947-70E740481C1C}">
                <a14:useLocalDpi xmlns:a14="http://schemas.microsoft.com/office/drawing/2010/main" val="0"/>
              </a:ext>
            </a:extLst>
          </a:blip>
          <a:srcRect t="6384" b="7755"/>
          <a:stretch>
            <a:fillRect/>
          </a:stretch>
        </p:blipFill>
        <p:spPr bwMode="auto">
          <a:xfrm>
            <a:off x="0" y="0"/>
            <a:ext cx="9144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4"/>
          <p:cNvPicPr>
            <a:picLocks noChangeAspect="1"/>
          </p:cNvPicPr>
          <p:nvPr/>
        </p:nvPicPr>
        <p:blipFill>
          <a:blip r:embed="rId3">
            <a:extLst>
              <a:ext uri="{28A0092B-C50C-407E-A947-70E740481C1C}">
                <a14:useLocalDpi xmlns:a14="http://schemas.microsoft.com/office/drawing/2010/main" val="0"/>
              </a:ext>
            </a:extLst>
          </a:blip>
          <a:srcRect l="389" r="243"/>
          <a:stretch>
            <a:fillRect/>
          </a:stretch>
        </p:blipFill>
        <p:spPr bwMode="auto">
          <a:xfrm>
            <a:off x="21554" y="3754438"/>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6696724" y="4348998"/>
            <a:ext cx="2160365" cy="11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2"/>
          <p:cNvPicPr/>
          <p:nvPr userDrawn="1"/>
        </p:nvPicPr>
        <p:blipFill>
          <a:blip r:embed="rId5">
            <a:extLst>
              <a:ext uri="{28A0092B-C50C-407E-A947-70E740481C1C}">
                <a14:useLocalDpi xmlns:a14="http://schemas.microsoft.com/office/drawing/2010/main" val="0"/>
              </a:ext>
            </a:extLst>
          </a:blip>
          <a:stretch>
            <a:fillRect/>
          </a:stretch>
        </p:blipFill>
        <p:spPr>
          <a:xfrm>
            <a:off x="7615992" y="5752047"/>
            <a:ext cx="1255275" cy="840105"/>
          </a:xfrm>
          <a:prstGeom prst="rect">
            <a:avLst/>
          </a:prstGeom>
        </p:spPr>
      </p:pic>
      <p:sp>
        <p:nvSpPr>
          <p:cNvPr id="9" name="Rectangle 8"/>
          <p:cNvSpPr/>
          <p:nvPr userDrawn="1"/>
        </p:nvSpPr>
        <p:spPr>
          <a:xfrm>
            <a:off x="4981423" y="5873235"/>
            <a:ext cx="2484827" cy="707886"/>
          </a:xfrm>
          <a:prstGeom prst="rect">
            <a:avLst/>
          </a:prstGeom>
        </p:spPr>
        <p:txBody>
          <a:bodyPr wrap="square">
            <a:spAutoFit/>
          </a:bodyPr>
          <a:lstStyle/>
          <a:p>
            <a:pPr algn="ctr"/>
            <a:r>
              <a:rPr lang="en-IE" sz="1000" b="0" i="0" u="none" strike="noStrike" kern="1200" baseline="0" dirty="0" smtClean="0">
                <a:solidFill>
                  <a:schemeClr val="tx1"/>
                </a:solidFill>
                <a:latin typeface="Arial" charset="0"/>
                <a:ea typeface="ヒラギノ角ゴ Pro W3" charset="0"/>
                <a:cs typeface="ヒラギノ角ゴ Pro W3" charset="0"/>
              </a:rPr>
              <a:t>Project supported within the Ocean of Tomorrow call of the</a:t>
            </a:r>
          </a:p>
          <a:p>
            <a:pPr algn="ctr"/>
            <a:r>
              <a:rPr lang="en-IE" sz="1000" b="0" i="0" u="none" strike="noStrike" kern="1200" baseline="0" dirty="0" smtClean="0">
                <a:solidFill>
                  <a:schemeClr val="tx1"/>
                </a:solidFill>
                <a:latin typeface="Arial" charset="0"/>
                <a:ea typeface="ヒラギノ角ゴ Pro W3" charset="0"/>
                <a:cs typeface="ヒラギノ角ゴ Pro W3" charset="0"/>
              </a:rPr>
              <a:t>European Commission Seventh Framework Programme</a:t>
            </a:r>
            <a:endParaRPr lang="en-IE" sz="1000" dirty="0"/>
          </a:p>
        </p:txBody>
      </p:sp>
      <p:sp>
        <p:nvSpPr>
          <p:cNvPr id="13" name="Text Placeholder 12"/>
          <p:cNvSpPr>
            <a:spLocks noGrp="1"/>
          </p:cNvSpPr>
          <p:nvPr>
            <p:ph type="body" sz="quarter" idx="10" hasCustomPrompt="1"/>
          </p:nvPr>
        </p:nvSpPr>
        <p:spPr>
          <a:xfrm>
            <a:off x="107950" y="4533722"/>
            <a:ext cx="6588125" cy="792163"/>
          </a:xfrm>
        </p:spPr>
        <p:txBody>
          <a:bodyPr/>
          <a:lstStyle>
            <a:lvl1pPr marL="0" indent="0">
              <a:buNone/>
              <a:defRPr sz="3600" b="1">
                <a:solidFill>
                  <a:srgbClr val="6BA8CF"/>
                </a:solidFill>
              </a:defRPr>
            </a:lvl1pPr>
          </a:lstStyle>
          <a:p>
            <a:pPr lvl="0"/>
            <a:r>
              <a:rPr lang="en-US" dirty="0" smtClean="0"/>
              <a:t>Title</a:t>
            </a:r>
            <a:endParaRPr lang="en-GB" dirty="0"/>
          </a:p>
        </p:txBody>
      </p:sp>
      <p:sp>
        <p:nvSpPr>
          <p:cNvPr id="14" name="Text Placeholder 12"/>
          <p:cNvSpPr>
            <a:spLocks noGrp="1"/>
          </p:cNvSpPr>
          <p:nvPr>
            <p:ph type="body" sz="quarter" idx="11" hasCustomPrompt="1"/>
          </p:nvPr>
        </p:nvSpPr>
        <p:spPr>
          <a:xfrm>
            <a:off x="116887" y="5325886"/>
            <a:ext cx="6588125" cy="547350"/>
          </a:xfrm>
        </p:spPr>
        <p:txBody>
          <a:bodyPr/>
          <a:lstStyle>
            <a:lvl1pPr marL="0" indent="0">
              <a:buNone/>
              <a:defRPr sz="3200" b="0">
                <a:solidFill>
                  <a:schemeClr val="accent3">
                    <a:lumMod val="50000"/>
                  </a:schemeClr>
                </a:solidFill>
              </a:defRPr>
            </a:lvl1pPr>
          </a:lstStyle>
          <a:p>
            <a:pPr lvl="0"/>
            <a:r>
              <a:rPr lang="en-US" dirty="0" smtClean="0"/>
              <a:t>Event/Conference</a:t>
            </a:r>
            <a:endParaRPr lang="en-GB" dirty="0"/>
          </a:p>
        </p:txBody>
      </p:sp>
      <p:sp>
        <p:nvSpPr>
          <p:cNvPr id="15" name="Text Placeholder 12"/>
          <p:cNvSpPr>
            <a:spLocks noGrp="1"/>
          </p:cNvSpPr>
          <p:nvPr>
            <p:ph type="body" sz="quarter" idx="12" hasCustomPrompt="1"/>
          </p:nvPr>
        </p:nvSpPr>
        <p:spPr>
          <a:xfrm>
            <a:off x="132738" y="5873235"/>
            <a:ext cx="6588125" cy="353942"/>
          </a:xfrm>
        </p:spPr>
        <p:txBody>
          <a:bodyPr/>
          <a:lstStyle>
            <a:lvl1pPr marL="0" indent="0">
              <a:buNone/>
              <a:defRPr sz="1800" b="0">
                <a:solidFill>
                  <a:schemeClr val="bg2">
                    <a:lumMod val="65000"/>
                    <a:lumOff val="35000"/>
                  </a:schemeClr>
                </a:solidFill>
              </a:defRPr>
            </a:lvl1pPr>
          </a:lstStyle>
          <a:p>
            <a:pPr lvl="0"/>
            <a:r>
              <a:rPr lang="en-IE" dirty="0" smtClean="0"/>
              <a:t>PRESENTER</a:t>
            </a:r>
          </a:p>
          <a:p>
            <a:pPr lvl="0"/>
            <a:endParaRPr lang="en-GB" dirty="0"/>
          </a:p>
        </p:txBody>
      </p:sp>
      <p:sp>
        <p:nvSpPr>
          <p:cNvPr id="16" name="Text Placeholder 12"/>
          <p:cNvSpPr>
            <a:spLocks noGrp="1"/>
          </p:cNvSpPr>
          <p:nvPr>
            <p:ph type="body" sz="quarter" idx="13" hasCustomPrompt="1"/>
          </p:nvPr>
        </p:nvSpPr>
        <p:spPr>
          <a:xfrm>
            <a:off x="132738" y="6227222"/>
            <a:ext cx="6588125" cy="353942"/>
          </a:xfrm>
        </p:spPr>
        <p:txBody>
          <a:bodyPr/>
          <a:lstStyle>
            <a:lvl1pPr marL="0" indent="0">
              <a:buNone/>
              <a:defRPr sz="1300" b="0" i="1">
                <a:solidFill>
                  <a:schemeClr val="bg2">
                    <a:lumMod val="65000"/>
                    <a:lumOff val="35000"/>
                  </a:schemeClr>
                </a:solidFill>
              </a:defRPr>
            </a:lvl1pPr>
          </a:lstStyle>
          <a:p>
            <a:pPr lvl="0"/>
            <a:r>
              <a:rPr lang="en-IE" dirty="0" smtClean="0"/>
              <a:t>Business title</a:t>
            </a:r>
          </a:p>
          <a:p>
            <a:pPr lvl="0"/>
            <a:endParaRPr lang="en-GB" dirty="0"/>
          </a:p>
        </p:txBody>
      </p:sp>
    </p:spTree>
    <p:extLst>
      <p:ext uri="{BB962C8B-B14F-4D97-AF65-F5344CB8AC3E}">
        <p14:creationId xmlns:p14="http://schemas.microsoft.com/office/powerpoint/2010/main" val="181380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2" name="Afbeelding 4"/>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Policy Department\Policy Analysis Unit\PROJ\LEANWind\WP 9 - Dissemination and exploitation\Logo\FP7-General\EU_flag_lo-res.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67000" y="1628800"/>
            <a:ext cx="3810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611560" y="4365104"/>
            <a:ext cx="8303840" cy="1569660"/>
          </a:xfrm>
          <a:prstGeom prst="rect">
            <a:avLst/>
          </a:prstGeom>
          <a:noFill/>
        </p:spPr>
        <p:txBody>
          <a:bodyPr wrap="squar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2400" kern="1200" dirty="0" smtClean="0">
                <a:solidFill>
                  <a:schemeClr val="tx1"/>
                </a:solidFill>
                <a:effectLst/>
                <a:latin typeface="Arial" charset="0"/>
                <a:ea typeface="ヒラギノ角ゴ Pro W3" charset="0"/>
                <a:cs typeface="ヒラギノ角ゴ Pro W3" charset="0"/>
              </a:rPr>
              <a:t>The research leading to these results has received funding from the European Union Seventh Framework </a:t>
            </a:r>
            <a:r>
              <a:rPr lang="en-US" sz="2400" kern="1200" dirty="0" err="1" smtClean="0">
                <a:solidFill>
                  <a:schemeClr val="tx1"/>
                </a:solidFill>
                <a:effectLst/>
                <a:latin typeface="Arial" charset="0"/>
                <a:ea typeface="ヒラギノ角ゴ Pro W3" charset="0"/>
                <a:cs typeface="ヒラギノ角ゴ Pro W3" charset="0"/>
              </a:rPr>
              <a:t>Programme</a:t>
            </a:r>
            <a:r>
              <a:rPr lang="en-US" sz="2400" kern="1200" dirty="0" smtClean="0">
                <a:solidFill>
                  <a:schemeClr val="tx1"/>
                </a:solidFill>
                <a:effectLst/>
                <a:latin typeface="Arial" charset="0"/>
                <a:ea typeface="ヒラギノ角ゴ Pro W3" charset="0"/>
                <a:cs typeface="ヒラギノ角ゴ Pro W3" charset="0"/>
              </a:rPr>
              <a:t> under the agreement SCP2-GA-2013-614020.</a:t>
            </a:r>
            <a:endParaRPr lang="en-GB" sz="2400" kern="1200" dirty="0" smtClean="0">
              <a:solidFill>
                <a:schemeClr val="tx1"/>
              </a:solidFill>
              <a:effectLst/>
              <a:latin typeface="Arial" charset="0"/>
              <a:ea typeface="ヒラギノ角ゴ Pro W3" charset="0"/>
              <a:cs typeface="ヒラギノ角ゴ Pro W3" charset="0"/>
            </a:endParaRPr>
          </a:p>
          <a:p>
            <a:endParaRPr lang="en-GB" dirty="0"/>
          </a:p>
        </p:txBody>
      </p:sp>
    </p:spTree>
    <p:extLst>
      <p:ext uri="{BB962C8B-B14F-4D97-AF65-F5344CB8AC3E}">
        <p14:creationId xmlns:p14="http://schemas.microsoft.com/office/powerpoint/2010/main" val="35744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Rectangle 11"/>
          <p:cNvSpPr>
            <a:spLocks noChangeArrowheads="1"/>
          </p:cNvSpPr>
          <p:nvPr/>
        </p:nvSpPr>
        <p:spPr bwMode="auto">
          <a:xfrm>
            <a:off x="2005013" y="3636963"/>
            <a:ext cx="51768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500" b="1" dirty="0">
                <a:solidFill>
                  <a:srgbClr val="78BDE8"/>
                </a:solidFill>
                <a:latin typeface="Franklin Gothic Book" charset="0"/>
                <a:cs typeface="Franklin Gothic Book" charset="0"/>
              </a:rPr>
              <a:t>Thank you very much </a:t>
            </a:r>
          </a:p>
          <a:p>
            <a:pPr algn="ctr"/>
            <a:r>
              <a:rPr lang="en-GB" sz="3500" b="1" dirty="0">
                <a:solidFill>
                  <a:srgbClr val="78BDE8"/>
                </a:solidFill>
                <a:latin typeface="Franklin Gothic Book" charset="0"/>
                <a:cs typeface="Franklin Gothic Book" charset="0"/>
              </a:rPr>
              <a:t>for your attention  </a:t>
            </a:r>
          </a:p>
        </p:txBody>
      </p:sp>
      <p:pic>
        <p:nvPicPr>
          <p:cNvPr id="3" name="Afbeelding 4"/>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250825" y="103188"/>
            <a:ext cx="1873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31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90600" y="1600200"/>
            <a:ext cx="7924800" cy="4525963"/>
          </a:xfrm>
        </p:spPr>
        <p:txBody>
          <a:bodyPr/>
          <a:lstStyle>
            <a:lvl1pPr>
              <a:buClr>
                <a:schemeClr val="tx2"/>
              </a:buClr>
              <a:defRPr/>
            </a:lvl1pPr>
            <a:lvl3pPr>
              <a:buClr>
                <a:srgbClr val="6BA8CF"/>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369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smtClean="0"/>
              <a:t>Click to edit Master title style</a:t>
            </a:r>
            <a:endParaRPr lang="en-US" dirty="0"/>
          </a:p>
        </p:txBody>
      </p:sp>
      <p:sp>
        <p:nvSpPr>
          <p:cNvPr id="7" name="Text Placeholder 2"/>
          <p:cNvSpPr>
            <a:spLocks noGrp="1"/>
          </p:cNvSpPr>
          <p:nvPr>
            <p:ph idx="1"/>
          </p:nvPr>
        </p:nvSpPr>
        <p:spPr bwMode="auto">
          <a:xfrm>
            <a:off x="685800"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idx="10"/>
          </p:nvPr>
        </p:nvSpPr>
        <p:spPr bwMode="auto">
          <a:xfrm>
            <a:off x="4788024" y="1600200"/>
            <a:ext cx="39582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939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334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04800" y="228600"/>
            <a:ext cx="8001000" cy="590706"/>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314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5287" t="36855" r="5287" b="51048"/>
          <a:stretch>
            <a:fillRect/>
          </a:stretch>
        </p:blipFill>
        <p:spPr bwMode="auto">
          <a:xfrm>
            <a:off x="0" y="854075"/>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p:cNvPicPr>
            <a:picLocks noChangeAspect="1"/>
          </p:cNvPicPr>
          <p:nvPr/>
        </p:nvPicPr>
        <p:blipFill>
          <a:blip r:embed="rId3">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descr="Leanwind_FINAL_RGB.jpg"/>
          <p:cNvPicPr>
            <a:picLocks noChangeAspect="1"/>
          </p:cNvPicPr>
          <p:nvPr/>
        </p:nvPicPr>
        <p:blipFill>
          <a:blip r:embed="rId4">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04201" y="1752600"/>
            <a:ext cx="8001000" cy="590706"/>
          </a:xfrm>
        </p:spPr>
        <p:txBody>
          <a:bodyPr/>
          <a:lstStyle/>
          <a:p>
            <a:r>
              <a:rPr lang="en-US" dirty="0" smtClean="0"/>
              <a:t>Click to edit Master title style</a:t>
            </a:r>
            <a:endParaRPr lang="en-US" dirty="0"/>
          </a:p>
        </p:txBody>
      </p:sp>
      <p:sp>
        <p:nvSpPr>
          <p:cNvPr id="11"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
        <p:nvSpPr>
          <p:cNvPr id="15" name="Table Placeholder 14"/>
          <p:cNvSpPr>
            <a:spLocks noGrp="1"/>
          </p:cNvSpPr>
          <p:nvPr>
            <p:ph type="tbl" sz="quarter" idx="11"/>
          </p:nvPr>
        </p:nvSpPr>
        <p:spPr>
          <a:xfrm>
            <a:off x="1187450" y="2997200"/>
            <a:ext cx="6697663" cy="2952750"/>
          </a:xfrm>
        </p:spPr>
        <p:txBody>
          <a:bodyPr/>
          <a:lstStyle/>
          <a:p>
            <a:endParaRPr lang="en-GB"/>
          </a:p>
        </p:txBody>
      </p:sp>
    </p:spTree>
    <p:extLst>
      <p:ext uri="{BB962C8B-B14F-4D97-AF65-F5344CB8AC3E}">
        <p14:creationId xmlns:p14="http://schemas.microsoft.com/office/powerpoint/2010/main" val="356841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pic>
        <p:nvPicPr>
          <p:cNvPr id="5" name="Afbeelding 3"/>
          <p:cNvPicPr>
            <a:picLocks noChangeAspect="1"/>
          </p:cNvPicPr>
          <p:nvPr userDrawn="1"/>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28662" y="27003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846512" y="1538287"/>
            <a:ext cx="4916488" cy="5167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28662" y="1538287"/>
            <a:ext cx="3008313" cy="1162050"/>
          </a:xfrm>
        </p:spPr>
        <p:txBody>
          <a:bodyPr anchor="b"/>
          <a:lstStyle>
            <a:lvl1pPr algn="l">
              <a:defRPr sz="2000" b="1"/>
            </a:lvl1pPr>
          </a:lstStyle>
          <a:p>
            <a:r>
              <a:rPr lang="en-US" smtClean="0"/>
              <a:t>Click to edit Master title style</a:t>
            </a:r>
            <a:endParaRPr lang="en-US" dirty="0"/>
          </a:p>
        </p:txBody>
      </p:sp>
      <p:sp>
        <p:nvSpPr>
          <p:cNvPr id="10"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189048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53340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14509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209800"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32304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1066800" y="1600200"/>
            <a:ext cx="7848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34093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b="74832"/>
          <a:stretch>
            <a:fillRect/>
          </a:stretch>
        </p:blipFill>
        <p:spPr bwMode="auto">
          <a:xfrm>
            <a:off x="0" y="8540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eanwind_FINAL_RGB.jpg"/>
          <p:cNvPicPr>
            <a:picLocks noChangeAspect="1"/>
          </p:cNvPicPr>
          <p:nvPr/>
        </p:nvPicPr>
        <p:blipFill>
          <a:blip r:embed="rId3">
            <a:extLst>
              <a:ext uri="{28A0092B-C50C-407E-A947-70E740481C1C}">
                <a14:useLocalDpi xmlns:a14="http://schemas.microsoft.com/office/drawing/2010/main" val="0"/>
              </a:ext>
            </a:extLst>
          </a:blip>
          <a:srcRect l="18497" t="15782" r="17677" b="15530"/>
          <a:stretch>
            <a:fillRect/>
          </a:stretch>
        </p:blipFill>
        <p:spPr bwMode="auto">
          <a:xfrm>
            <a:off x="7480300" y="69850"/>
            <a:ext cx="1435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1463675"/>
            <a:ext cx="2057400" cy="53181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1463675"/>
            <a:ext cx="55626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0"/>
          <p:cNvSpPr>
            <a:spLocks noGrp="1"/>
          </p:cNvSpPr>
          <p:nvPr>
            <p:ph type="body" sz="quarter" idx="10"/>
          </p:nvPr>
        </p:nvSpPr>
        <p:spPr>
          <a:xfrm>
            <a:off x="304800" y="333375"/>
            <a:ext cx="6211888" cy="508000"/>
          </a:xfrm>
        </p:spPr>
        <p:txBody>
          <a:bodyPr/>
          <a:lstStyle>
            <a:lvl1pPr marL="0" indent="0">
              <a:buNone/>
              <a:defRPr sz="2600" b="1">
                <a:solidFill>
                  <a:schemeClr val="accent3">
                    <a:lumMod val="50000"/>
                  </a:schemeClr>
                </a:solidFill>
              </a:defRPr>
            </a:lvl1pPr>
          </a:lstStyle>
          <a:p>
            <a:pPr lvl="0"/>
            <a:r>
              <a:rPr lang="en-US" dirty="0" smtClean="0"/>
              <a:t>Click to edit Master text style</a:t>
            </a:r>
            <a:endParaRPr lang="en-GB" dirty="0"/>
          </a:p>
        </p:txBody>
      </p:sp>
    </p:spTree>
    <p:extLst>
      <p:ext uri="{BB962C8B-B14F-4D97-AF65-F5344CB8AC3E}">
        <p14:creationId xmlns:p14="http://schemas.microsoft.com/office/powerpoint/2010/main" val="240980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a:t>Titelstijl van model bewerken</a:t>
            </a:r>
            <a:endParaRPr lang="en-US"/>
          </a:p>
        </p:txBody>
      </p:sp>
      <p:sp>
        <p:nvSpPr>
          <p:cNvPr id="1027" name="Text Placeholder 2"/>
          <p:cNvSpPr>
            <a:spLocks noGrp="1"/>
          </p:cNvSpPr>
          <p:nvPr>
            <p:ph type="body" idx="1"/>
          </p:nvPr>
        </p:nvSpPr>
        <p:spPr bwMode="auto">
          <a:xfrm>
            <a:off x="6858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fontAlgn="base" hangingPunct="1">
        <a:spcBef>
          <a:spcPct val="0"/>
        </a:spcBef>
        <a:spcAft>
          <a:spcPct val="0"/>
        </a:spcAft>
        <a:defRPr sz="2600" b="1" kern="1200">
          <a:solidFill>
            <a:srgbClr val="78BDE8"/>
          </a:solidFill>
          <a:latin typeface="Franklin Gothic Book"/>
          <a:ea typeface="ヒラギノ角ゴ Pro W3" charset="0"/>
          <a:cs typeface="Franklin Gothic Book"/>
        </a:defRPr>
      </a:lvl1pPr>
      <a:lvl2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2pPr>
      <a:lvl3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3pPr>
      <a:lvl4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4pPr>
      <a:lvl5pPr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5pPr>
      <a:lvl6pPr marL="4572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6pPr>
      <a:lvl7pPr marL="9144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7pPr>
      <a:lvl8pPr marL="13716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8pPr>
      <a:lvl9pPr marL="1828800" algn="l" defTabSz="457200" rtl="0" eaLnBrk="1" fontAlgn="base" hangingPunct="1">
        <a:spcBef>
          <a:spcPct val="0"/>
        </a:spcBef>
        <a:spcAft>
          <a:spcPct val="0"/>
        </a:spcAft>
        <a:defRPr sz="2600" b="1">
          <a:solidFill>
            <a:srgbClr val="78BDE8"/>
          </a:solidFill>
          <a:latin typeface="Franklin Gothic Book" charset="0"/>
          <a:ea typeface="ヒラギノ角ゴ Pro W3" charset="0"/>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sz="2400" kern="1200">
          <a:solidFill>
            <a:schemeClr val="bg2"/>
          </a:solidFill>
          <a:latin typeface="Franklin Gothic Book"/>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200" kern="1200">
          <a:solidFill>
            <a:schemeClr val="bg2"/>
          </a:solidFill>
          <a:latin typeface="Franklin Gothic Book"/>
          <a:ea typeface="ヒラギノ角ゴ Pro W3" charset="0"/>
          <a:cs typeface="Franklin Gothic Book"/>
        </a:defRPr>
      </a:lvl2pPr>
      <a:lvl3pPr marL="1143000" indent="-228600" algn="l" defTabSz="457200" rtl="0" eaLnBrk="1" fontAlgn="base" hangingPunct="1">
        <a:spcBef>
          <a:spcPct val="20000"/>
        </a:spcBef>
        <a:spcAft>
          <a:spcPct val="0"/>
        </a:spcAft>
        <a:buClr>
          <a:srgbClr val="6BA8CF"/>
        </a:buClr>
        <a:buFont typeface="Arial" charset="0"/>
        <a:buChar char="•"/>
        <a:defRPr sz="2000" kern="1200">
          <a:solidFill>
            <a:schemeClr val="bg2"/>
          </a:solidFill>
          <a:latin typeface="Franklin Gothic Book"/>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kern="1200">
          <a:solidFill>
            <a:schemeClr val="bg2"/>
          </a:solidFill>
          <a:latin typeface="Franklin Gothic Book"/>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sz="1600" kern="1200">
          <a:solidFill>
            <a:schemeClr val="bg2"/>
          </a:solidFill>
          <a:latin typeface="Franklin Gothic Book"/>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2738" y="4299807"/>
            <a:ext cx="7884368" cy="886712"/>
          </a:xfrm>
        </p:spPr>
        <p:txBody>
          <a:bodyPr/>
          <a:lstStyle/>
          <a:p>
            <a:r>
              <a:rPr lang="en-US" sz="2800" dirty="0"/>
              <a:t>E</a:t>
            </a:r>
            <a:r>
              <a:rPr lang="en-US" sz="2800" dirty="0" smtClean="0"/>
              <a:t>nvironmental </a:t>
            </a:r>
            <a:r>
              <a:rPr lang="en-US" sz="2800" dirty="0"/>
              <a:t>and </a:t>
            </a:r>
            <a:r>
              <a:rPr lang="en-US" sz="2800" dirty="0" smtClean="0"/>
              <a:t>non-technical </a:t>
            </a:r>
            <a:r>
              <a:rPr lang="en-US" sz="2800" dirty="0"/>
              <a:t>impacts </a:t>
            </a:r>
            <a:r>
              <a:rPr lang="en-US" sz="2800" dirty="0" smtClean="0"/>
              <a:t>of </a:t>
            </a:r>
            <a:r>
              <a:rPr lang="en-US" sz="2800" dirty="0"/>
              <a:t>lean principles applied to </a:t>
            </a:r>
            <a:r>
              <a:rPr lang="en-US" sz="2800" dirty="0" smtClean="0"/>
              <a:t>offshore </a:t>
            </a:r>
            <a:r>
              <a:rPr lang="en-US" sz="2800" dirty="0"/>
              <a:t>wind </a:t>
            </a:r>
            <a:r>
              <a:rPr lang="en-US" sz="2800" dirty="0" smtClean="0"/>
              <a:t>farms</a:t>
            </a:r>
            <a:endParaRPr lang="en-GB" sz="2800" dirty="0"/>
          </a:p>
        </p:txBody>
      </p:sp>
      <p:sp>
        <p:nvSpPr>
          <p:cNvPr id="3" name="Text Placeholder 2"/>
          <p:cNvSpPr>
            <a:spLocks noGrp="1"/>
          </p:cNvSpPr>
          <p:nvPr>
            <p:ph type="body" sz="quarter" idx="11"/>
          </p:nvPr>
        </p:nvSpPr>
        <p:spPr>
          <a:xfrm>
            <a:off x="152934" y="5423577"/>
            <a:ext cx="1800200" cy="475342"/>
          </a:xfrm>
        </p:spPr>
        <p:txBody>
          <a:bodyPr/>
          <a:lstStyle/>
          <a:p>
            <a:r>
              <a:rPr lang="en-IE" sz="1600" b="1" dirty="0" smtClean="0"/>
              <a:t>20</a:t>
            </a:r>
            <a:r>
              <a:rPr lang="en-IE" sz="1600" b="1" baseline="30000" dirty="0" smtClean="0"/>
              <a:t>th</a:t>
            </a:r>
            <a:r>
              <a:rPr lang="en-IE" sz="1600" b="1" dirty="0" smtClean="0"/>
              <a:t> </a:t>
            </a:r>
            <a:r>
              <a:rPr lang="en-IE" sz="1800" b="1" dirty="0" smtClean="0"/>
              <a:t> June 2017</a:t>
            </a:r>
            <a:endParaRPr lang="en-GB" sz="1800" b="1" i="1" dirty="0"/>
          </a:p>
        </p:txBody>
      </p:sp>
      <p:sp>
        <p:nvSpPr>
          <p:cNvPr id="4" name="Text Placeholder 3"/>
          <p:cNvSpPr>
            <a:spLocks noGrp="1"/>
          </p:cNvSpPr>
          <p:nvPr>
            <p:ph type="body" sz="quarter" idx="12"/>
          </p:nvPr>
        </p:nvSpPr>
        <p:spPr>
          <a:xfrm>
            <a:off x="132739" y="5949280"/>
            <a:ext cx="3719182" cy="353942"/>
          </a:xfrm>
        </p:spPr>
        <p:txBody>
          <a:bodyPr/>
          <a:lstStyle/>
          <a:p>
            <a:r>
              <a:rPr lang="nl-BE" dirty="0" smtClean="0"/>
              <a:t>Mihaela DRAGAN</a:t>
            </a:r>
            <a:endParaRPr lang="en-GB" dirty="0"/>
          </a:p>
        </p:txBody>
      </p:sp>
      <p:sp>
        <p:nvSpPr>
          <p:cNvPr id="6" name="Text Placeholder 5"/>
          <p:cNvSpPr>
            <a:spLocks noGrp="1"/>
          </p:cNvSpPr>
          <p:nvPr>
            <p:ph type="body" sz="quarter" idx="13"/>
          </p:nvPr>
        </p:nvSpPr>
        <p:spPr>
          <a:xfrm>
            <a:off x="132739" y="6227222"/>
            <a:ext cx="3575166" cy="353942"/>
          </a:xfrm>
        </p:spPr>
        <p:txBody>
          <a:bodyPr/>
          <a:lstStyle/>
          <a:p>
            <a:r>
              <a:rPr lang="en-GB" dirty="0" smtClean="0"/>
              <a:t>Environment &amp; Planning Analyst, WindEurope</a:t>
            </a:r>
            <a:endParaRPr lang="en-GB" dirty="0"/>
          </a:p>
        </p:txBody>
      </p:sp>
    </p:spTree>
    <p:extLst>
      <p:ext uri="{BB962C8B-B14F-4D97-AF65-F5344CB8AC3E}">
        <p14:creationId xmlns:p14="http://schemas.microsoft.com/office/powerpoint/2010/main" val="312253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8001000" cy="590706"/>
          </a:xfrm>
        </p:spPr>
        <p:txBody>
          <a:bodyPr/>
          <a:lstStyle/>
          <a:p>
            <a:r>
              <a:rPr lang="en-GB" sz="3600" dirty="0">
                <a:effectLst>
                  <a:glow>
                    <a:srgbClr val="000000"/>
                  </a:glow>
                  <a:outerShdw sx="0" sy="0">
                    <a:srgbClr val="000000"/>
                  </a:outerShdw>
                  <a:reflection stA="0" endPos="0" fadeDir="0" sx="0" sy="0"/>
                </a:effectLst>
              </a:rPr>
              <a:t>Gravity Based </a:t>
            </a:r>
            <a:r>
              <a:rPr lang="en-GB" sz="3600" dirty="0" smtClean="0">
                <a:effectLst>
                  <a:glow>
                    <a:srgbClr val="000000"/>
                  </a:glow>
                  <a:outerShdw sx="0" sy="0">
                    <a:srgbClr val="000000"/>
                  </a:outerShdw>
                  <a:reflection stA="0" endPos="0" fadeDir="0" sx="0" sy="0"/>
                </a:effectLst>
              </a:rPr>
              <a:t>Foundation: </a:t>
            </a:r>
            <a:r>
              <a:rPr lang="en-GB" sz="3200" dirty="0" smtClean="0">
                <a:effectLst>
                  <a:glow>
                    <a:srgbClr val="000000"/>
                  </a:glow>
                  <a:outerShdw sx="0" sy="0">
                    <a:srgbClr val="000000"/>
                  </a:outerShdw>
                  <a:reflection stA="0" endPos="0" fadeDir="0" sx="0" sy="0"/>
                </a:effectLst>
              </a:rPr>
              <a:t>significance</a:t>
            </a:r>
            <a:endParaRPr lang="en-GB" sz="3200"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626" y="1600200"/>
            <a:ext cx="7420174" cy="4525963"/>
          </a:xfrm>
          <a:prstGeom prst="rect">
            <a:avLst/>
          </a:prstGeom>
          <a:noFill/>
        </p:spPr>
      </p:pic>
      <p:sp>
        <p:nvSpPr>
          <p:cNvPr id="6" name="Rounded Rectangle 5"/>
          <p:cNvSpPr/>
          <p:nvPr/>
        </p:nvSpPr>
        <p:spPr>
          <a:xfrm>
            <a:off x="1763688" y="1600200"/>
            <a:ext cx="122809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7" name="Rounded Rectangle 6"/>
          <p:cNvSpPr/>
          <p:nvPr/>
        </p:nvSpPr>
        <p:spPr>
          <a:xfrm>
            <a:off x="6084168" y="1600200"/>
            <a:ext cx="115951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cxnSp>
        <p:nvCxnSpPr>
          <p:cNvPr id="8" name="Straight Connector 7"/>
          <p:cNvCxnSpPr/>
          <p:nvPr/>
        </p:nvCxnSpPr>
        <p:spPr>
          <a:xfrm>
            <a:off x="4006850" y="2492896"/>
            <a:ext cx="493142" cy="2592288"/>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58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60648"/>
            <a:ext cx="8137356" cy="776134"/>
          </a:xfrm>
        </p:spPr>
        <p:txBody>
          <a:bodyPr/>
          <a:lstStyle/>
          <a:p>
            <a:r>
              <a:rPr lang="en-GB" sz="3600" dirty="0">
                <a:effectLst>
                  <a:glow>
                    <a:srgbClr val="000000"/>
                  </a:glow>
                  <a:outerShdw sx="0" sy="0">
                    <a:srgbClr val="000000"/>
                  </a:outerShdw>
                  <a:reflection stA="0" endPos="0" fadeDir="0" sx="0" sy="0"/>
                </a:effectLst>
              </a:rPr>
              <a:t>Gravity Based </a:t>
            </a:r>
            <a:r>
              <a:rPr lang="en-GB" sz="3600" dirty="0" smtClean="0">
                <a:effectLst>
                  <a:glow>
                    <a:srgbClr val="000000"/>
                  </a:glow>
                  <a:outerShdw sx="0" sy="0">
                    <a:srgbClr val="000000"/>
                  </a:outerShdw>
                  <a:reflection stA="0" endPos="0" fadeDir="0" sx="0" sy="0"/>
                </a:effectLst>
              </a:rPr>
              <a:t>Foundation: probability</a:t>
            </a:r>
            <a:endParaRPr lang="en-GB"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384" y="1890564"/>
            <a:ext cx="7849324" cy="3936781"/>
          </a:xfrm>
          <a:prstGeom prst="rect">
            <a:avLst/>
          </a:prstGeom>
          <a:noFill/>
        </p:spPr>
      </p:pic>
      <p:cxnSp>
        <p:nvCxnSpPr>
          <p:cNvPr id="6" name="Straight Connector 5"/>
          <p:cNvCxnSpPr/>
          <p:nvPr/>
        </p:nvCxnSpPr>
        <p:spPr>
          <a:xfrm>
            <a:off x="500698" y="3858954"/>
            <a:ext cx="8103750" cy="1"/>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683568" y="4273317"/>
            <a:ext cx="107124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10" name="Rounded Rectangle 9"/>
          <p:cNvSpPr/>
          <p:nvPr/>
        </p:nvSpPr>
        <p:spPr>
          <a:xfrm>
            <a:off x="683568" y="2435339"/>
            <a:ext cx="105727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Tree>
    <p:extLst>
      <p:ext uri="{BB962C8B-B14F-4D97-AF65-F5344CB8AC3E}">
        <p14:creationId xmlns:p14="http://schemas.microsoft.com/office/powerpoint/2010/main" val="101489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a:effectLst>
                  <a:glow>
                    <a:srgbClr val="000000"/>
                  </a:glow>
                  <a:outerShdw sx="0" sy="0">
                    <a:srgbClr val="000000"/>
                  </a:outerShdw>
                  <a:reflection stA="0" endPos="0" fadeDir="0" sx="0" sy="0"/>
                </a:effectLst>
              </a:rPr>
              <a:t>Gravity Based Foundation: </a:t>
            </a:r>
            <a:r>
              <a:rPr lang="en-GB" sz="3600" dirty="0" smtClean="0">
                <a:effectLst>
                  <a:glow>
                    <a:srgbClr val="000000"/>
                  </a:glow>
                  <a:outerShdw sx="0" sy="0">
                    <a:srgbClr val="000000"/>
                  </a:outerShdw>
                  <a:reflection stA="0" endPos="0" fadeDir="0" sx="0" sy="0"/>
                </a:effectLst>
              </a:rPr>
              <a:t>duration</a:t>
            </a:r>
            <a:endParaRPr lang="en-GB"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640782"/>
            <a:ext cx="7924800" cy="4444799"/>
          </a:xfrm>
          <a:prstGeom prst="rect">
            <a:avLst/>
          </a:prstGeom>
          <a:noFill/>
        </p:spPr>
      </p:pic>
      <p:cxnSp>
        <p:nvCxnSpPr>
          <p:cNvPr id="6" name="Straight Connector 5"/>
          <p:cNvCxnSpPr/>
          <p:nvPr/>
        </p:nvCxnSpPr>
        <p:spPr>
          <a:xfrm>
            <a:off x="395536" y="3429000"/>
            <a:ext cx="8352928" cy="0"/>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628710" y="4317871"/>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9" name="Rounded Rectangle 8"/>
          <p:cNvSpPr/>
          <p:nvPr/>
        </p:nvSpPr>
        <p:spPr>
          <a:xfrm>
            <a:off x="611560" y="2100710"/>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Tree>
    <p:extLst>
      <p:ext uri="{BB962C8B-B14F-4D97-AF65-F5344CB8AC3E}">
        <p14:creationId xmlns:p14="http://schemas.microsoft.com/office/powerpoint/2010/main" val="399352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23520"/>
            <a:ext cx="7579568" cy="680120"/>
          </a:xfrm>
        </p:spPr>
        <p:txBody>
          <a:bodyPr/>
          <a:lstStyle/>
          <a:p>
            <a:r>
              <a:rPr lang="en-GB" sz="2800" dirty="0" smtClean="0">
                <a:effectLst>
                  <a:glow>
                    <a:srgbClr val="000000"/>
                  </a:glow>
                  <a:outerShdw sx="0" sy="0">
                    <a:srgbClr val="000000"/>
                  </a:outerShdw>
                  <a:reflection stA="0" endPos="0" fadeDir="0" sx="0" sy="0"/>
                </a:effectLst>
              </a:rPr>
              <a:t>Design of a floating </a:t>
            </a:r>
            <a:r>
              <a:rPr lang="en-GB" sz="2800" dirty="0">
                <a:effectLst>
                  <a:glow>
                    <a:srgbClr val="000000"/>
                  </a:glow>
                  <a:outerShdw sx="0" sy="0">
                    <a:srgbClr val="000000"/>
                  </a:outerShdw>
                  <a:reflection stA="0" endPos="0" fadeDir="0" sx="0" sy="0"/>
                </a:effectLst>
              </a:rPr>
              <a:t>j</a:t>
            </a:r>
            <a:r>
              <a:rPr lang="en-GB" sz="2800" dirty="0" smtClean="0">
                <a:effectLst>
                  <a:glow>
                    <a:srgbClr val="000000"/>
                  </a:glow>
                  <a:outerShdw sx="0" sy="0">
                    <a:srgbClr val="000000"/>
                  </a:outerShdw>
                  <a:reflection stA="0" endPos="0" fadeDir="0" sx="0" sy="0"/>
                </a:effectLst>
              </a:rPr>
              <a:t>acket foundation: </a:t>
            </a:r>
            <a:r>
              <a:rPr lang="en-GB" sz="2800" dirty="0">
                <a:effectLst>
                  <a:glow>
                    <a:srgbClr val="000000"/>
                  </a:glow>
                  <a:outerShdw sx="0" sy="0">
                    <a:srgbClr val="000000"/>
                  </a:outerShdw>
                  <a:reflection stA="0" endPos="0" fadeDir="0" sx="0" sy="0"/>
                </a:effectLst>
              </a:rPr>
              <a:t>magnitude</a:t>
            </a:r>
            <a:endParaRPr lang="en-GB"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476048"/>
            <a:ext cx="7128792" cy="4761264"/>
          </a:xfrm>
          <a:prstGeom prst="rect">
            <a:avLst/>
          </a:prstGeom>
          <a:noFill/>
        </p:spPr>
      </p:pic>
      <p:cxnSp>
        <p:nvCxnSpPr>
          <p:cNvPr id="5" name="Straight Connector 4"/>
          <p:cNvCxnSpPr/>
          <p:nvPr/>
        </p:nvCxnSpPr>
        <p:spPr>
          <a:xfrm>
            <a:off x="4286250" y="2333625"/>
            <a:ext cx="285750" cy="2823567"/>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763688" y="1556792"/>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9" name="Rounded Rectangle 8"/>
          <p:cNvSpPr/>
          <p:nvPr/>
        </p:nvSpPr>
        <p:spPr>
          <a:xfrm>
            <a:off x="6084168" y="1556792"/>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Tree>
    <p:extLst>
      <p:ext uri="{BB962C8B-B14F-4D97-AF65-F5344CB8AC3E}">
        <p14:creationId xmlns:p14="http://schemas.microsoft.com/office/powerpoint/2010/main" val="34055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a:effectLst>
                  <a:glow>
                    <a:srgbClr val="000000"/>
                  </a:glow>
                  <a:outerShdw sx="0" sy="0">
                    <a:srgbClr val="000000"/>
                  </a:outerShdw>
                  <a:reflection stA="0" endPos="0" fadeDir="0" sx="0" sy="0"/>
                </a:effectLst>
              </a:rPr>
              <a:t>Design of a floating jacket foundation</a:t>
            </a:r>
            <a:r>
              <a:rPr lang="en-GB" sz="2400" dirty="0" smtClean="0">
                <a:effectLst>
                  <a:glow>
                    <a:srgbClr val="000000"/>
                  </a:glow>
                  <a:outerShdw sx="0" sy="0">
                    <a:srgbClr val="000000"/>
                  </a:outerShdw>
                  <a:reflection stA="0" endPos="0" fadeDir="0" sx="0" sy="0"/>
                </a:effectLst>
              </a:rPr>
              <a:t>: significance</a:t>
            </a:r>
            <a:endParaRPr lang="en-GB"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9418" y="1427024"/>
            <a:ext cx="7216382" cy="4713387"/>
          </a:xfrm>
          <a:prstGeom prst="rect">
            <a:avLst/>
          </a:prstGeom>
          <a:noFill/>
        </p:spPr>
      </p:pic>
      <p:sp>
        <p:nvSpPr>
          <p:cNvPr id="5" name="Rounded Rectangle 4"/>
          <p:cNvSpPr/>
          <p:nvPr/>
        </p:nvSpPr>
        <p:spPr>
          <a:xfrm>
            <a:off x="6516216" y="1427024"/>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6" name="Rounded Rectangle 5"/>
          <p:cNvSpPr/>
          <p:nvPr/>
        </p:nvSpPr>
        <p:spPr>
          <a:xfrm>
            <a:off x="1691680" y="1429336"/>
            <a:ext cx="122491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cxnSp>
        <p:nvCxnSpPr>
          <p:cNvPr id="7" name="Straight Connector 6"/>
          <p:cNvCxnSpPr/>
          <p:nvPr/>
        </p:nvCxnSpPr>
        <p:spPr>
          <a:xfrm>
            <a:off x="4048124" y="2348880"/>
            <a:ext cx="523875" cy="2808312"/>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95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400" dirty="0">
                <a:effectLst>
                  <a:glow>
                    <a:srgbClr val="000000"/>
                  </a:glow>
                  <a:outerShdw sx="0" sy="0">
                    <a:srgbClr val="000000"/>
                  </a:outerShdw>
                  <a:reflection stA="0" endPos="0" fadeDir="0" sx="0" sy="0"/>
                </a:effectLst>
              </a:rPr>
              <a:t>Design of a floating jacket foundation: </a:t>
            </a:r>
            <a:r>
              <a:rPr lang="en-GB" sz="2400" dirty="0" smtClean="0">
                <a:effectLst>
                  <a:glow>
                    <a:srgbClr val="000000"/>
                  </a:glow>
                  <a:outerShdw sx="0" sy="0">
                    <a:srgbClr val="000000"/>
                  </a:outerShdw>
                  <a:reflection stA="0" endPos="0" fadeDir="0" sx="0" sy="0"/>
                </a:effectLst>
              </a:rPr>
              <a:t>probability</a:t>
            </a:r>
            <a:endParaRPr lang="en-GB" sz="24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924800" cy="4416880"/>
          </a:xfrm>
          <a:prstGeom prst="rect">
            <a:avLst/>
          </a:prstGeom>
          <a:noFill/>
        </p:spPr>
      </p:pic>
      <p:cxnSp>
        <p:nvCxnSpPr>
          <p:cNvPr id="5" name="Straight Connector 4"/>
          <p:cNvCxnSpPr>
            <a:endCxn id="4" idx="3"/>
          </p:cNvCxnSpPr>
          <p:nvPr/>
        </p:nvCxnSpPr>
        <p:spPr>
          <a:xfrm>
            <a:off x="467544" y="3808665"/>
            <a:ext cx="8140824" cy="28575"/>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677853" y="2094275"/>
            <a:ext cx="108585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dirty="0">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dirty="0">
              <a:effectLst/>
              <a:latin typeface="Franklin Gothic Book" panose="020B0503020102020204" pitchFamily="34" charset="0"/>
              <a:ea typeface="HGSoeiKakugothicUB"/>
              <a:cs typeface="Times New Roman" panose="02020603050405020304" pitchFamily="18" charset="0"/>
            </a:endParaRPr>
          </a:p>
        </p:txBody>
      </p:sp>
      <p:sp>
        <p:nvSpPr>
          <p:cNvPr id="8" name="Rounded Rectangle 7"/>
          <p:cNvSpPr/>
          <p:nvPr/>
        </p:nvSpPr>
        <p:spPr>
          <a:xfrm>
            <a:off x="679758" y="4646734"/>
            <a:ext cx="116205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Tree>
    <p:extLst>
      <p:ext uri="{BB962C8B-B14F-4D97-AF65-F5344CB8AC3E}">
        <p14:creationId xmlns:p14="http://schemas.microsoft.com/office/powerpoint/2010/main" val="318787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effectLst>
                  <a:glow>
                    <a:srgbClr val="000000"/>
                  </a:glow>
                  <a:outerShdw sx="0" sy="0">
                    <a:srgbClr val="000000"/>
                  </a:outerShdw>
                  <a:reflection stA="0" endPos="0" fadeDir="0" sx="0" sy="0"/>
                </a:effectLst>
              </a:rPr>
              <a:t>Design of a floating jacket foundation: </a:t>
            </a:r>
            <a:r>
              <a:rPr lang="en-GB" sz="2800" dirty="0" smtClean="0">
                <a:effectLst>
                  <a:glow>
                    <a:srgbClr val="000000"/>
                  </a:glow>
                  <a:outerShdw sx="0" sy="0">
                    <a:srgbClr val="000000"/>
                  </a:outerShdw>
                  <a:reflection stA="0" endPos="0" fadeDir="0" sx="0" sy="0"/>
                </a:effectLst>
              </a:rPr>
              <a:t>duration</a:t>
            </a:r>
            <a:endParaRPr lang="en-GB"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476048"/>
            <a:ext cx="8001392" cy="4636299"/>
          </a:xfrm>
          <a:prstGeom prst="rect">
            <a:avLst/>
          </a:prstGeom>
          <a:noFill/>
        </p:spPr>
      </p:pic>
      <p:cxnSp>
        <p:nvCxnSpPr>
          <p:cNvPr id="7" name="Straight Connector 6"/>
          <p:cNvCxnSpPr/>
          <p:nvPr/>
        </p:nvCxnSpPr>
        <p:spPr>
          <a:xfrm>
            <a:off x="305192" y="3328417"/>
            <a:ext cx="8140824" cy="28575"/>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95536" y="1874565"/>
            <a:ext cx="108585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dirty="0">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dirty="0">
              <a:effectLst/>
              <a:latin typeface="Franklin Gothic Book" panose="020B0503020102020204" pitchFamily="34" charset="0"/>
              <a:ea typeface="HGSoeiKakugothicUB"/>
              <a:cs typeface="Times New Roman" panose="02020603050405020304" pitchFamily="18" charset="0"/>
            </a:endParaRPr>
          </a:p>
        </p:txBody>
      </p:sp>
      <p:sp>
        <p:nvSpPr>
          <p:cNvPr id="10" name="Rounded Rectangle 9"/>
          <p:cNvSpPr/>
          <p:nvPr/>
        </p:nvSpPr>
        <p:spPr>
          <a:xfrm>
            <a:off x="319336" y="4207314"/>
            <a:ext cx="116205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Tree>
    <p:extLst>
      <p:ext uri="{BB962C8B-B14F-4D97-AF65-F5344CB8AC3E}">
        <p14:creationId xmlns:p14="http://schemas.microsoft.com/office/powerpoint/2010/main" val="230486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smtClean="0"/>
              <a:t>Different environmental performance from one type of foundation to another </a:t>
            </a:r>
            <a:r>
              <a:rPr lang="en-GB" sz="2000" b="1" dirty="0" smtClean="0"/>
              <a:t>mainly on magnitude and significance:</a:t>
            </a:r>
          </a:p>
          <a:p>
            <a:pPr lvl="1"/>
            <a:r>
              <a:rPr lang="en-GB" sz="1600" u="sng" dirty="0" smtClean="0"/>
              <a:t>E.g. magnitude </a:t>
            </a:r>
            <a:r>
              <a:rPr lang="en-GB" sz="1600" u="sng" dirty="0"/>
              <a:t>of the loss or change of habitat is negative </a:t>
            </a:r>
            <a:r>
              <a:rPr lang="en-GB" sz="1600" u="sng" dirty="0" smtClean="0"/>
              <a:t>for both the GBF and jacket foundation</a:t>
            </a:r>
            <a:r>
              <a:rPr lang="en-GB" sz="1600" dirty="0" smtClean="0"/>
              <a:t>. </a:t>
            </a:r>
            <a:r>
              <a:rPr lang="en-GB" sz="1600" dirty="0"/>
              <a:t>The explanation is that despite the innovative way of assembling the foundation (floating dock) and of transporting it to the installation site (floating) the foundation would have the same environmental impacts. </a:t>
            </a:r>
            <a:r>
              <a:rPr lang="en-GB" sz="1600" dirty="0" smtClean="0"/>
              <a:t> As </a:t>
            </a:r>
            <a:r>
              <a:rPr lang="en-GB" sz="1600" dirty="0"/>
              <a:t>the current </a:t>
            </a:r>
            <a:r>
              <a:rPr lang="en-GB" sz="1600" dirty="0" smtClean="0"/>
              <a:t>GBFs installed they </a:t>
            </a:r>
            <a:r>
              <a:rPr lang="en-GB" sz="1600" dirty="0"/>
              <a:t>still require sea-bed preparation and would occupy the sea-bed. </a:t>
            </a:r>
            <a:r>
              <a:rPr lang="en-GB" sz="1600" dirty="0" smtClean="0"/>
              <a:t>The same is valid for the jacket foundation,</a:t>
            </a:r>
          </a:p>
          <a:p>
            <a:pPr lvl="1"/>
            <a:r>
              <a:rPr lang="en-GB" sz="1600" u="sng" dirty="0" smtClean="0"/>
              <a:t>E.g. for the same GBF instead the construction noise rates as negligible </a:t>
            </a:r>
            <a:r>
              <a:rPr lang="en-GB" sz="1600" dirty="0" smtClean="0"/>
              <a:t>as sitting the foundation on the sea-bed doesn’t require pilling, while for a regular jacket it would, and for a jacket with suction buckets, </a:t>
            </a:r>
          </a:p>
          <a:p>
            <a:pPr lvl="1"/>
            <a:r>
              <a:rPr lang="en-GB" sz="1600" u="sng" dirty="0" smtClean="0"/>
              <a:t>E.g. the innovative way of transporting the GFB and jacket to site (float them) </a:t>
            </a:r>
            <a:r>
              <a:rPr lang="en-GB" sz="1600" dirty="0" smtClean="0"/>
              <a:t>would result in a smaller </a:t>
            </a:r>
            <a:r>
              <a:rPr lang="en-GB" sz="1600" dirty="0"/>
              <a:t>carbon footprint </a:t>
            </a:r>
            <a:r>
              <a:rPr lang="en-GB" sz="1600" dirty="0" smtClean="0"/>
              <a:t>as less </a:t>
            </a:r>
            <a:r>
              <a:rPr lang="en-GB" sz="1600" dirty="0"/>
              <a:t>fuel for transportation will be consumed in this phase. </a:t>
            </a:r>
            <a:r>
              <a:rPr lang="en-GB" sz="1600" dirty="0" smtClean="0"/>
              <a:t>Less disturbance from construction will be registered too as there wouldn’t be a need for a installation vessel,</a:t>
            </a:r>
          </a:p>
          <a:p>
            <a:endParaRPr lang="en-GB" dirty="0"/>
          </a:p>
        </p:txBody>
      </p:sp>
      <p:sp>
        <p:nvSpPr>
          <p:cNvPr id="3" name="Title 2"/>
          <p:cNvSpPr>
            <a:spLocks noGrp="1"/>
          </p:cNvSpPr>
          <p:nvPr>
            <p:ph type="title"/>
          </p:nvPr>
        </p:nvSpPr>
        <p:spPr/>
        <p:txBody>
          <a:bodyPr/>
          <a:lstStyle/>
          <a:p>
            <a:r>
              <a:rPr lang="en-GB" dirty="0" smtClean="0"/>
              <a:t>Final thoughts on the environmental impacts</a:t>
            </a:r>
            <a:endParaRPr lang="en-GB" dirty="0"/>
          </a:p>
        </p:txBody>
      </p:sp>
    </p:spTree>
    <p:extLst>
      <p:ext uri="{BB962C8B-B14F-4D97-AF65-F5344CB8AC3E}">
        <p14:creationId xmlns:p14="http://schemas.microsoft.com/office/powerpoint/2010/main" val="225602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3821837"/>
              </p:ext>
            </p:extLst>
          </p:nvPr>
        </p:nvGraphicFramePr>
        <p:xfrm>
          <a:off x="1115617" y="1412776"/>
          <a:ext cx="6545187" cy="2448273"/>
        </p:xfrm>
        <a:graphic>
          <a:graphicData uri="http://schemas.openxmlformats.org/drawingml/2006/table">
            <a:tbl>
              <a:tblPr firstRow="1" firstCol="1" bandRow="1">
                <a:tableStyleId>{69C7853C-536D-4A76-A0AE-DD22124D55A5}</a:tableStyleId>
              </a:tblPr>
              <a:tblGrid>
                <a:gridCol w="1213677"/>
                <a:gridCol w="1170332"/>
                <a:gridCol w="975276"/>
                <a:gridCol w="1235350"/>
                <a:gridCol w="919649"/>
                <a:gridCol w="1030903"/>
              </a:tblGrid>
              <a:tr h="560738">
                <a:tc>
                  <a:txBody>
                    <a:bodyPr/>
                    <a:lstStyle/>
                    <a:p>
                      <a:pPr marL="0" marR="0">
                        <a:spcBef>
                          <a:spcPts val="0"/>
                        </a:spcBef>
                        <a:spcAft>
                          <a:spcPts val="0"/>
                        </a:spcAft>
                      </a:pPr>
                      <a:r>
                        <a:rPr lang="en-GB" sz="1100">
                          <a:effectLst/>
                        </a:rPr>
                        <a:t> </a:t>
                      </a:r>
                      <a:endParaRPr lang="en-GB" sz="1200">
                        <a:effectLst/>
                      </a:endParaRPr>
                    </a:p>
                    <a:p>
                      <a:pPr marL="0" marR="0">
                        <a:spcBef>
                          <a:spcPts val="0"/>
                        </a:spcBef>
                        <a:spcAft>
                          <a:spcPts val="0"/>
                        </a:spcAft>
                      </a:pPr>
                      <a:r>
                        <a:rPr lang="en-GB" sz="1100">
                          <a:effectLst/>
                        </a:rPr>
                        <a:t>Stakeholder</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spcBef>
                          <a:spcPts val="0"/>
                        </a:spcBef>
                        <a:spcAft>
                          <a:spcPts val="0"/>
                        </a:spcAft>
                      </a:pPr>
                      <a:r>
                        <a:rPr lang="en-GB" sz="1100">
                          <a:effectLst/>
                        </a:rPr>
                        <a:t>Cylindrical Caisson buoyant GBF</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spcBef>
                          <a:spcPts val="0"/>
                        </a:spcBef>
                        <a:spcAft>
                          <a:spcPts val="0"/>
                        </a:spcAft>
                      </a:pPr>
                      <a:r>
                        <a:rPr lang="en-GB" sz="1100">
                          <a:effectLst/>
                        </a:rPr>
                        <a:t>Design of a floated to site jacket</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spcBef>
                          <a:spcPts val="0"/>
                        </a:spcBef>
                        <a:spcAft>
                          <a:spcPts val="0"/>
                        </a:spcAft>
                      </a:pPr>
                      <a:r>
                        <a:rPr lang="en-GB" sz="1100">
                          <a:effectLst/>
                        </a:rPr>
                        <a:t>Suction buckets with a floated to site jacket</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spcBef>
                          <a:spcPts val="0"/>
                        </a:spcBef>
                        <a:spcAft>
                          <a:spcPts val="0"/>
                        </a:spcAft>
                      </a:pPr>
                      <a:r>
                        <a:rPr lang="en-GB" sz="1100">
                          <a:effectLst/>
                        </a:rPr>
                        <a:t>Innovative semi-sub platform</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spcBef>
                          <a:spcPts val="0"/>
                        </a:spcBef>
                        <a:spcAft>
                          <a:spcPts val="0"/>
                        </a:spcAft>
                      </a:pPr>
                      <a:r>
                        <a:rPr lang="en-GB" sz="1100">
                          <a:effectLst/>
                        </a:rPr>
                        <a:t>Cable laying, burial and trenching</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27977">
                <a:tc>
                  <a:txBody>
                    <a:bodyPr/>
                    <a:lstStyle/>
                    <a:p>
                      <a:pPr marL="0" marR="0">
                        <a:spcBef>
                          <a:spcPts val="0"/>
                        </a:spcBef>
                        <a:spcAft>
                          <a:spcPts val="0"/>
                        </a:spcAft>
                      </a:pPr>
                      <a:r>
                        <a:rPr lang="en-GB" sz="1100">
                          <a:effectLst/>
                        </a:rPr>
                        <a:t>Developer 1</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27977">
                <a:tc>
                  <a:txBody>
                    <a:bodyPr/>
                    <a:lstStyle/>
                    <a:p>
                      <a:pPr marL="0" marR="0">
                        <a:spcBef>
                          <a:spcPts val="0"/>
                        </a:spcBef>
                        <a:spcAft>
                          <a:spcPts val="0"/>
                        </a:spcAft>
                      </a:pPr>
                      <a:r>
                        <a:rPr lang="en-GB" sz="1100">
                          <a:effectLst/>
                        </a:rPr>
                        <a:t>Developer 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27977">
                <a:tc>
                  <a:txBody>
                    <a:bodyPr/>
                    <a:lstStyle/>
                    <a:p>
                      <a:pPr marL="0" marR="0">
                        <a:spcBef>
                          <a:spcPts val="0"/>
                        </a:spcBef>
                        <a:spcAft>
                          <a:spcPts val="0"/>
                        </a:spcAft>
                      </a:pPr>
                      <a:r>
                        <a:rPr lang="en-GB" sz="1100">
                          <a:effectLst/>
                        </a:rPr>
                        <a:t>Developer 3</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373825">
                <a:tc>
                  <a:txBody>
                    <a:bodyPr/>
                    <a:lstStyle/>
                    <a:p>
                      <a:pPr marL="0" marR="0">
                        <a:spcBef>
                          <a:spcPts val="0"/>
                        </a:spcBef>
                        <a:spcAft>
                          <a:spcPts val="0"/>
                        </a:spcAft>
                      </a:pPr>
                      <a:r>
                        <a:rPr lang="en-GB" sz="1100">
                          <a:effectLst/>
                        </a:rPr>
                        <a:t>Research Institute</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-4</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27977">
                <a:tc>
                  <a:txBody>
                    <a:bodyPr/>
                    <a:lstStyle/>
                    <a:p>
                      <a:pPr marL="0" marR="0">
                        <a:spcBef>
                          <a:spcPts val="0"/>
                        </a:spcBef>
                        <a:spcAft>
                          <a:spcPts val="0"/>
                        </a:spcAft>
                      </a:pPr>
                      <a:r>
                        <a:rPr lang="en-GB" sz="1100">
                          <a:effectLst/>
                        </a:rPr>
                        <a:t>Academia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n/a</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373825">
                <a:tc>
                  <a:txBody>
                    <a:bodyPr/>
                    <a:lstStyle/>
                    <a:p>
                      <a:pPr marL="0" marR="0">
                        <a:spcBef>
                          <a:spcPts val="0"/>
                        </a:spcBef>
                        <a:spcAft>
                          <a:spcPts val="0"/>
                        </a:spcAft>
                      </a:pPr>
                      <a:r>
                        <a:rPr lang="en-GB" sz="1100">
                          <a:effectLst/>
                        </a:rPr>
                        <a:t>Industry association</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-3</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-3</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r h="227977">
                <a:tc>
                  <a:txBody>
                    <a:bodyPr/>
                    <a:lstStyle/>
                    <a:p>
                      <a:pPr marL="0" marR="0">
                        <a:spcBef>
                          <a:spcPts val="0"/>
                        </a:spcBef>
                        <a:spcAft>
                          <a:spcPts val="0"/>
                        </a:spcAft>
                      </a:pPr>
                      <a:r>
                        <a:rPr lang="en-GB" sz="1100" dirty="0">
                          <a:effectLst/>
                        </a:rPr>
                        <a:t>Average score</a:t>
                      </a:r>
                      <a:endParaRPr lang="en-GB" sz="1200" dirty="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-2.3</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a:effectLst/>
                        </a:rPr>
                        <a:t>-2.0</a:t>
                      </a:r>
                      <a:endParaRPr lang="en-GB" sz="120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dirty="0">
                          <a:effectLst/>
                        </a:rPr>
                        <a:t>-3.5</a:t>
                      </a:r>
                      <a:endParaRPr lang="en-GB" sz="1200" dirty="0">
                        <a:solidFill>
                          <a:srgbClr val="FFFFFF"/>
                        </a:solidFill>
                        <a:effectLst/>
                        <a:latin typeface="Franklin Gothic Book" panose="020B0503020102020204" pitchFamily="34" charset="0"/>
                        <a:ea typeface="HGSoeiKakugothicUB"/>
                        <a:cs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p:txBody>
          <a:bodyPr/>
          <a:lstStyle/>
          <a:p>
            <a:r>
              <a:rPr lang="en-GB" dirty="0" smtClean="0"/>
              <a:t>Electromagnetic fields (mitigation) </a:t>
            </a:r>
            <a:endParaRPr lang="en-GB" dirty="0"/>
          </a:p>
        </p:txBody>
      </p:sp>
      <p:sp>
        <p:nvSpPr>
          <p:cNvPr id="5" name="Rectangle 4"/>
          <p:cNvSpPr/>
          <p:nvPr/>
        </p:nvSpPr>
        <p:spPr>
          <a:xfrm>
            <a:off x="1100069" y="4064208"/>
            <a:ext cx="6575831"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200" b="1" dirty="0"/>
              <a:t>G</a:t>
            </a:r>
            <a:r>
              <a:rPr lang="en-GB" sz="1200" b="1" dirty="0" smtClean="0"/>
              <a:t>ood </a:t>
            </a:r>
            <a:r>
              <a:rPr lang="en-GB" sz="1200" b="1" dirty="0"/>
              <a:t>practice measures and mitigation which could be adopted to reduce potential disturbance of cabling activities on intertidal and subtidal habitats, marine mammals, birds, fish and </a:t>
            </a:r>
            <a:r>
              <a:rPr lang="en-GB" sz="1200" b="1" dirty="0" smtClean="0"/>
              <a:t>shellfish</a:t>
            </a:r>
            <a:r>
              <a:rPr lang="en-GB" sz="1200" dirty="0" smtClean="0"/>
              <a:t>:</a:t>
            </a:r>
            <a:endParaRPr lang="en-GB" sz="1200" dirty="0"/>
          </a:p>
          <a:p>
            <a:pPr marL="171450" lvl="0" indent="-171450">
              <a:buFont typeface="Arial" panose="020B0604020202020204" pitchFamily="34" charset="0"/>
              <a:buChar char="•"/>
            </a:pPr>
            <a:r>
              <a:rPr lang="en-GB" sz="1200" dirty="0" smtClean="0"/>
              <a:t>Early </a:t>
            </a:r>
            <a:r>
              <a:rPr lang="en-GB" sz="1200" dirty="0"/>
              <a:t>dialogue with the appropriate regulatory and advisory authorities; </a:t>
            </a:r>
          </a:p>
          <a:p>
            <a:pPr marL="171450" lvl="0" indent="-171450">
              <a:buFont typeface="Arial" panose="020B0604020202020204" pitchFamily="34" charset="0"/>
              <a:buChar char="•"/>
            </a:pPr>
            <a:r>
              <a:rPr lang="en-GB" sz="1200" dirty="0"/>
              <a:t>Sensitive timing and routing of cable installation to avoid important feeding, breeding/spawning and nursery areas and seal haul out areas especially during sensitive periods (breeding season);</a:t>
            </a:r>
          </a:p>
          <a:p>
            <a:pPr marL="171450" lvl="0" indent="-171450">
              <a:buFont typeface="Arial" panose="020B0604020202020204" pitchFamily="34" charset="0"/>
              <a:buChar char="•"/>
            </a:pPr>
            <a:r>
              <a:rPr lang="en-GB" sz="1200" dirty="0"/>
              <a:t>Avoidance of areas of sensitive habitat </a:t>
            </a:r>
            <a:r>
              <a:rPr lang="en-GB" sz="1200" dirty="0" smtClean="0"/>
              <a:t>and sensitive </a:t>
            </a:r>
            <a:r>
              <a:rPr lang="en-GB" sz="1200" dirty="0"/>
              <a:t>timing and routing of maintenance vessels to reduce number of trips;</a:t>
            </a:r>
          </a:p>
          <a:p>
            <a:pPr marL="171450" lvl="0" indent="-171450">
              <a:buFont typeface="Arial" panose="020B0604020202020204" pitchFamily="34" charset="0"/>
              <a:buChar char="•"/>
            </a:pPr>
            <a:r>
              <a:rPr lang="en-GB" sz="1200" dirty="0"/>
              <a:t>For marine mammals and birds: preparation of on-site protocol in sensitive locations as well as briefing of cable installation contractor’s personnel for on-site procedures and protocol; </a:t>
            </a:r>
          </a:p>
          <a:p>
            <a:pPr marL="171450" indent="-171450">
              <a:buFont typeface="Arial" panose="020B0604020202020204" pitchFamily="34" charset="0"/>
              <a:buChar char="•"/>
            </a:pPr>
            <a:r>
              <a:rPr lang="en-GB" sz="1200" dirty="0"/>
              <a:t>Monitoring effects using a Before-After-Control-Impact (BACI) study</a:t>
            </a:r>
          </a:p>
        </p:txBody>
      </p:sp>
    </p:spTree>
    <p:extLst>
      <p:ext uri="{BB962C8B-B14F-4D97-AF65-F5344CB8AC3E}">
        <p14:creationId xmlns:p14="http://schemas.microsoft.com/office/powerpoint/2010/main" val="5640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Community engagement strategy</a:t>
            </a:r>
            <a:endParaRPr lang="en-GB" sz="3600" dirty="0"/>
          </a:p>
        </p:txBody>
      </p:sp>
      <p:graphicFrame>
        <p:nvGraphicFramePr>
          <p:cNvPr id="8" name="Diagramm 7"/>
          <p:cNvGraphicFramePr>
            <a:graphicFrameLocks noGrp="1"/>
          </p:cNvGraphicFramePr>
          <p:nvPr>
            <p:ph idx="1"/>
            <p:extLst>
              <p:ext uri="{D42A27DB-BD31-4B8C-83A1-F6EECF244321}">
                <p14:modId xmlns:p14="http://schemas.microsoft.com/office/powerpoint/2010/main" val="459908039"/>
              </p:ext>
            </p:extLst>
          </p:nvPr>
        </p:nvGraphicFramePr>
        <p:xfrm>
          <a:off x="1691680" y="1772816"/>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79512" y="2780928"/>
            <a:ext cx="3475112" cy="32403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buFontTx/>
              <a:buChar char="-"/>
            </a:pPr>
            <a:r>
              <a:rPr lang="en-GB" sz="2000" dirty="0" smtClean="0">
                <a:solidFill>
                  <a:srgbClr val="FF0000"/>
                </a:solidFill>
              </a:rPr>
              <a:t>Community benefit for onshore wind received  positively, transfer of the experience to offshore?</a:t>
            </a:r>
          </a:p>
          <a:p>
            <a:pPr marL="342900" indent="-342900" algn="ctr">
              <a:buFontTx/>
              <a:buChar char="-"/>
            </a:pPr>
            <a:endParaRPr lang="en-GB" sz="2000" dirty="0" smtClean="0">
              <a:solidFill>
                <a:srgbClr val="FF0000"/>
              </a:solidFill>
            </a:endParaRPr>
          </a:p>
          <a:p>
            <a:pPr marL="342900" indent="-342900" algn="ctr">
              <a:buFontTx/>
              <a:buChar char="-"/>
            </a:pPr>
            <a:r>
              <a:rPr lang="en-US" sz="2000" dirty="0">
                <a:solidFill>
                  <a:srgbClr val="FF0000"/>
                </a:solidFill>
              </a:rPr>
              <a:t>However, </a:t>
            </a:r>
            <a:r>
              <a:rPr lang="en-US" sz="2000" dirty="0" smtClean="0">
                <a:solidFill>
                  <a:srgbClr val="FF0000"/>
                </a:solidFill>
              </a:rPr>
              <a:t>differences </a:t>
            </a:r>
            <a:r>
              <a:rPr lang="en-US" sz="2000" dirty="0">
                <a:solidFill>
                  <a:srgbClr val="FF0000"/>
                </a:solidFill>
              </a:rPr>
              <a:t>in identifying nearby communities, maturity of the industry, technology and project </a:t>
            </a:r>
            <a:r>
              <a:rPr lang="en-US" sz="2000" dirty="0" smtClean="0">
                <a:solidFill>
                  <a:srgbClr val="FF0000"/>
                </a:solidFill>
              </a:rPr>
              <a:t>economics</a:t>
            </a:r>
            <a:r>
              <a:rPr lang="en-US" sz="2000" dirty="0">
                <a:solidFill>
                  <a:srgbClr val="FF0000"/>
                </a:solidFill>
              </a:rPr>
              <a:t>?</a:t>
            </a:r>
            <a:endParaRPr lang="en-GB" sz="2000" dirty="0">
              <a:solidFill>
                <a:srgbClr val="FF0000"/>
              </a:solidFill>
            </a:endParaRPr>
          </a:p>
        </p:txBody>
      </p:sp>
    </p:spTree>
    <p:extLst>
      <p:ext uri="{BB962C8B-B14F-4D97-AF65-F5344CB8AC3E}">
        <p14:creationId xmlns:p14="http://schemas.microsoft.com/office/powerpoint/2010/main" val="2121242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32656"/>
            <a:ext cx="8001000" cy="590706"/>
          </a:xfrm>
        </p:spPr>
        <p:txBody>
          <a:bodyPr/>
          <a:lstStyle/>
          <a:p>
            <a:r>
              <a:rPr lang="en-IE" sz="3600" dirty="0" smtClean="0"/>
              <a:t>Presentation outline</a:t>
            </a:r>
            <a:endParaRPr lang="en-GB" sz="3600" dirty="0"/>
          </a:p>
        </p:txBody>
      </p:sp>
      <p:sp>
        <p:nvSpPr>
          <p:cNvPr id="6" name="Content Placeholder 1"/>
          <p:cNvSpPr>
            <a:spLocks noGrp="1"/>
          </p:cNvSpPr>
          <p:nvPr>
            <p:ph idx="1"/>
          </p:nvPr>
        </p:nvSpPr>
        <p:spPr>
          <a:xfrm>
            <a:off x="304800" y="1988840"/>
            <a:ext cx="8352928" cy="4065315"/>
          </a:xfrm>
        </p:spPr>
        <p:txBody>
          <a:bodyPr/>
          <a:lstStyle/>
          <a:p>
            <a:pPr lvl="1">
              <a:buFont typeface="Arial" pitchFamily="34" charset="0"/>
              <a:buChar char="•"/>
            </a:pPr>
            <a:r>
              <a:rPr lang="en-GB" sz="3200" dirty="0" smtClean="0">
                <a:solidFill>
                  <a:schemeClr val="tx1"/>
                </a:solidFill>
                <a:latin typeface="Franklin Gothic Book" charset="0"/>
              </a:rPr>
              <a:t>Introduction</a:t>
            </a:r>
          </a:p>
          <a:p>
            <a:pPr lvl="1">
              <a:buFont typeface="Arial" pitchFamily="34" charset="0"/>
              <a:buChar char="•"/>
            </a:pPr>
            <a:r>
              <a:rPr lang="en-GB" sz="3200" dirty="0" smtClean="0">
                <a:solidFill>
                  <a:schemeClr val="tx1"/>
                </a:solidFill>
                <a:latin typeface="Franklin Gothic Book" charset="0"/>
              </a:rPr>
              <a:t>Methodology</a:t>
            </a:r>
          </a:p>
          <a:p>
            <a:pPr lvl="1">
              <a:buFont typeface="Arial" pitchFamily="34" charset="0"/>
              <a:buChar char="•"/>
            </a:pPr>
            <a:r>
              <a:rPr lang="en-US" sz="3200" dirty="0" smtClean="0">
                <a:solidFill>
                  <a:schemeClr val="tx1"/>
                </a:solidFill>
                <a:latin typeface="Franklin Gothic Book" charset="0"/>
              </a:rPr>
              <a:t>Industry survey results </a:t>
            </a:r>
          </a:p>
          <a:p>
            <a:pPr lvl="1">
              <a:buFont typeface="Arial" pitchFamily="34" charset="0"/>
              <a:buChar char="•"/>
            </a:pPr>
            <a:r>
              <a:rPr lang="en-US" sz="3200" dirty="0" smtClean="0">
                <a:solidFill>
                  <a:schemeClr val="tx1"/>
                </a:solidFill>
                <a:latin typeface="Franklin Gothic Book" charset="0"/>
              </a:rPr>
              <a:t>Case study: habitat loss </a:t>
            </a:r>
          </a:p>
          <a:p>
            <a:pPr lvl="1">
              <a:buFont typeface="Arial" pitchFamily="34" charset="0"/>
              <a:buChar char="•"/>
            </a:pPr>
            <a:r>
              <a:rPr lang="en-US" sz="3200" dirty="0" smtClean="0">
                <a:solidFill>
                  <a:schemeClr val="tx1"/>
                </a:solidFill>
                <a:latin typeface="Franklin Gothic Book" charset="0"/>
              </a:rPr>
              <a:t>Social acceptance of offshore wind farm </a:t>
            </a:r>
          </a:p>
        </p:txBody>
      </p:sp>
    </p:spTree>
    <p:extLst>
      <p:ext uri="{BB962C8B-B14F-4D97-AF65-F5344CB8AC3E}">
        <p14:creationId xmlns:p14="http://schemas.microsoft.com/office/powerpoint/2010/main" val="902909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2236377"/>
              </p:ext>
            </p:extLst>
          </p:nvPr>
        </p:nvGraphicFramePr>
        <p:xfrm>
          <a:off x="990600" y="1600200"/>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51520" y="-30480"/>
            <a:ext cx="8001000" cy="1196752"/>
          </a:xfrm>
        </p:spPr>
        <p:txBody>
          <a:bodyPr/>
          <a:lstStyle/>
          <a:p>
            <a:r>
              <a:rPr lang="en-GB" sz="3200" dirty="0" smtClean="0"/>
              <a:t>Socio-economic and community benefits</a:t>
            </a:r>
            <a:br>
              <a:rPr lang="en-GB" sz="3200" dirty="0" smtClean="0"/>
            </a:br>
            <a:r>
              <a:rPr lang="en-GB" sz="3200" dirty="0" smtClean="0"/>
              <a:t>(</a:t>
            </a:r>
            <a:r>
              <a:rPr lang="en-GB" sz="3200" dirty="0" err="1" smtClean="0"/>
              <a:t>Walney</a:t>
            </a:r>
            <a:r>
              <a:rPr lang="en-GB" sz="3200" dirty="0" smtClean="0"/>
              <a:t> offshore wind farm)</a:t>
            </a:r>
            <a:endParaRPr lang="en-GB" sz="3200" dirty="0"/>
          </a:p>
        </p:txBody>
      </p:sp>
    </p:spTree>
    <p:extLst>
      <p:ext uri="{BB962C8B-B14F-4D97-AF65-F5344CB8AC3E}">
        <p14:creationId xmlns:p14="http://schemas.microsoft.com/office/powerpoint/2010/main" val="2603135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31712726"/>
              </p:ext>
            </p:extLst>
          </p:nvPr>
        </p:nvGraphicFramePr>
        <p:xfrm>
          <a:off x="990600" y="1600200"/>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a:spLocks noGrp="1"/>
          </p:cNvSpPr>
          <p:nvPr>
            <p:ph type="title"/>
          </p:nvPr>
        </p:nvSpPr>
        <p:spPr>
          <a:xfrm>
            <a:off x="304800" y="-66753"/>
            <a:ext cx="8001000" cy="590706"/>
          </a:xfrm>
        </p:spPr>
        <p:txBody>
          <a:bodyPr/>
          <a:lstStyle/>
          <a:p>
            <a:r>
              <a:rPr lang="en-GB" sz="3200" dirty="0"/>
              <a:t>C</a:t>
            </a:r>
            <a:r>
              <a:rPr lang="en-GB" sz="3200" dirty="0" smtClean="0"/>
              <a:t>ommunity engagement</a:t>
            </a:r>
            <a:br>
              <a:rPr lang="en-GB" sz="3200" dirty="0" smtClean="0"/>
            </a:br>
            <a:r>
              <a:rPr lang="en-GB" sz="3200" dirty="0" smtClean="0"/>
              <a:t>(London Array offshore wind farm)</a:t>
            </a:r>
            <a:endParaRPr lang="en-GB" sz="3200" dirty="0"/>
          </a:p>
        </p:txBody>
      </p:sp>
    </p:spTree>
    <p:extLst>
      <p:ext uri="{BB962C8B-B14F-4D97-AF65-F5344CB8AC3E}">
        <p14:creationId xmlns:p14="http://schemas.microsoft.com/office/powerpoint/2010/main" val="316464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5855869"/>
              </p:ext>
            </p:extLst>
          </p:nvPr>
        </p:nvGraphicFramePr>
        <p:xfrm>
          <a:off x="574968" y="1268760"/>
          <a:ext cx="792480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04800" y="5080"/>
            <a:ext cx="8001000" cy="1191672"/>
          </a:xfrm>
        </p:spPr>
        <p:txBody>
          <a:bodyPr/>
          <a:lstStyle/>
          <a:p>
            <a:r>
              <a:rPr lang="en-GB" sz="3200" dirty="0">
                <a:latin typeface="+mn-lt"/>
              </a:rPr>
              <a:t>Community </a:t>
            </a:r>
            <a:r>
              <a:rPr lang="en-GB" sz="3200" dirty="0" smtClean="0">
                <a:latin typeface="+mn-lt"/>
              </a:rPr>
              <a:t>engagement</a:t>
            </a:r>
            <a:r>
              <a:rPr lang="en-GB" sz="3200" dirty="0">
                <a:latin typeface="+mn-lt"/>
              </a:rPr>
              <a:t> </a:t>
            </a:r>
            <a:r>
              <a:rPr lang="en-GB" sz="3200" dirty="0" smtClean="0">
                <a:latin typeface="+mn-lt"/>
              </a:rPr>
              <a:t/>
            </a:r>
            <a:br>
              <a:rPr lang="en-GB" sz="3200" dirty="0" smtClean="0">
                <a:latin typeface="+mn-lt"/>
              </a:rPr>
            </a:br>
            <a:r>
              <a:rPr lang="en-GB" sz="3200" dirty="0" err="1" smtClean="0">
                <a:latin typeface="+mn-lt"/>
              </a:rPr>
              <a:t>Gwynt</a:t>
            </a:r>
            <a:r>
              <a:rPr lang="en-GB" sz="3200" dirty="0" smtClean="0">
                <a:latin typeface="+mn-lt"/>
              </a:rPr>
              <a:t> </a:t>
            </a:r>
            <a:r>
              <a:rPr lang="en-GB" sz="3200" dirty="0">
                <a:latin typeface="+mn-lt"/>
              </a:rPr>
              <a:t>y </a:t>
            </a:r>
            <a:r>
              <a:rPr lang="en-GB" sz="3200" dirty="0" err="1" smtClean="0">
                <a:latin typeface="+mn-lt"/>
              </a:rPr>
              <a:t>Môr</a:t>
            </a:r>
            <a:r>
              <a:rPr lang="en-GB" sz="3200" dirty="0" smtClean="0">
                <a:latin typeface="+mn-lt"/>
              </a:rPr>
              <a:t> offshore wind farm)</a:t>
            </a:r>
            <a:r>
              <a:rPr lang="en-GB" sz="2400" dirty="0">
                <a:latin typeface="Franklin Gothic Medium" panose="020B0603020102020204" pitchFamily="34" charset="0"/>
              </a:rPr>
              <a:t/>
            </a:r>
            <a:br>
              <a:rPr lang="en-GB" sz="2400" dirty="0">
                <a:latin typeface="Franklin Gothic Medium" panose="020B0603020102020204" pitchFamily="34" charset="0"/>
              </a:rPr>
            </a:br>
            <a:endParaRPr lang="en-GB" dirty="0"/>
          </a:p>
        </p:txBody>
      </p:sp>
      <p:sp>
        <p:nvSpPr>
          <p:cNvPr id="5" name="Rectangle 4"/>
          <p:cNvSpPr/>
          <p:nvPr/>
        </p:nvSpPr>
        <p:spPr>
          <a:xfrm>
            <a:off x="574968" y="3717032"/>
            <a:ext cx="7924800" cy="28083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200" b="1" dirty="0"/>
              <a:t>Engaging local communities</a:t>
            </a:r>
            <a:endParaRPr lang="en-GB" sz="1200" dirty="0"/>
          </a:p>
          <a:p>
            <a:r>
              <a:rPr lang="en-GB" sz="1200" dirty="0"/>
              <a:t>Early and thorough engagement with local communities should be a first step for assessing the needs and concerns of communities, discussing appropriate and desired benefit models, and determining potential beneficiary communities. </a:t>
            </a:r>
            <a:endParaRPr lang="en-GB" sz="1200" dirty="0" smtClean="0"/>
          </a:p>
          <a:p>
            <a:endParaRPr lang="en-GB" sz="1200" b="1" dirty="0"/>
          </a:p>
          <a:p>
            <a:r>
              <a:rPr lang="en-GB" sz="1200" b="1" dirty="0" smtClean="0"/>
              <a:t>Shorter </a:t>
            </a:r>
            <a:r>
              <a:rPr lang="en-GB" sz="1200" b="1" dirty="0"/>
              <a:t>and smoother administrative procedures through local community engagement</a:t>
            </a:r>
            <a:endParaRPr lang="en-GB" sz="1200" dirty="0"/>
          </a:p>
          <a:p>
            <a:r>
              <a:rPr lang="en-GB" sz="1200" dirty="0"/>
              <a:t>Acceptance of wind power projects by local communities could, in theory, contribute to faster permitting procedures and thereby a faster and wider deployment of wind power across Europe. The easiest way for communities to accept wind power is to be regularly and openly informed, engaged and consulted. </a:t>
            </a:r>
            <a:endParaRPr lang="en-GB" sz="1200" dirty="0" smtClean="0"/>
          </a:p>
          <a:p>
            <a:endParaRPr lang="en-GB" sz="1200" b="1" dirty="0"/>
          </a:p>
          <a:p>
            <a:r>
              <a:rPr lang="en-GB" sz="1200" b="1" dirty="0" smtClean="0"/>
              <a:t>Explore </a:t>
            </a:r>
            <a:r>
              <a:rPr lang="en-GB" sz="1200" b="1" dirty="0"/>
              <a:t>the possibility of a potential financial partnership</a:t>
            </a:r>
            <a:endParaRPr lang="en-GB" sz="1200" dirty="0"/>
          </a:p>
          <a:p>
            <a:r>
              <a:rPr lang="en-GB" sz="1200" dirty="0"/>
              <a:t>Developers and TSOs may wish to consider how to provide information to communities, how to facilitate engagement and dialogue, and how to explore the potential for a financial partnership with a community organisation. Co-ownership through coastal communities, co-operatives or non-local energy utilities for offshore wind energy projects remains rare</a:t>
            </a:r>
            <a:r>
              <a:rPr lang="en-GB" sz="1200" dirty="0" smtClean="0"/>
              <a:t>.</a:t>
            </a:r>
            <a:endParaRPr lang="en-GB" sz="1200" dirty="0"/>
          </a:p>
        </p:txBody>
      </p:sp>
    </p:spTree>
    <p:extLst>
      <p:ext uri="{BB962C8B-B14F-4D97-AF65-F5344CB8AC3E}">
        <p14:creationId xmlns:p14="http://schemas.microsoft.com/office/powerpoint/2010/main" val="368780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Co-ownership</a:t>
            </a:r>
            <a:endParaRPr lang="en-GB" dirty="0"/>
          </a:p>
        </p:txBody>
      </p:sp>
      <p:graphicFrame>
        <p:nvGraphicFramePr>
          <p:cNvPr id="7" name="Diagram 6"/>
          <p:cNvGraphicFramePr/>
          <p:nvPr>
            <p:extLst>
              <p:ext uri="{D42A27DB-BD31-4B8C-83A1-F6EECF244321}">
                <p14:modId xmlns:p14="http://schemas.microsoft.com/office/powerpoint/2010/main" val="2506102792"/>
              </p:ext>
            </p:extLst>
          </p:nvPr>
        </p:nvGraphicFramePr>
        <p:xfrm>
          <a:off x="1100944" y="1210216"/>
          <a:ext cx="640871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417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ext Placeholder 6"/>
          <p:cNvSpPr>
            <a:spLocks noGrp="1"/>
          </p:cNvSpPr>
          <p:nvPr>
            <p:ph type="body" orient="vert" idx="1"/>
          </p:nvPr>
        </p:nvSpPr>
        <p:spPr/>
        <p:txBody>
          <a:bodyPr/>
          <a:lstStyle/>
          <a:p>
            <a:endParaRPr lang="en-GB"/>
          </a:p>
        </p:txBody>
      </p:sp>
      <p:sp>
        <p:nvSpPr>
          <p:cNvPr id="8" name="Text Placeholder 7"/>
          <p:cNvSpPr>
            <a:spLocks noGrp="1"/>
          </p:cNvSpPr>
          <p:nvPr>
            <p:ph type="body" sz="quarter" idx="10"/>
          </p:nvPr>
        </p:nvSpPr>
        <p:spPr/>
        <p:txBody>
          <a:bodyPr/>
          <a:lstStyle/>
          <a:p>
            <a:r>
              <a:rPr lang="en-GB" sz="3600" dirty="0" smtClean="0"/>
              <a:t>Conclusions</a:t>
            </a:r>
            <a:endParaRPr lang="en-GB" sz="3600" dirty="0"/>
          </a:p>
        </p:txBody>
      </p:sp>
      <p:pic>
        <p:nvPicPr>
          <p:cNvPr id="4" name="Picture 2" descr="http://www.adwenoffshore.com/wp-content/uploads/2015/01/82029.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a:ext>
            </a:extLst>
          </a:blip>
          <a:srcRect b="1384"/>
          <a:stretch/>
        </p:blipFill>
        <p:spPr bwMode="auto">
          <a:xfrm>
            <a:off x="0" y="1444625"/>
            <a:ext cx="9144000" cy="5392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444167"/>
            <a:ext cx="9144000" cy="5393418"/>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476545" y="1657473"/>
            <a:ext cx="8190910" cy="48242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Tx/>
              <a:buChar char="-"/>
            </a:pPr>
            <a:r>
              <a:rPr lang="en-GB" sz="2800" dirty="0" smtClean="0"/>
              <a:t>All </a:t>
            </a:r>
            <a:r>
              <a:rPr lang="en-GB" sz="2800" dirty="0"/>
              <a:t>types of foundations have an environmental impact </a:t>
            </a:r>
            <a:r>
              <a:rPr lang="en-GB" sz="2800" dirty="0" smtClean="0"/>
              <a:t>but </a:t>
            </a:r>
            <a:r>
              <a:rPr lang="en-US" sz="2800" dirty="0"/>
              <a:t>r</a:t>
            </a:r>
            <a:r>
              <a:rPr lang="en-US" sz="2800" dirty="0" smtClean="0"/>
              <a:t>ecovery </a:t>
            </a:r>
            <a:r>
              <a:rPr lang="en-US" sz="2800" dirty="0"/>
              <a:t>from these effects is expected within the lifespan of the windfarm </a:t>
            </a:r>
            <a:r>
              <a:rPr lang="en-US" sz="2800" dirty="0" smtClean="0"/>
              <a:t>project,</a:t>
            </a:r>
          </a:p>
          <a:p>
            <a:pPr marL="457200" indent="-457200">
              <a:buFontTx/>
              <a:buChar char="-"/>
            </a:pPr>
            <a:r>
              <a:rPr lang="en-US" sz="2800" dirty="0"/>
              <a:t>M</a:t>
            </a:r>
            <a:r>
              <a:rPr lang="en-US" sz="2800" dirty="0" smtClean="0"/>
              <a:t>itigation </a:t>
            </a:r>
            <a:r>
              <a:rPr lang="en-US" sz="2800" dirty="0" smtClean="0"/>
              <a:t>solutions available for </a:t>
            </a:r>
            <a:r>
              <a:rPr lang="en-US" sz="2800" dirty="0" smtClean="0"/>
              <a:t>all series of environmental impacts and usually these mitigation protocols are decided together with the permitting authorities (e.g. on electromagnetic fields),</a:t>
            </a:r>
          </a:p>
          <a:p>
            <a:pPr marL="342900" indent="-342900">
              <a:buFontTx/>
              <a:buChar char="-"/>
            </a:pPr>
            <a:r>
              <a:rPr lang="en-US" sz="2800" dirty="0" smtClean="0"/>
              <a:t>Community </a:t>
            </a:r>
            <a:r>
              <a:rPr lang="en-US" sz="2800" dirty="0" smtClean="0"/>
              <a:t>engagement and benefit sharing are core aspects of a successful social acceptance </a:t>
            </a:r>
            <a:r>
              <a:rPr lang="en-US" sz="2800" dirty="0" smtClean="0"/>
              <a:t>strategy. </a:t>
            </a:r>
            <a:endParaRPr lang="en-GB" sz="3200" dirty="0" smtClean="0"/>
          </a:p>
          <a:p>
            <a:pPr marL="342900" indent="-342900" algn="ctr">
              <a:buFontTx/>
              <a:buChar char="-"/>
            </a:pPr>
            <a:endParaRPr lang="en-GB" sz="3200" dirty="0"/>
          </a:p>
        </p:txBody>
      </p:sp>
    </p:spTree>
    <p:extLst>
      <p:ext uri="{BB962C8B-B14F-4D97-AF65-F5344CB8AC3E}">
        <p14:creationId xmlns:p14="http://schemas.microsoft.com/office/powerpoint/2010/main" val="176266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a:xfrm>
            <a:off x="611560" y="1600200"/>
            <a:ext cx="7924800" cy="4709120"/>
          </a:xfrm>
        </p:spPr>
        <p:txBody>
          <a:bodyPr/>
          <a:lstStyle/>
          <a:p>
            <a:pPr marL="457200" lvl="1" indent="0">
              <a:buNone/>
            </a:pPr>
            <a:r>
              <a:rPr lang="en-US" sz="2400" b="1" dirty="0" smtClean="0">
                <a:solidFill>
                  <a:schemeClr val="tx1"/>
                </a:solidFill>
                <a:latin typeface="+mn-lt"/>
              </a:rPr>
              <a:t>Objective</a:t>
            </a:r>
            <a:r>
              <a:rPr lang="en-GB" sz="2400" dirty="0" smtClean="0">
                <a:solidFill>
                  <a:schemeClr val="tx1"/>
                </a:solidFill>
              </a:rPr>
              <a:t>: examine </a:t>
            </a:r>
            <a:r>
              <a:rPr lang="en-GB" sz="2400" dirty="0">
                <a:solidFill>
                  <a:schemeClr val="tx1"/>
                </a:solidFill>
              </a:rPr>
              <a:t>the environmental and non-technical impacts of </a:t>
            </a:r>
            <a:r>
              <a:rPr lang="en-US" sz="2400" dirty="0" smtClean="0">
                <a:solidFill>
                  <a:schemeClr val="tx1"/>
                </a:solidFill>
              </a:rPr>
              <a:t>lean </a:t>
            </a:r>
            <a:r>
              <a:rPr lang="en-US" sz="2400" dirty="0">
                <a:solidFill>
                  <a:schemeClr val="tx1"/>
                </a:solidFill>
              </a:rPr>
              <a:t>principles applied to offshore wind </a:t>
            </a:r>
            <a:r>
              <a:rPr lang="en-US" sz="2400" dirty="0" smtClean="0">
                <a:solidFill>
                  <a:schemeClr val="tx1"/>
                </a:solidFill>
              </a:rPr>
              <a:t>farms </a:t>
            </a:r>
            <a:r>
              <a:rPr lang="en-GB" sz="2400" dirty="0" smtClean="0">
                <a:solidFill>
                  <a:schemeClr val="tx1"/>
                </a:solidFill>
              </a:rPr>
              <a:t>with </a:t>
            </a:r>
            <a:r>
              <a:rPr lang="en-GB" sz="2400" dirty="0">
                <a:solidFill>
                  <a:schemeClr val="tx1"/>
                </a:solidFill>
              </a:rPr>
              <a:t>a particular focus on life cycle analysis</a:t>
            </a:r>
            <a:r>
              <a:rPr lang="en-GB" sz="2400" dirty="0" smtClean="0">
                <a:solidFill>
                  <a:schemeClr val="tx1"/>
                </a:solidFill>
              </a:rPr>
              <a:t>.</a:t>
            </a:r>
          </a:p>
          <a:p>
            <a:pPr lvl="1"/>
            <a:r>
              <a:rPr lang="en-US" sz="2400" u="sng" dirty="0" smtClean="0">
                <a:solidFill>
                  <a:schemeClr val="tx1"/>
                </a:solidFill>
              </a:rPr>
              <a:t>environmental </a:t>
            </a:r>
            <a:r>
              <a:rPr lang="en-US" sz="2400" u="sng" dirty="0">
                <a:solidFill>
                  <a:schemeClr val="tx1"/>
                </a:solidFill>
              </a:rPr>
              <a:t>impacts </a:t>
            </a:r>
            <a:r>
              <a:rPr lang="en-US" sz="2400" dirty="0" smtClean="0">
                <a:solidFill>
                  <a:schemeClr val="tx1"/>
                </a:solidFill>
              </a:rPr>
              <a:t>resulted </a:t>
            </a:r>
            <a:r>
              <a:rPr lang="en-US" sz="2400" dirty="0">
                <a:solidFill>
                  <a:schemeClr val="tx1"/>
                </a:solidFill>
              </a:rPr>
              <a:t>from new foundation systems: fixed and floating, from installation activities, operation and maintenance strategies deployed as well as decommissioning activities. </a:t>
            </a:r>
          </a:p>
          <a:p>
            <a:pPr lvl="1"/>
            <a:r>
              <a:rPr lang="en-US" sz="2400" u="sng" dirty="0" smtClean="0">
                <a:solidFill>
                  <a:schemeClr val="tx1"/>
                </a:solidFill>
              </a:rPr>
              <a:t>non-technical </a:t>
            </a:r>
            <a:r>
              <a:rPr lang="en-US" sz="2400" u="sng" dirty="0">
                <a:solidFill>
                  <a:schemeClr val="tx1"/>
                </a:solidFill>
              </a:rPr>
              <a:t>impacts </a:t>
            </a:r>
            <a:r>
              <a:rPr lang="en-US" sz="2400" dirty="0" smtClean="0">
                <a:solidFill>
                  <a:schemeClr val="tx1"/>
                </a:solidFill>
              </a:rPr>
              <a:t>refers to creation of local </a:t>
            </a:r>
            <a:r>
              <a:rPr lang="en-US" sz="2400" dirty="0">
                <a:solidFill>
                  <a:schemeClr val="tx1"/>
                </a:solidFill>
              </a:rPr>
              <a:t>employment, local growth, training and skills as wells as synergies with other sea </a:t>
            </a:r>
            <a:r>
              <a:rPr lang="en-US" sz="2400" dirty="0" smtClean="0">
                <a:solidFill>
                  <a:schemeClr val="tx1"/>
                </a:solidFill>
              </a:rPr>
              <a:t>users.</a:t>
            </a:r>
          </a:p>
          <a:p>
            <a:pPr lvl="1"/>
            <a:r>
              <a:rPr lang="en-US" sz="2400" u="sng" dirty="0" smtClean="0">
                <a:solidFill>
                  <a:schemeClr val="tx1"/>
                </a:solidFill>
              </a:rPr>
              <a:t>Community engagement </a:t>
            </a:r>
            <a:r>
              <a:rPr lang="en-US" sz="2400" dirty="0" smtClean="0">
                <a:solidFill>
                  <a:schemeClr val="tx1"/>
                </a:solidFill>
              </a:rPr>
              <a:t>for offshore </a:t>
            </a:r>
            <a:r>
              <a:rPr lang="en-US" sz="2400" dirty="0">
                <a:solidFill>
                  <a:schemeClr val="tx1"/>
                </a:solidFill>
              </a:rPr>
              <a:t>wind </a:t>
            </a:r>
            <a:r>
              <a:rPr lang="en-US" sz="2400" dirty="0" smtClean="0">
                <a:solidFill>
                  <a:schemeClr val="tx1"/>
                </a:solidFill>
              </a:rPr>
              <a:t>farms.</a:t>
            </a:r>
            <a:endParaRPr lang="en-US" sz="2400" dirty="0">
              <a:solidFill>
                <a:schemeClr val="tx1"/>
              </a:solidFill>
            </a:endParaRPr>
          </a:p>
          <a:p>
            <a:pPr marL="457200" lvl="1" indent="0">
              <a:buNone/>
            </a:pPr>
            <a:endParaRPr lang="en-GB" dirty="0" smtClean="0">
              <a:solidFill>
                <a:schemeClr val="tx1"/>
              </a:solidFill>
            </a:endParaRPr>
          </a:p>
          <a:p>
            <a:pPr lvl="2"/>
            <a:endParaRPr lang="en-GB" sz="1600" dirty="0" smtClean="0"/>
          </a:p>
          <a:p>
            <a:pPr lvl="1"/>
            <a:endParaRPr lang="en-GB" sz="1800" dirty="0">
              <a:solidFill>
                <a:schemeClr val="tx1"/>
              </a:solidFill>
              <a:latin typeface="+mn-lt"/>
              <a:cs typeface="ヒラギノ角ゴ Pro W3" charset="0"/>
            </a:endParaRPr>
          </a:p>
        </p:txBody>
      </p:sp>
      <p:sp>
        <p:nvSpPr>
          <p:cNvPr id="13314" name="Title 2"/>
          <p:cNvSpPr>
            <a:spLocks noGrp="1"/>
          </p:cNvSpPr>
          <p:nvPr>
            <p:ph type="title"/>
          </p:nvPr>
        </p:nvSpPr>
        <p:spPr>
          <a:xfrm>
            <a:off x="314823" y="332656"/>
            <a:ext cx="8001000" cy="590550"/>
          </a:xfrm>
        </p:spPr>
        <p:txBody>
          <a:bodyPr/>
          <a:lstStyle/>
          <a:p>
            <a:pPr lvl="1"/>
            <a:r>
              <a:rPr lang="en-GB" sz="3600" dirty="0">
                <a:solidFill>
                  <a:schemeClr val="tx1"/>
                </a:solidFill>
              </a:rPr>
              <a:t>Introduction</a:t>
            </a:r>
          </a:p>
        </p:txBody>
      </p:sp>
    </p:spTree>
    <p:extLst>
      <p:ext uri="{BB962C8B-B14F-4D97-AF65-F5344CB8AC3E}">
        <p14:creationId xmlns:p14="http://schemas.microsoft.com/office/powerpoint/2010/main" val="236759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ontent Placeholder 1"/>
          <p:cNvSpPr>
            <a:spLocks noGrp="1"/>
          </p:cNvSpPr>
          <p:nvPr>
            <p:ph idx="1"/>
          </p:nvPr>
        </p:nvSpPr>
        <p:spPr>
          <a:xfrm>
            <a:off x="611560" y="1600200"/>
            <a:ext cx="7924800" cy="4525963"/>
          </a:xfrm>
        </p:spPr>
        <p:txBody>
          <a:bodyPr/>
          <a:lstStyle/>
          <a:p>
            <a:r>
              <a:rPr lang="en-US" sz="2800" dirty="0" smtClean="0">
                <a:solidFill>
                  <a:schemeClr val="accent1"/>
                </a:solidFill>
              </a:rPr>
              <a:t>Literature review:</a:t>
            </a:r>
          </a:p>
          <a:p>
            <a:pPr lvl="1"/>
            <a:r>
              <a:rPr lang="en-US" sz="2600" dirty="0" smtClean="0">
                <a:solidFill>
                  <a:schemeClr val="accent1"/>
                </a:solidFill>
              </a:rPr>
              <a:t>EWEA </a:t>
            </a:r>
            <a:r>
              <a:rPr lang="en-US" sz="2600" dirty="0">
                <a:solidFill>
                  <a:schemeClr val="accent1"/>
                </a:solidFill>
              </a:rPr>
              <a:t>proceedings 2010 to </a:t>
            </a:r>
            <a:r>
              <a:rPr lang="en-US" sz="2600" dirty="0" smtClean="0">
                <a:solidFill>
                  <a:schemeClr val="accent1"/>
                </a:solidFill>
              </a:rPr>
              <a:t>2016 </a:t>
            </a:r>
            <a:r>
              <a:rPr lang="en-US" sz="2600" dirty="0">
                <a:solidFill>
                  <a:schemeClr val="accent1"/>
                </a:solidFill>
              </a:rPr>
              <a:t>(sessions dedicated to environment and social acceptance)</a:t>
            </a:r>
          </a:p>
          <a:p>
            <a:pPr lvl="1"/>
            <a:r>
              <a:rPr lang="en-US" sz="2600" dirty="0">
                <a:solidFill>
                  <a:schemeClr val="accent1"/>
                </a:solidFill>
              </a:rPr>
              <a:t>Scientific papers and journals</a:t>
            </a:r>
          </a:p>
          <a:p>
            <a:pPr lvl="1"/>
            <a:r>
              <a:rPr lang="en-US" sz="2600" dirty="0">
                <a:solidFill>
                  <a:schemeClr val="accent1"/>
                </a:solidFill>
              </a:rPr>
              <a:t>Policy reports and studies</a:t>
            </a:r>
          </a:p>
          <a:p>
            <a:pPr lvl="1"/>
            <a:r>
              <a:rPr lang="en-US" sz="2600" dirty="0">
                <a:solidFill>
                  <a:schemeClr val="accent1"/>
                </a:solidFill>
              </a:rPr>
              <a:t>EU funded projects </a:t>
            </a:r>
          </a:p>
          <a:p>
            <a:r>
              <a:rPr lang="en-US" sz="2800" dirty="0" smtClean="0">
                <a:solidFill>
                  <a:schemeClr val="accent1"/>
                </a:solidFill>
              </a:rPr>
              <a:t>Stakeholder survey (Leopold matrix analysis)</a:t>
            </a:r>
            <a:endParaRPr lang="en-US" sz="2800" dirty="0">
              <a:solidFill>
                <a:schemeClr val="accent1"/>
              </a:solidFill>
            </a:endParaRPr>
          </a:p>
        </p:txBody>
      </p:sp>
      <p:sp>
        <p:nvSpPr>
          <p:cNvPr id="13314" name="Title 2"/>
          <p:cNvSpPr>
            <a:spLocks noGrp="1"/>
          </p:cNvSpPr>
          <p:nvPr>
            <p:ph type="title"/>
          </p:nvPr>
        </p:nvSpPr>
        <p:spPr>
          <a:xfrm>
            <a:off x="314823" y="332656"/>
            <a:ext cx="8001000" cy="590550"/>
          </a:xfrm>
        </p:spPr>
        <p:txBody>
          <a:bodyPr/>
          <a:lstStyle/>
          <a:p>
            <a:pPr lvl="1"/>
            <a:r>
              <a:rPr lang="en-GB" sz="3600" dirty="0">
                <a:solidFill>
                  <a:schemeClr val="tx1"/>
                </a:solidFill>
              </a:rPr>
              <a:t>Methodology</a:t>
            </a:r>
          </a:p>
        </p:txBody>
      </p:sp>
    </p:spTree>
    <p:extLst>
      <p:ext uri="{BB962C8B-B14F-4D97-AF65-F5344CB8AC3E}">
        <p14:creationId xmlns:p14="http://schemas.microsoft.com/office/powerpoint/2010/main" val="152139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4084426"/>
              </p:ext>
            </p:extLst>
          </p:nvPr>
        </p:nvGraphicFramePr>
        <p:xfrm>
          <a:off x="611560" y="1600201"/>
          <a:ext cx="4818099" cy="4525961"/>
        </p:xfrm>
        <a:graphic>
          <a:graphicData uri="http://schemas.openxmlformats.org/drawingml/2006/table">
            <a:tbl>
              <a:tblPr firstRow="1" firstCol="1" bandRow="1"/>
              <a:tblGrid>
                <a:gridCol w="1606033"/>
                <a:gridCol w="1606033"/>
                <a:gridCol w="1606033"/>
              </a:tblGrid>
              <a:tr h="261526">
                <a:tc>
                  <a:txBody>
                    <a:bodyPr/>
                    <a:lstStyle/>
                    <a:p>
                      <a:pPr marL="0" marR="0" algn="ctr">
                        <a:spcBef>
                          <a:spcPts val="0"/>
                        </a:spcBef>
                        <a:spcAft>
                          <a:spcPts val="600"/>
                        </a:spcAft>
                      </a:pPr>
                      <a:r>
                        <a:rPr lang="en-GB" sz="1000" b="1" dirty="0">
                          <a:solidFill>
                            <a:srgbClr val="3C3C3C"/>
                          </a:solidFill>
                          <a:effectLst/>
                          <a:latin typeface="Calibri Light" panose="020F0302020204030204" pitchFamily="34" charset="0"/>
                          <a:ea typeface="Times New Roman" panose="02020603050405020304" pitchFamily="18" charset="0"/>
                          <a:cs typeface="Times New Roman" panose="02020603050405020304" pitchFamily="18" charset="0"/>
                        </a:rPr>
                        <a:t>NUMBER</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GB" sz="10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MAGNITUDE</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1000" b="1">
                          <a:solidFill>
                            <a:srgbClr val="3C3C3C"/>
                          </a:solidFill>
                          <a:effectLst/>
                          <a:latin typeface="Calibri Light" panose="020F0302020204030204" pitchFamily="34" charset="0"/>
                          <a:ea typeface="Times New Roman" panose="02020603050405020304" pitchFamily="18" charset="0"/>
                          <a:cs typeface="Times New Roman" panose="02020603050405020304" pitchFamily="18" charset="0"/>
                        </a:rPr>
                        <a:t>DEFINITION</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51">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Great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predicted to have a long term positive effect on the environment on a global scale</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34">
                <a:tc>
                  <a:txBody>
                    <a:bodyPr/>
                    <a:lstStyle/>
                    <a:p>
                      <a:pPr marL="0" marR="0" algn="ctr">
                        <a:spcBef>
                          <a:spcPts val="0"/>
                        </a:spcBef>
                        <a:spcAft>
                          <a:spcPts val="60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77D"/>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Major</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predicted to provide a leading advantage to the environment and the community</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26">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D07F"/>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predicted to have a positive impact on the ecosystem</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51">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A81"/>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Slight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defined to have a mild but positive impact on the changes to the environment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26">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383"/>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Negligible</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defined to have a minor positive impact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26">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17F"/>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Negligible</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identified as modest, almost non-existent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18">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77A"/>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Slight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minor with a short-term effect on the local environment without changes to the distribution or status of the species.</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18">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D75"/>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identified as mild, short-term and reversible without changing overall integrity of the natural habitat and the community</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534">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370"/>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Major</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identified impacts are predicted to result in a primary change to the environment with a long term effect</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651">
                <a:tc>
                  <a:txBody>
                    <a:bodyPr/>
                    <a:lstStyle/>
                    <a:p>
                      <a:pPr marL="0" marR="0" algn="ctr">
                        <a:spcBef>
                          <a:spcPts val="0"/>
                        </a:spcBef>
                        <a:spcAft>
                          <a:spcPts val="60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spcBef>
                          <a:spcPts val="0"/>
                        </a:spcBef>
                        <a:spcAft>
                          <a:spcPts val="60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Catastrophic</a:t>
                      </a:r>
                      <a:endParaRPr lang="en-GB" sz="100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The impact is predicted to results in an adverse and irreversible effect on a global scale</a:t>
                      </a:r>
                      <a:endParaRPr lang="en-GB" sz="1000" dirty="0">
                        <a:effectLst/>
                        <a:latin typeface="Franklin Gothic Book" panose="020B0503020102020204" pitchFamily="34" charset="0"/>
                        <a:ea typeface="HGSoeiKakugothicUB"/>
                        <a:cs typeface="Times New Roman" panose="02020603050405020304" pitchFamily="18" charset="0"/>
                      </a:endParaRPr>
                    </a:p>
                  </a:txBody>
                  <a:tcPr marL="57998" marR="57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GB" sz="3600" dirty="0" smtClean="0"/>
              <a:t>Methodology - </a:t>
            </a:r>
            <a:r>
              <a:rPr lang="en-GB" sz="2800" dirty="0" smtClean="0"/>
              <a:t>Leopold matrix definitions</a:t>
            </a:r>
            <a:endParaRPr lang="en-GB" sz="2800" dirty="0"/>
          </a:p>
        </p:txBody>
      </p:sp>
      <p:graphicFrame>
        <p:nvGraphicFramePr>
          <p:cNvPr id="8" name="Table 7"/>
          <p:cNvGraphicFramePr>
            <a:graphicFrameLocks noGrp="1"/>
          </p:cNvGraphicFramePr>
          <p:nvPr>
            <p:extLst>
              <p:ext uri="{D42A27DB-BD31-4B8C-83A1-F6EECF244321}">
                <p14:modId xmlns:p14="http://schemas.microsoft.com/office/powerpoint/2010/main" val="732624929"/>
              </p:ext>
            </p:extLst>
          </p:nvPr>
        </p:nvGraphicFramePr>
        <p:xfrm>
          <a:off x="5580112" y="1601969"/>
          <a:ext cx="3168352" cy="1338580"/>
        </p:xfrm>
        <a:graphic>
          <a:graphicData uri="http://schemas.openxmlformats.org/drawingml/2006/table">
            <a:tbl>
              <a:tblPr firstRow="1" firstCol="1" bandRow="1"/>
              <a:tblGrid>
                <a:gridCol w="504056"/>
                <a:gridCol w="720080"/>
                <a:gridCol w="1944216"/>
              </a:tblGrid>
              <a:tr h="186055">
                <a:tc>
                  <a:txBody>
                    <a:bodyPr/>
                    <a:lstStyle/>
                    <a:p>
                      <a:pPr marL="0" marR="0">
                        <a:spcBef>
                          <a:spcPts val="0"/>
                        </a:spcBef>
                        <a:spcAft>
                          <a:spcPts val="0"/>
                        </a:spcAft>
                      </a:pPr>
                      <a:r>
                        <a:rPr lang="en-GB" sz="800" b="1" dirty="0">
                          <a:solidFill>
                            <a:srgbClr val="3C3C3C"/>
                          </a:solidFill>
                          <a:effectLst/>
                          <a:latin typeface="Calibri Light" panose="020F0302020204030204" pitchFamily="34" charset="0"/>
                          <a:ea typeface="Times New Roman" panose="02020603050405020304" pitchFamily="18" charset="0"/>
                          <a:cs typeface="Times New Roman" panose="02020603050405020304" pitchFamily="18" charset="0"/>
                        </a:rPr>
                        <a:t>NUMBER</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b="1">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SIGNIFICANCE</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b="1">
                          <a:solidFill>
                            <a:srgbClr val="3C3C3C"/>
                          </a:solidFill>
                          <a:effectLst/>
                          <a:latin typeface="Calibri Light" panose="020F0302020204030204" pitchFamily="34" charset="0"/>
                          <a:ea typeface="Times New Roman" panose="02020603050405020304" pitchFamily="18" charset="0"/>
                          <a:cs typeface="Times New Roman" panose="02020603050405020304" pitchFamily="18" charset="0"/>
                        </a:rPr>
                        <a:t>DEFINITION</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marL="0" marR="0" algn="ctr">
                        <a:spcBef>
                          <a:spcPts val="0"/>
                        </a:spcBef>
                        <a:spcAft>
                          <a:spcPts val="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Great</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of cross-border character</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580"/>
                    </a:solidFill>
                  </a:tcPr>
                </a:tc>
                <a:tc>
                  <a:txBody>
                    <a:bodyPr/>
                    <a:lstStyle/>
                    <a:p>
                      <a:pPr marL="0" marR="0" algn="ctr">
                        <a:spcBef>
                          <a:spcPts val="0"/>
                        </a:spcBef>
                        <a:spcAft>
                          <a:spcPts val="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Major</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of national character</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440">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marL="0" marR="0" algn="ctr">
                        <a:spcBef>
                          <a:spcPts val="0"/>
                        </a:spcBef>
                        <a:spcAft>
                          <a:spcPts val="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of regional character</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A77"/>
                    </a:solidFill>
                  </a:tcPr>
                </a:tc>
                <a:tc>
                  <a:txBody>
                    <a:bodyPr/>
                    <a:lstStyle/>
                    <a:p>
                      <a:pPr marL="0" marR="0" algn="ctr">
                        <a:spcBef>
                          <a:spcPts val="0"/>
                        </a:spcBef>
                        <a:spcAft>
                          <a:spcPts val="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Slight</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of importance for municipality</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20">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marL="0" marR="0" algn="ctr">
                        <a:spcBef>
                          <a:spcPts val="0"/>
                        </a:spcBef>
                        <a:spcAft>
                          <a:spcPts val="0"/>
                        </a:spcAft>
                      </a:pPr>
                      <a:r>
                        <a:rPr lang="en-GB" sz="800" b="1">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Negligible</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Limited impact on location</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27442991"/>
              </p:ext>
            </p:extLst>
          </p:nvPr>
        </p:nvGraphicFramePr>
        <p:xfrm>
          <a:off x="5580112" y="3243090"/>
          <a:ext cx="3191595" cy="960244"/>
        </p:xfrm>
        <a:graphic>
          <a:graphicData uri="http://schemas.openxmlformats.org/drawingml/2006/table">
            <a:tbl>
              <a:tblPr firstRow="1" firstCol="1" bandRow="1"/>
              <a:tblGrid>
                <a:gridCol w="561314"/>
                <a:gridCol w="806838"/>
                <a:gridCol w="1823443"/>
              </a:tblGrid>
              <a:tr h="216024">
                <a:tc>
                  <a:txBody>
                    <a:bodyPr/>
                    <a:lstStyle/>
                    <a:p>
                      <a:pPr marL="0" marR="0" algn="ctr">
                        <a:spcBef>
                          <a:spcPts val="0"/>
                        </a:spcBef>
                        <a:spcAft>
                          <a:spcPts val="0"/>
                        </a:spcAft>
                      </a:pPr>
                      <a:r>
                        <a:rPr lang="en-GB" sz="800" dirty="0">
                          <a:solidFill>
                            <a:srgbClr val="3C3C3C"/>
                          </a:solidFill>
                          <a:effectLst/>
                          <a:latin typeface="Franklin Gothic Medium" panose="020B0603020102020204" pitchFamily="34" charset="0"/>
                          <a:ea typeface="Times New Roman" panose="02020603050405020304" pitchFamily="18" charset="0"/>
                          <a:cs typeface="Times New Roman" panose="02020603050405020304" pitchFamily="18" charset="0"/>
                        </a:rPr>
                        <a:t>NUMBER</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FF0000"/>
                          </a:solidFill>
                          <a:effectLst/>
                          <a:latin typeface="Franklin Gothic Medium" panose="020B0603020102020204" pitchFamily="34" charset="0"/>
                          <a:ea typeface="Times New Roman" panose="02020603050405020304" pitchFamily="18" charset="0"/>
                          <a:cs typeface="Times New Roman" panose="02020603050405020304" pitchFamily="18" charset="0"/>
                        </a:rPr>
                        <a:t>PROBABILITY</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dirty="0">
                          <a:solidFill>
                            <a:srgbClr val="3C3C3C"/>
                          </a:solidFill>
                          <a:effectLst/>
                          <a:latin typeface="Franklin Gothic Medium" panose="020B0603020102020204" pitchFamily="34" charset="0"/>
                          <a:ea typeface="Times New Roman" panose="02020603050405020304" pitchFamily="18" charset="0"/>
                          <a:cs typeface="Times New Roman" panose="02020603050405020304" pitchFamily="18" charset="0"/>
                        </a:rPr>
                        <a:t>DEFINITION</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950">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gridSpan="2">
                  <a:txBody>
                    <a:bodyPr/>
                    <a:lstStyle/>
                    <a:p>
                      <a:pPr marL="0" marR="0">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is certain (100% probability) </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54635">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gridSpan="2">
                  <a:txBody>
                    <a:bodyPr/>
                    <a:lstStyle/>
                    <a:p>
                      <a:pPr marL="0" marR="0">
                        <a:spcBef>
                          <a:spcPts val="0"/>
                        </a:spcBef>
                        <a:spcAft>
                          <a:spcPts val="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is probable (probability of over 50%)</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54635">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gridSpan="2">
                  <a:txBody>
                    <a:bodyPr/>
                    <a:lstStyle/>
                    <a:p>
                      <a:pPr marL="0" marR="0">
                        <a:spcBef>
                          <a:spcPts val="0"/>
                        </a:spcBef>
                        <a:spcAft>
                          <a:spcPts val="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Impact is possible (probability of less than 50%)</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88310216"/>
              </p:ext>
            </p:extLst>
          </p:nvPr>
        </p:nvGraphicFramePr>
        <p:xfrm>
          <a:off x="5580112" y="4533691"/>
          <a:ext cx="3137110" cy="683895"/>
        </p:xfrm>
        <a:graphic>
          <a:graphicData uri="http://schemas.openxmlformats.org/drawingml/2006/table">
            <a:tbl>
              <a:tblPr firstRow="1" firstCol="1" bandRow="1"/>
              <a:tblGrid>
                <a:gridCol w="544822"/>
                <a:gridCol w="648072"/>
                <a:gridCol w="1944216"/>
              </a:tblGrid>
              <a:tr h="215265">
                <a:tc>
                  <a:txBody>
                    <a:bodyPr/>
                    <a:lstStyle/>
                    <a:p>
                      <a:pPr marL="0" marR="0" algn="ctr">
                        <a:spcBef>
                          <a:spcPts val="0"/>
                        </a:spcBef>
                        <a:spcAft>
                          <a:spcPts val="0"/>
                        </a:spcAft>
                      </a:pPr>
                      <a:r>
                        <a:rPr lang="en-GB" sz="800" dirty="0">
                          <a:solidFill>
                            <a:srgbClr val="3C3C3C"/>
                          </a:solidFill>
                          <a:effectLst/>
                          <a:latin typeface="Franklin Gothic Medium" panose="020B0603020102020204" pitchFamily="34" charset="0"/>
                          <a:ea typeface="Times New Roman" panose="02020603050405020304" pitchFamily="18" charset="0"/>
                          <a:cs typeface="Times New Roman" panose="02020603050405020304" pitchFamily="18" charset="0"/>
                        </a:rPr>
                        <a:t>NUMBER</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800" dirty="0">
                          <a:solidFill>
                            <a:srgbClr val="FF0000"/>
                          </a:solidFill>
                          <a:effectLst/>
                          <a:latin typeface="Franklin Gothic Medium" panose="020B0603020102020204" pitchFamily="34" charset="0"/>
                          <a:ea typeface="Times New Roman" panose="02020603050405020304" pitchFamily="18" charset="0"/>
                          <a:cs typeface="Times New Roman" panose="02020603050405020304" pitchFamily="18" charset="0"/>
                        </a:rPr>
                        <a:t>DURATION</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800">
                          <a:solidFill>
                            <a:srgbClr val="3C3C3C"/>
                          </a:solidFill>
                          <a:effectLst/>
                          <a:latin typeface="Franklin Gothic Medium" panose="020B0603020102020204" pitchFamily="34" charset="0"/>
                          <a:ea typeface="Times New Roman" panose="02020603050405020304" pitchFamily="18" charset="0"/>
                          <a:cs typeface="Times New Roman" panose="02020603050405020304" pitchFamily="18" charset="0"/>
                        </a:rPr>
                        <a:t>DEFINITION</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15">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gridSpan="2">
                  <a:txBody>
                    <a:bodyPr/>
                    <a:lstStyle/>
                    <a:p>
                      <a:pPr marL="0" marR="0">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Long-term/Permanent</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34315">
                <a:tc>
                  <a:txBody>
                    <a:bodyPr/>
                    <a:lstStyle/>
                    <a:p>
                      <a:pPr marL="0" marR="0" algn="ctr">
                        <a:spcBef>
                          <a:spcPts val="0"/>
                        </a:spcBef>
                        <a:spcAft>
                          <a:spcPts val="0"/>
                        </a:spcAft>
                      </a:pPr>
                      <a:r>
                        <a:rPr lang="en-GB" sz="80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80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gridSpan="2">
                  <a:txBody>
                    <a:bodyPr/>
                    <a:lstStyle/>
                    <a:p>
                      <a:pPr marL="0" marR="0">
                        <a:spcBef>
                          <a:spcPts val="0"/>
                        </a:spcBef>
                        <a:spcAft>
                          <a:spcPts val="0"/>
                        </a:spcAft>
                      </a:pPr>
                      <a:r>
                        <a:rPr lang="en-GB" sz="800" dirty="0">
                          <a:solidFill>
                            <a:srgbClr val="3C3C3C"/>
                          </a:solidFill>
                          <a:effectLst/>
                          <a:latin typeface="Calibri" panose="020F0502020204030204" pitchFamily="34" charset="0"/>
                          <a:ea typeface="Times New Roman" panose="02020603050405020304" pitchFamily="18" charset="0"/>
                          <a:cs typeface="Times New Roman" panose="02020603050405020304" pitchFamily="18" charset="0"/>
                        </a:rPr>
                        <a:t>Occasional/temporary</a:t>
                      </a:r>
                      <a:endParaRPr lang="en-GB" sz="800" dirty="0">
                        <a:effectLst/>
                        <a:latin typeface="Franklin Gothic Book" panose="020B0503020102020204" pitchFamily="34" charset="0"/>
                        <a:ea typeface="HGSoeiKakugothicUB"/>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extLst>
      <p:ext uri="{BB962C8B-B14F-4D97-AF65-F5344CB8AC3E}">
        <p14:creationId xmlns:p14="http://schemas.microsoft.com/office/powerpoint/2010/main" val="26928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smtClean="0"/>
              <a:t>Survey results – construction phase</a:t>
            </a:r>
            <a:endParaRPr lang="en-GB"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658" y="1504354"/>
            <a:ext cx="7574330" cy="4857403"/>
          </a:xfrm>
          <a:prstGeom prst="rect">
            <a:avLst/>
          </a:prstGeom>
          <a:noFill/>
          <a:ln>
            <a:noFill/>
          </a:ln>
        </p:spPr>
      </p:pic>
      <p:sp>
        <p:nvSpPr>
          <p:cNvPr id="5" name="Oval 4"/>
          <p:cNvSpPr/>
          <p:nvPr/>
        </p:nvSpPr>
        <p:spPr>
          <a:xfrm>
            <a:off x="1907704" y="2708920"/>
            <a:ext cx="6300530" cy="12241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1907704" y="4365104"/>
            <a:ext cx="6300530"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5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Survey results – </a:t>
            </a:r>
            <a:r>
              <a:rPr lang="en-GB" sz="2800" dirty="0" smtClean="0"/>
              <a:t>operational </a:t>
            </a:r>
            <a:r>
              <a:rPr lang="en-GB" sz="2800" dirty="0"/>
              <a:t>phase</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176597" cy="4713387"/>
          </a:xfrm>
          <a:prstGeom prst="rect">
            <a:avLst/>
          </a:prstGeom>
          <a:noFill/>
          <a:ln>
            <a:noFill/>
          </a:ln>
        </p:spPr>
      </p:pic>
      <p:sp>
        <p:nvSpPr>
          <p:cNvPr id="6" name="Oval 5"/>
          <p:cNvSpPr/>
          <p:nvPr/>
        </p:nvSpPr>
        <p:spPr>
          <a:xfrm>
            <a:off x="1619673" y="2708920"/>
            <a:ext cx="7024468" cy="10801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1619673" y="4365104"/>
            <a:ext cx="7024467" cy="2160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dirty="0"/>
              <a:t>Industry survey results </a:t>
            </a:r>
            <a:r>
              <a:rPr lang="en-GB" dirty="0"/>
              <a:t/>
            </a:r>
            <a:br>
              <a:rPr lang="en-GB" dirty="0"/>
            </a:b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33047796"/>
              </p:ext>
            </p:extLst>
          </p:nvPr>
        </p:nvGraphicFramePr>
        <p:xfrm>
          <a:off x="398352" y="1844824"/>
          <a:ext cx="5112568" cy="341297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907704" y="5517232"/>
            <a:ext cx="5331945" cy="1045659"/>
          </a:xfrm>
          <a:prstGeom prst="rect">
            <a:avLst/>
          </a:prstGeom>
          <a:gradFill flip="none" rotWithShape="1">
            <a:gsLst>
              <a:gs pos="0">
                <a:schemeClr val="accent6">
                  <a:lumMod val="89000"/>
                </a:schemeClr>
              </a:gs>
              <a:gs pos="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000000" scaled="0"/>
            </a:gradFill>
          </a:ln>
        </p:spPr>
        <p:style>
          <a:lnRef idx="2">
            <a:schemeClr val="accent1"/>
          </a:lnRef>
          <a:fillRef idx="1002">
            <a:schemeClr val="lt1"/>
          </a:fillRef>
          <a:effectRef idx="0">
            <a:schemeClr val="accent1"/>
          </a:effectRef>
          <a:fontRef idx="minor">
            <a:schemeClr val="dk1"/>
          </a:fontRef>
        </p:style>
        <p:txBody>
          <a:bodyPr rtlCol="0" anchor="ctr"/>
          <a:lstStyle/>
          <a:p>
            <a:r>
              <a:rPr lang="en-GB" sz="2000" dirty="0" smtClean="0"/>
              <a:t>Total number of respondents: 6</a:t>
            </a:r>
          </a:p>
          <a:p>
            <a:r>
              <a:rPr lang="en-GB" sz="2000" u="sng" dirty="0" smtClean="0"/>
              <a:t>Main limitation</a:t>
            </a:r>
            <a:r>
              <a:rPr lang="en-GB" sz="2000" dirty="0" smtClean="0"/>
              <a:t>: respondents must understand the LEANWIND innovations  </a:t>
            </a:r>
            <a:endParaRPr lang="en-GB" sz="2000" dirty="0"/>
          </a:p>
        </p:txBody>
      </p:sp>
      <p:sp>
        <p:nvSpPr>
          <p:cNvPr id="13" name="Rectangle 12"/>
          <p:cNvSpPr/>
          <p:nvPr/>
        </p:nvSpPr>
        <p:spPr>
          <a:xfrm>
            <a:off x="5724128" y="1876019"/>
            <a:ext cx="3168352" cy="3381780"/>
          </a:xfrm>
          <a:prstGeom prst="rect">
            <a:avLst/>
          </a:prstGeom>
          <a:solidFill>
            <a:schemeClr val="bg1">
              <a:lumMod val="85000"/>
            </a:schemeClr>
          </a:solidFill>
          <a:ln>
            <a:solidFill>
              <a:schemeClr val="tx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800" dirty="0" smtClean="0">
                <a:solidFill>
                  <a:schemeClr val="tx1"/>
                </a:solidFill>
              </a:rPr>
              <a:t>Five innovations were </a:t>
            </a:r>
            <a:r>
              <a:rPr lang="en-GB" sz="1800" dirty="0">
                <a:solidFill>
                  <a:schemeClr val="tx1"/>
                </a:solidFill>
              </a:rPr>
              <a:t>further analysed in the </a:t>
            </a:r>
            <a:r>
              <a:rPr lang="en-GB" sz="1800" dirty="0" smtClean="0">
                <a:solidFill>
                  <a:schemeClr val="tx1"/>
                </a:solidFill>
              </a:rPr>
              <a:t>report:</a:t>
            </a:r>
          </a:p>
          <a:p>
            <a:pPr marL="285750" lvl="0" indent="-285750">
              <a:buFont typeface="Arial" panose="020B0604020202020204" pitchFamily="34" charset="0"/>
              <a:buChar char="•"/>
            </a:pPr>
            <a:r>
              <a:rPr lang="en-GB" sz="1800" dirty="0">
                <a:solidFill>
                  <a:schemeClr val="tx1"/>
                </a:solidFill>
              </a:rPr>
              <a:t>Design of a Cylindrical Caisson buoyant GBF</a:t>
            </a:r>
          </a:p>
          <a:p>
            <a:pPr marL="285750" lvl="0" indent="-285750">
              <a:buFont typeface="Arial" panose="020B0604020202020204" pitchFamily="34" charset="0"/>
              <a:buChar char="•"/>
            </a:pPr>
            <a:r>
              <a:rPr lang="en-GB" sz="1800" dirty="0">
                <a:solidFill>
                  <a:schemeClr val="tx1"/>
                </a:solidFill>
              </a:rPr>
              <a:t>Design of a floating jacket</a:t>
            </a:r>
          </a:p>
          <a:p>
            <a:pPr marL="285750" lvl="0" indent="-285750">
              <a:buFont typeface="Arial" panose="020B0604020202020204" pitchFamily="34" charset="0"/>
              <a:buChar char="•"/>
            </a:pPr>
            <a:r>
              <a:rPr lang="en-GB" sz="1800" dirty="0">
                <a:solidFill>
                  <a:schemeClr val="tx1"/>
                </a:solidFill>
              </a:rPr>
              <a:t>Use of suction buckets with a floating jacket </a:t>
            </a:r>
          </a:p>
          <a:p>
            <a:pPr marL="285750" lvl="0" indent="-285750">
              <a:buFont typeface="Arial" panose="020B0604020202020204" pitchFamily="34" charset="0"/>
              <a:buChar char="•"/>
            </a:pPr>
            <a:r>
              <a:rPr lang="en-GB" sz="1800" dirty="0">
                <a:solidFill>
                  <a:schemeClr val="tx1"/>
                </a:solidFill>
              </a:rPr>
              <a:t>Design of a an innovative semi-submersible platform</a:t>
            </a:r>
          </a:p>
          <a:p>
            <a:pPr marL="285750" lvl="0" indent="-285750">
              <a:buFont typeface="Arial" panose="020B0604020202020204" pitchFamily="34" charset="0"/>
              <a:buChar char="•"/>
            </a:pPr>
            <a:r>
              <a:rPr lang="en-GB" sz="1800" dirty="0">
                <a:solidFill>
                  <a:schemeClr val="tx1"/>
                </a:solidFill>
              </a:rPr>
              <a:t>Cable laying, burial and </a:t>
            </a:r>
            <a:r>
              <a:rPr lang="en-GB" sz="1800" dirty="0" smtClean="0">
                <a:solidFill>
                  <a:schemeClr val="tx1"/>
                </a:solidFill>
              </a:rPr>
              <a:t>trenching</a:t>
            </a:r>
            <a:endParaRPr lang="en-GB" sz="1800" dirty="0">
              <a:solidFill>
                <a:schemeClr val="tx1"/>
              </a:solidFill>
            </a:endParaRPr>
          </a:p>
        </p:txBody>
      </p:sp>
    </p:spTree>
    <p:extLst>
      <p:ext uri="{BB962C8B-B14F-4D97-AF65-F5344CB8AC3E}">
        <p14:creationId xmlns:p14="http://schemas.microsoft.com/office/powerpoint/2010/main" val="5397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84584"/>
            <a:ext cx="8001000" cy="968152"/>
          </a:xfrm>
        </p:spPr>
        <p:txBody>
          <a:bodyPr/>
          <a:lstStyle/>
          <a:p>
            <a:r>
              <a:rPr lang="en-GB" sz="3600" dirty="0" smtClean="0">
                <a:effectLst>
                  <a:glow>
                    <a:srgbClr val="000000"/>
                  </a:glow>
                  <a:outerShdw sx="0" sy="0">
                    <a:srgbClr val="000000"/>
                  </a:outerShdw>
                  <a:reflection stA="0" endPos="0" fadeDir="0" sx="0" sy="0"/>
                </a:effectLst>
              </a:rPr>
              <a:t>Gravity </a:t>
            </a:r>
            <a:r>
              <a:rPr lang="en-GB" sz="3600" dirty="0">
                <a:effectLst>
                  <a:glow>
                    <a:srgbClr val="000000"/>
                  </a:glow>
                  <a:outerShdw sx="0" sy="0">
                    <a:srgbClr val="000000"/>
                  </a:outerShdw>
                  <a:reflection stA="0" endPos="0" fadeDir="0" sx="0" sy="0"/>
                </a:effectLst>
              </a:rPr>
              <a:t>Based </a:t>
            </a:r>
            <a:r>
              <a:rPr lang="en-GB" sz="3600" dirty="0" smtClean="0">
                <a:effectLst>
                  <a:glow>
                    <a:srgbClr val="000000"/>
                  </a:glow>
                  <a:outerShdw sx="0" sy="0">
                    <a:srgbClr val="000000"/>
                  </a:outerShdw>
                  <a:reflection stA="0" endPos="0" fadeDir="0" sx="0" sy="0"/>
                </a:effectLst>
              </a:rPr>
              <a:t>Foundation: </a:t>
            </a:r>
            <a:r>
              <a:rPr lang="en-GB" sz="3200" dirty="0" smtClean="0">
                <a:effectLst>
                  <a:glow>
                    <a:srgbClr val="000000"/>
                  </a:glow>
                  <a:outerShdw sx="0" sy="0">
                    <a:srgbClr val="000000"/>
                  </a:outerShdw>
                  <a:reflection stA="0" endPos="0" fadeDir="0" sx="0" sy="0"/>
                </a:effectLst>
              </a:rPr>
              <a:t>magnitude</a:t>
            </a:r>
            <a:endParaRPr lang="en-GB" sz="3200"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840760" cy="4525963"/>
          </a:xfrm>
          <a:prstGeom prst="rect">
            <a:avLst/>
          </a:prstGeom>
          <a:noFill/>
        </p:spPr>
      </p:pic>
      <p:sp>
        <p:nvSpPr>
          <p:cNvPr id="6" name="Rounded Rectangle 5"/>
          <p:cNvSpPr/>
          <p:nvPr/>
        </p:nvSpPr>
        <p:spPr>
          <a:xfrm>
            <a:off x="1475656" y="1772816"/>
            <a:ext cx="1216025"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Operational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sp>
        <p:nvSpPr>
          <p:cNvPr id="7" name="Rounded Rectangle 6"/>
          <p:cNvSpPr/>
          <p:nvPr/>
        </p:nvSpPr>
        <p:spPr>
          <a:xfrm>
            <a:off x="6660232" y="1772816"/>
            <a:ext cx="1041400" cy="439420"/>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GB" sz="1000" b="1">
                <a:solidFill>
                  <a:srgbClr val="003A6D"/>
                </a:solidFill>
                <a:effectLst/>
                <a:latin typeface="Franklin Gothic Book" panose="020B0503020102020204" pitchFamily="34" charset="0"/>
                <a:ea typeface="HGSoeiKakugothicUB"/>
                <a:cs typeface="Times New Roman" panose="02020603050405020304" pitchFamily="18" charset="0"/>
              </a:rPr>
              <a:t>Construction phase impacts </a:t>
            </a:r>
            <a:endParaRPr lang="en-GB" sz="1200">
              <a:effectLst/>
              <a:latin typeface="Franklin Gothic Book" panose="020B0503020102020204" pitchFamily="34" charset="0"/>
              <a:ea typeface="HGSoeiKakugothicUB"/>
              <a:cs typeface="Times New Roman" panose="02020603050405020304" pitchFamily="18" charset="0"/>
            </a:endParaRPr>
          </a:p>
        </p:txBody>
      </p:sp>
      <p:cxnSp>
        <p:nvCxnSpPr>
          <p:cNvPr id="8" name="Straight Connector 7"/>
          <p:cNvCxnSpPr/>
          <p:nvPr/>
        </p:nvCxnSpPr>
        <p:spPr>
          <a:xfrm>
            <a:off x="4305300" y="2492896"/>
            <a:ext cx="122684" cy="2736304"/>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57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NWIND Pres. Template">
  <a:themeElements>
    <a:clrScheme name="Aangepast 2">
      <a:dk1>
        <a:srgbClr val="005596"/>
      </a:dk1>
      <a:lt1>
        <a:sysClr val="window" lastClr="FFFFFF"/>
      </a:lt1>
      <a:dk2>
        <a:srgbClr val="005596"/>
      </a:dk2>
      <a:lt2>
        <a:srgbClr val="000000"/>
      </a:lt2>
      <a:accent1>
        <a:srgbClr val="005596"/>
      </a:accent1>
      <a:accent2>
        <a:srgbClr val="E05115"/>
      </a:accent2>
      <a:accent3>
        <a:srgbClr val="78BDE8"/>
      </a:accent3>
      <a:accent4>
        <a:srgbClr val="FDC400"/>
      </a:accent4>
      <a:accent5>
        <a:srgbClr val="E05115"/>
      </a:accent5>
      <a:accent6>
        <a:srgbClr val="FFFFFF"/>
      </a:accent6>
      <a:hlink>
        <a:srgbClr val="0000FF"/>
      </a:hlink>
      <a:folHlink>
        <a:srgbClr val="E05115"/>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LEANWIND Pres. Template</Template>
  <TotalTime>6056</TotalTime>
  <Words>2718</Words>
  <Application>Microsoft Office PowerPoint</Application>
  <PresentationFormat>On-screen Show (4:3)</PresentationFormat>
  <Paragraphs>323</Paragraphs>
  <Slides>24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Franklin Gothic Book</vt:lpstr>
      <vt:lpstr>Franklin Gothic Medium</vt:lpstr>
      <vt:lpstr>HGSoeiKakugothicUB</vt:lpstr>
      <vt:lpstr>Times New Roman</vt:lpstr>
      <vt:lpstr>ヒラギノ角ゴ Pro W3</vt:lpstr>
      <vt:lpstr>LEANWIND Pres. Template</vt:lpstr>
      <vt:lpstr>PowerPoint Presentation</vt:lpstr>
      <vt:lpstr>Presentation outline</vt:lpstr>
      <vt:lpstr>Introduction</vt:lpstr>
      <vt:lpstr>Methodology</vt:lpstr>
      <vt:lpstr>Methodology - Leopold matrix definitions</vt:lpstr>
      <vt:lpstr>Survey results – construction phase</vt:lpstr>
      <vt:lpstr>Survey results – operational phase</vt:lpstr>
      <vt:lpstr>Industry survey results  </vt:lpstr>
      <vt:lpstr>Gravity Based Foundation: magnitude</vt:lpstr>
      <vt:lpstr>Gravity Based Foundation: significance</vt:lpstr>
      <vt:lpstr>Gravity Based Foundation: probability</vt:lpstr>
      <vt:lpstr>Gravity Based Foundation: duration</vt:lpstr>
      <vt:lpstr>Design of a floating jacket foundation: magnitude</vt:lpstr>
      <vt:lpstr>Design of a floating jacket foundation: significance</vt:lpstr>
      <vt:lpstr>Design of a floating jacket foundation: probability</vt:lpstr>
      <vt:lpstr>Design of a floating jacket foundation: duration</vt:lpstr>
      <vt:lpstr>Final thoughts on the environmental impacts</vt:lpstr>
      <vt:lpstr>Electromagnetic fields (mitigation) </vt:lpstr>
      <vt:lpstr>Community engagement strategy</vt:lpstr>
      <vt:lpstr>Socio-economic and community benefits (Walney offshore wind farm)</vt:lpstr>
      <vt:lpstr>Community engagement (London Array offshore wind farm)</vt:lpstr>
      <vt:lpstr>Community engagement  Gwynt y Môr offshore wind farm) </vt:lpstr>
      <vt:lpstr>Co-ownership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Devoy McAuliffe</dc:creator>
  <cp:lastModifiedBy>Mihaela Dragan</cp:lastModifiedBy>
  <cp:revision>320</cp:revision>
  <dcterms:created xsi:type="dcterms:W3CDTF">2015-11-09T09:13:10Z</dcterms:created>
  <dcterms:modified xsi:type="dcterms:W3CDTF">2017-06-19T10:54:33Z</dcterms:modified>
</cp:coreProperties>
</file>