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15" y="967542"/>
            <a:ext cx="9137650" cy="556895"/>
          </a:xfrm>
          <a:custGeom>
            <a:avLst/>
            <a:gdLst/>
            <a:ahLst/>
            <a:cxnLst/>
            <a:rect l="l" t="t" r="r" b="b"/>
            <a:pathLst>
              <a:path w="9137650" h="556894">
                <a:moveTo>
                  <a:pt x="5936560" y="0"/>
                </a:moveTo>
                <a:lnTo>
                  <a:pt x="5880324" y="87"/>
                </a:lnTo>
                <a:lnTo>
                  <a:pt x="5768022" y="784"/>
                </a:lnTo>
                <a:lnTo>
                  <a:pt x="5433316" y="6938"/>
                </a:lnTo>
                <a:lnTo>
                  <a:pt x="5103827" y="18930"/>
                </a:lnTo>
                <a:lnTo>
                  <a:pt x="4782026" y="36431"/>
                </a:lnTo>
                <a:lnTo>
                  <a:pt x="4470381" y="59110"/>
                </a:lnTo>
                <a:lnTo>
                  <a:pt x="4171363" y="86639"/>
                </a:lnTo>
                <a:lnTo>
                  <a:pt x="3933608" y="113046"/>
                </a:lnTo>
                <a:lnTo>
                  <a:pt x="3707764" y="142401"/>
                </a:lnTo>
                <a:lnTo>
                  <a:pt x="3536627" y="167879"/>
                </a:lnTo>
                <a:lnTo>
                  <a:pt x="2329640" y="327628"/>
                </a:lnTo>
                <a:lnTo>
                  <a:pt x="1186634" y="440312"/>
                </a:lnTo>
                <a:lnTo>
                  <a:pt x="334468" y="507080"/>
                </a:lnTo>
                <a:lnTo>
                  <a:pt x="0" y="529080"/>
                </a:lnTo>
                <a:lnTo>
                  <a:pt x="0" y="556458"/>
                </a:lnTo>
                <a:lnTo>
                  <a:pt x="9137385" y="556458"/>
                </a:lnTo>
                <a:lnTo>
                  <a:pt x="9137385" y="434348"/>
                </a:lnTo>
                <a:lnTo>
                  <a:pt x="9074465" y="409095"/>
                </a:lnTo>
                <a:lnTo>
                  <a:pt x="9038026" y="395248"/>
                </a:lnTo>
                <a:lnTo>
                  <a:pt x="9000926" y="381668"/>
                </a:lnTo>
                <a:lnTo>
                  <a:pt x="8963175" y="368354"/>
                </a:lnTo>
                <a:lnTo>
                  <a:pt x="8924786" y="355306"/>
                </a:lnTo>
                <a:lnTo>
                  <a:pt x="8885768" y="342521"/>
                </a:lnTo>
                <a:lnTo>
                  <a:pt x="8846135" y="329997"/>
                </a:lnTo>
                <a:lnTo>
                  <a:pt x="8805897" y="317734"/>
                </a:lnTo>
                <a:lnTo>
                  <a:pt x="8765065" y="305729"/>
                </a:lnTo>
                <a:lnTo>
                  <a:pt x="8681665" y="282491"/>
                </a:lnTo>
                <a:lnTo>
                  <a:pt x="8596027" y="260269"/>
                </a:lnTo>
                <a:lnTo>
                  <a:pt x="8508241" y="239053"/>
                </a:lnTo>
                <a:lnTo>
                  <a:pt x="8418397" y="218829"/>
                </a:lnTo>
                <a:lnTo>
                  <a:pt x="8326587" y="199587"/>
                </a:lnTo>
                <a:lnTo>
                  <a:pt x="8232900" y="181313"/>
                </a:lnTo>
                <a:lnTo>
                  <a:pt x="8089051" y="155693"/>
                </a:lnTo>
                <a:lnTo>
                  <a:pt x="7941491" y="132185"/>
                </a:lnTo>
                <a:lnTo>
                  <a:pt x="7790525" y="110750"/>
                </a:lnTo>
                <a:lnTo>
                  <a:pt x="7636459" y="91345"/>
                </a:lnTo>
                <a:lnTo>
                  <a:pt x="7426744" y="68562"/>
                </a:lnTo>
                <a:lnTo>
                  <a:pt x="7212787" y="49222"/>
                </a:lnTo>
                <a:lnTo>
                  <a:pt x="6940481" y="29741"/>
                </a:lnTo>
                <a:lnTo>
                  <a:pt x="6664095" y="15301"/>
                </a:lnTo>
                <a:lnTo>
                  <a:pt x="6385045" y="5714"/>
                </a:lnTo>
                <a:lnTo>
                  <a:pt x="6048664" y="351"/>
                </a:lnTo>
                <a:lnTo>
                  <a:pt x="5992597" y="87"/>
                </a:lnTo>
                <a:lnTo>
                  <a:pt x="593656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41338" y="967542"/>
            <a:ext cx="5603240" cy="436245"/>
          </a:xfrm>
          <a:custGeom>
            <a:avLst/>
            <a:gdLst/>
            <a:ahLst/>
            <a:cxnLst/>
            <a:rect l="l" t="t" r="r" b="b"/>
            <a:pathLst>
              <a:path w="5603240" h="436244">
                <a:moveTo>
                  <a:pt x="5602661" y="436225"/>
                </a:moveTo>
                <a:lnTo>
                  <a:pt x="5539733" y="410894"/>
                </a:lnTo>
                <a:lnTo>
                  <a:pt x="5503285" y="397003"/>
                </a:lnTo>
                <a:lnTo>
                  <a:pt x="5466171" y="383380"/>
                </a:lnTo>
                <a:lnTo>
                  <a:pt x="5428404" y="370023"/>
                </a:lnTo>
                <a:lnTo>
                  <a:pt x="5389995" y="356931"/>
                </a:lnTo>
                <a:lnTo>
                  <a:pt x="5350954" y="344102"/>
                </a:lnTo>
                <a:lnTo>
                  <a:pt x="5311294" y="331536"/>
                </a:lnTo>
                <a:lnTo>
                  <a:pt x="5271026" y="319229"/>
                </a:lnTo>
                <a:lnTo>
                  <a:pt x="5230162" y="307182"/>
                </a:lnTo>
                <a:lnTo>
                  <a:pt x="5188712" y="295392"/>
                </a:lnTo>
                <a:lnTo>
                  <a:pt x="5146689" y="283859"/>
                </a:lnTo>
                <a:lnTo>
                  <a:pt x="5104104" y="272579"/>
                </a:lnTo>
                <a:lnTo>
                  <a:pt x="5060968" y="261553"/>
                </a:lnTo>
                <a:lnTo>
                  <a:pt x="5017292" y="250779"/>
                </a:lnTo>
                <a:lnTo>
                  <a:pt x="4973089" y="240254"/>
                </a:lnTo>
                <a:lnTo>
                  <a:pt x="4928369" y="229978"/>
                </a:lnTo>
                <a:lnTo>
                  <a:pt x="4883144" y="219949"/>
                </a:lnTo>
                <a:lnTo>
                  <a:pt x="4837426" y="210166"/>
                </a:lnTo>
                <a:lnTo>
                  <a:pt x="4791225" y="200627"/>
                </a:lnTo>
                <a:lnTo>
                  <a:pt x="4744554" y="191331"/>
                </a:lnTo>
                <a:lnTo>
                  <a:pt x="4697424" y="182276"/>
                </a:lnTo>
                <a:lnTo>
                  <a:pt x="4649846" y="173460"/>
                </a:lnTo>
                <a:lnTo>
                  <a:pt x="4601831" y="164883"/>
                </a:lnTo>
                <a:lnTo>
                  <a:pt x="4553392" y="156542"/>
                </a:lnTo>
                <a:lnTo>
                  <a:pt x="4504539" y="148437"/>
                </a:lnTo>
                <a:lnTo>
                  <a:pt x="4455284" y="140565"/>
                </a:lnTo>
                <a:lnTo>
                  <a:pt x="4405639" y="132926"/>
                </a:lnTo>
                <a:lnTo>
                  <a:pt x="4355614" y="125517"/>
                </a:lnTo>
                <a:lnTo>
                  <a:pt x="4305222" y="118338"/>
                </a:lnTo>
                <a:lnTo>
                  <a:pt x="4254474" y="111387"/>
                </a:lnTo>
                <a:lnTo>
                  <a:pt x="4203381" y="104661"/>
                </a:lnTo>
                <a:lnTo>
                  <a:pt x="4151954" y="98161"/>
                </a:lnTo>
                <a:lnTo>
                  <a:pt x="4100206" y="91884"/>
                </a:lnTo>
                <a:lnTo>
                  <a:pt x="4048147" y="85829"/>
                </a:lnTo>
                <a:lnTo>
                  <a:pt x="3995789" y="79995"/>
                </a:lnTo>
                <a:lnTo>
                  <a:pt x="3943144" y="74379"/>
                </a:lnTo>
                <a:lnTo>
                  <a:pt x="3890223" y="68981"/>
                </a:lnTo>
                <a:lnTo>
                  <a:pt x="3837036" y="63799"/>
                </a:lnTo>
                <a:lnTo>
                  <a:pt x="3783597" y="58831"/>
                </a:lnTo>
                <a:lnTo>
                  <a:pt x="3729916" y="54076"/>
                </a:lnTo>
                <a:lnTo>
                  <a:pt x="3676005" y="49533"/>
                </a:lnTo>
                <a:lnTo>
                  <a:pt x="3621874" y="45200"/>
                </a:lnTo>
                <a:lnTo>
                  <a:pt x="3567536" y="41075"/>
                </a:lnTo>
                <a:lnTo>
                  <a:pt x="3513003" y="37157"/>
                </a:lnTo>
                <a:lnTo>
                  <a:pt x="3458284" y="33445"/>
                </a:lnTo>
                <a:lnTo>
                  <a:pt x="3403393" y="29937"/>
                </a:lnTo>
                <a:lnTo>
                  <a:pt x="3348340" y="26631"/>
                </a:lnTo>
                <a:lnTo>
                  <a:pt x="3293136" y="23527"/>
                </a:lnTo>
                <a:lnTo>
                  <a:pt x="3237794" y="20622"/>
                </a:lnTo>
                <a:lnTo>
                  <a:pt x="3182325" y="17916"/>
                </a:lnTo>
                <a:lnTo>
                  <a:pt x="3126739" y="15406"/>
                </a:lnTo>
                <a:lnTo>
                  <a:pt x="3071050" y="13091"/>
                </a:lnTo>
                <a:lnTo>
                  <a:pt x="3015267" y="10970"/>
                </a:lnTo>
                <a:lnTo>
                  <a:pt x="2959402" y="9042"/>
                </a:lnTo>
                <a:lnTo>
                  <a:pt x="2903468" y="7304"/>
                </a:lnTo>
                <a:lnTo>
                  <a:pt x="2847475" y="5755"/>
                </a:lnTo>
                <a:lnTo>
                  <a:pt x="2791434" y="4394"/>
                </a:lnTo>
                <a:lnTo>
                  <a:pt x="2735358" y="3219"/>
                </a:lnTo>
                <a:lnTo>
                  <a:pt x="2679258" y="2229"/>
                </a:lnTo>
                <a:lnTo>
                  <a:pt x="2623144" y="1423"/>
                </a:lnTo>
                <a:lnTo>
                  <a:pt x="2567030" y="798"/>
                </a:lnTo>
                <a:lnTo>
                  <a:pt x="2510925" y="353"/>
                </a:lnTo>
                <a:lnTo>
                  <a:pt x="2454841" y="88"/>
                </a:lnTo>
                <a:lnTo>
                  <a:pt x="2398791" y="0"/>
                </a:lnTo>
                <a:lnTo>
                  <a:pt x="2342574" y="86"/>
                </a:lnTo>
                <a:lnTo>
                  <a:pt x="2286417" y="344"/>
                </a:lnTo>
                <a:lnTo>
                  <a:pt x="2230330" y="773"/>
                </a:lnTo>
                <a:lnTo>
                  <a:pt x="2174326" y="1372"/>
                </a:lnTo>
                <a:lnTo>
                  <a:pt x="2118415" y="2138"/>
                </a:lnTo>
                <a:lnTo>
                  <a:pt x="2062608" y="3071"/>
                </a:lnTo>
                <a:lnTo>
                  <a:pt x="2006916" y="4169"/>
                </a:lnTo>
                <a:lnTo>
                  <a:pt x="1951349" y="5431"/>
                </a:lnTo>
                <a:lnTo>
                  <a:pt x="1895920" y="6855"/>
                </a:lnTo>
                <a:lnTo>
                  <a:pt x="1840639" y="8440"/>
                </a:lnTo>
                <a:lnTo>
                  <a:pt x="1785517" y="10185"/>
                </a:lnTo>
                <a:lnTo>
                  <a:pt x="1730566" y="12088"/>
                </a:lnTo>
                <a:lnTo>
                  <a:pt x="1675795" y="14149"/>
                </a:lnTo>
                <a:lnTo>
                  <a:pt x="1621216" y="16365"/>
                </a:lnTo>
                <a:lnTo>
                  <a:pt x="1566841" y="18735"/>
                </a:lnTo>
                <a:lnTo>
                  <a:pt x="1512680" y="21258"/>
                </a:lnTo>
                <a:lnTo>
                  <a:pt x="1458744" y="23933"/>
                </a:lnTo>
                <a:lnTo>
                  <a:pt x="1405044" y="26758"/>
                </a:lnTo>
                <a:lnTo>
                  <a:pt x="1351591" y="29732"/>
                </a:lnTo>
                <a:lnTo>
                  <a:pt x="1298397" y="32853"/>
                </a:lnTo>
                <a:lnTo>
                  <a:pt x="1245471" y="36120"/>
                </a:lnTo>
                <a:lnTo>
                  <a:pt x="1192826" y="39532"/>
                </a:lnTo>
                <a:lnTo>
                  <a:pt x="1140473" y="43087"/>
                </a:lnTo>
                <a:lnTo>
                  <a:pt x="1088421" y="46785"/>
                </a:lnTo>
                <a:lnTo>
                  <a:pt x="1036683" y="50623"/>
                </a:lnTo>
                <a:lnTo>
                  <a:pt x="985269" y="54600"/>
                </a:lnTo>
                <a:lnTo>
                  <a:pt x="934191" y="58715"/>
                </a:lnTo>
                <a:lnTo>
                  <a:pt x="883458" y="62967"/>
                </a:lnTo>
                <a:lnTo>
                  <a:pt x="833084" y="67354"/>
                </a:lnTo>
                <a:lnTo>
                  <a:pt x="783077" y="71874"/>
                </a:lnTo>
                <a:lnTo>
                  <a:pt x="733450" y="76527"/>
                </a:lnTo>
                <a:lnTo>
                  <a:pt x="684213" y="81312"/>
                </a:lnTo>
                <a:lnTo>
                  <a:pt x="635378" y="86226"/>
                </a:lnTo>
                <a:lnTo>
                  <a:pt x="586955" y="91268"/>
                </a:lnTo>
                <a:lnTo>
                  <a:pt x="538956" y="96437"/>
                </a:lnTo>
                <a:lnTo>
                  <a:pt x="491391" y="101732"/>
                </a:lnTo>
                <a:lnTo>
                  <a:pt x="444271" y="107152"/>
                </a:lnTo>
                <a:lnTo>
                  <a:pt x="397608" y="112694"/>
                </a:lnTo>
                <a:lnTo>
                  <a:pt x="351412" y="118357"/>
                </a:lnTo>
                <a:lnTo>
                  <a:pt x="305695" y="124141"/>
                </a:lnTo>
                <a:lnTo>
                  <a:pt x="260468" y="130044"/>
                </a:lnTo>
                <a:lnTo>
                  <a:pt x="215741" y="136064"/>
                </a:lnTo>
                <a:lnTo>
                  <a:pt x="171525" y="142200"/>
                </a:lnTo>
                <a:lnTo>
                  <a:pt x="127833" y="148451"/>
                </a:lnTo>
                <a:lnTo>
                  <a:pt x="84673" y="154816"/>
                </a:lnTo>
                <a:lnTo>
                  <a:pt x="42059" y="161292"/>
                </a:lnTo>
                <a:lnTo>
                  <a:pt x="0" y="167879"/>
                </a:lnTo>
              </a:path>
            </a:pathLst>
          </a:custGeom>
          <a:ln w="14146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615" y="1135421"/>
            <a:ext cx="3536950" cy="361315"/>
          </a:xfrm>
          <a:custGeom>
            <a:avLst/>
            <a:gdLst/>
            <a:ahLst/>
            <a:cxnLst/>
            <a:rect l="l" t="t" r="r" b="b"/>
            <a:pathLst>
              <a:path w="3536950" h="361315">
                <a:moveTo>
                  <a:pt x="3536627" y="0"/>
                </a:moveTo>
                <a:lnTo>
                  <a:pt x="2329640" y="159748"/>
                </a:lnTo>
                <a:lnTo>
                  <a:pt x="1186634" y="272432"/>
                </a:lnTo>
                <a:lnTo>
                  <a:pt x="334468" y="339200"/>
                </a:lnTo>
                <a:lnTo>
                  <a:pt x="0" y="361201"/>
                </a:lnTo>
              </a:path>
            </a:pathLst>
          </a:custGeom>
          <a:ln w="14146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80300" y="69850"/>
            <a:ext cx="1428750" cy="771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667000" y="1628775"/>
            <a:ext cx="38100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15" y="967542"/>
            <a:ext cx="9137650" cy="556895"/>
          </a:xfrm>
          <a:custGeom>
            <a:avLst/>
            <a:gdLst/>
            <a:ahLst/>
            <a:cxnLst/>
            <a:rect l="l" t="t" r="r" b="b"/>
            <a:pathLst>
              <a:path w="9137650" h="556894">
                <a:moveTo>
                  <a:pt x="5936560" y="0"/>
                </a:moveTo>
                <a:lnTo>
                  <a:pt x="5880324" y="87"/>
                </a:lnTo>
                <a:lnTo>
                  <a:pt x="5768022" y="784"/>
                </a:lnTo>
                <a:lnTo>
                  <a:pt x="5433316" y="6938"/>
                </a:lnTo>
                <a:lnTo>
                  <a:pt x="5103827" y="18930"/>
                </a:lnTo>
                <a:lnTo>
                  <a:pt x="4782026" y="36431"/>
                </a:lnTo>
                <a:lnTo>
                  <a:pt x="4470381" y="59110"/>
                </a:lnTo>
                <a:lnTo>
                  <a:pt x="4171363" y="86639"/>
                </a:lnTo>
                <a:lnTo>
                  <a:pt x="3933608" y="113046"/>
                </a:lnTo>
                <a:lnTo>
                  <a:pt x="3707764" y="142401"/>
                </a:lnTo>
                <a:lnTo>
                  <a:pt x="3536627" y="167879"/>
                </a:lnTo>
                <a:lnTo>
                  <a:pt x="2329640" y="327628"/>
                </a:lnTo>
                <a:lnTo>
                  <a:pt x="1186634" y="440312"/>
                </a:lnTo>
                <a:lnTo>
                  <a:pt x="334468" y="507080"/>
                </a:lnTo>
                <a:lnTo>
                  <a:pt x="0" y="529080"/>
                </a:lnTo>
                <a:lnTo>
                  <a:pt x="0" y="556458"/>
                </a:lnTo>
                <a:lnTo>
                  <a:pt x="9137385" y="556458"/>
                </a:lnTo>
                <a:lnTo>
                  <a:pt x="9137385" y="434348"/>
                </a:lnTo>
                <a:lnTo>
                  <a:pt x="9074465" y="409095"/>
                </a:lnTo>
                <a:lnTo>
                  <a:pt x="9038026" y="395248"/>
                </a:lnTo>
                <a:lnTo>
                  <a:pt x="9000926" y="381668"/>
                </a:lnTo>
                <a:lnTo>
                  <a:pt x="8963175" y="368354"/>
                </a:lnTo>
                <a:lnTo>
                  <a:pt x="8924786" y="355306"/>
                </a:lnTo>
                <a:lnTo>
                  <a:pt x="8885768" y="342521"/>
                </a:lnTo>
                <a:lnTo>
                  <a:pt x="8846135" y="329997"/>
                </a:lnTo>
                <a:lnTo>
                  <a:pt x="8805897" y="317734"/>
                </a:lnTo>
                <a:lnTo>
                  <a:pt x="8765065" y="305729"/>
                </a:lnTo>
                <a:lnTo>
                  <a:pt x="8681665" y="282491"/>
                </a:lnTo>
                <a:lnTo>
                  <a:pt x="8596027" y="260269"/>
                </a:lnTo>
                <a:lnTo>
                  <a:pt x="8508241" y="239053"/>
                </a:lnTo>
                <a:lnTo>
                  <a:pt x="8418397" y="218829"/>
                </a:lnTo>
                <a:lnTo>
                  <a:pt x="8326587" y="199587"/>
                </a:lnTo>
                <a:lnTo>
                  <a:pt x="8232900" y="181313"/>
                </a:lnTo>
                <a:lnTo>
                  <a:pt x="8089051" y="155693"/>
                </a:lnTo>
                <a:lnTo>
                  <a:pt x="7941491" y="132185"/>
                </a:lnTo>
                <a:lnTo>
                  <a:pt x="7790525" y="110750"/>
                </a:lnTo>
                <a:lnTo>
                  <a:pt x="7636459" y="91345"/>
                </a:lnTo>
                <a:lnTo>
                  <a:pt x="7426744" y="68562"/>
                </a:lnTo>
                <a:lnTo>
                  <a:pt x="7212787" y="49222"/>
                </a:lnTo>
                <a:lnTo>
                  <a:pt x="6940481" y="29741"/>
                </a:lnTo>
                <a:lnTo>
                  <a:pt x="6664095" y="15301"/>
                </a:lnTo>
                <a:lnTo>
                  <a:pt x="6385045" y="5714"/>
                </a:lnTo>
                <a:lnTo>
                  <a:pt x="6048664" y="351"/>
                </a:lnTo>
                <a:lnTo>
                  <a:pt x="5992597" y="87"/>
                </a:lnTo>
                <a:lnTo>
                  <a:pt x="593656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41338" y="967542"/>
            <a:ext cx="5603240" cy="436245"/>
          </a:xfrm>
          <a:custGeom>
            <a:avLst/>
            <a:gdLst/>
            <a:ahLst/>
            <a:cxnLst/>
            <a:rect l="l" t="t" r="r" b="b"/>
            <a:pathLst>
              <a:path w="5603240" h="436244">
                <a:moveTo>
                  <a:pt x="5602661" y="436225"/>
                </a:moveTo>
                <a:lnTo>
                  <a:pt x="5539733" y="410894"/>
                </a:lnTo>
                <a:lnTo>
                  <a:pt x="5503285" y="397003"/>
                </a:lnTo>
                <a:lnTo>
                  <a:pt x="5466171" y="383380"/>
                </a:lnTo>
                <a:lnTo>
                  <a:pt x="5428404" y="370023"/>
                </a:lnTo>
                <a:lnTo>
                  <a:pt x="5389995" y="356931"/>
                </a:lnTo>
                <a:lnTo>
                  <a:pt x="5350954" y="344102"/>
                </a:lnTo>
                <a:lnTo>
                  <a:pt x="5311294" y="331536"/>
                </a:lnTo>
                <a:lnTo>
                  <a:pt x="5271026" y="319229"/>
                </a:lnTo>
                <a:lnTo>
                  <a:pt x="5230162" y="307182"/>
                </a:lnTo>
                <a:lnTo>
                  <a:pt x="5188712" y="295392"/>
                </a:lnTo>
                <a:lnTo>
                  <a:pt x="5146689" y="283859"/>
                </a:lnTo>
                <a:lnTo>
                  <a:pt x="5104104" y="272579"/>
                </a:lnTo>
                <a:lnTo>
                  <a:pt x="5060968" y="261553"/>
                </a:lnTo>
                <a:lnTo>
                  <a:pt x="5017292" y="250779"/>
                </a:lnTo>
                <a:lnTo>
                  <a:pt x="4973089" y="240254"/>
                </a:lnTo>
                <a:lnTo>
                  <a:pt x="4928369" y="229978"/>
                </a:lnTo>
                <a:lnTo>
                  <a:pt x="4883144" y="219949"/>
                </a:lnTo>
                <a:lnTo>
                  <a:pt x="4837426" y="210166"/>
                </a:lnTo>
                <a:lnTo>
                  <a:pt x="4791225" y="200627"/>
                </a:lnTo>
                <a:lnTo>
                  <a:pt x="4744554" y="191331"/>
                </a:lnTo>
                <a:lnTo>
                  <a:pt x="4697424" y="182276"/>
                </a:lnTo>
                <a:lnTo>
                  <a:pt x="4649846" y="173460"/>
                </a:lnTo>
                <a:lnTo>
                  <a:pt x="4601831" y="164883"/>
                </a:lnTo>
                <a:lnTo>
                  <a:pt x="4553392" y="156542"/>
                </a:lnTo>
                <a:lnTo>
                  <a:pt x="4504539" y="148437"/>
                </a:lnTo>
                <a:lnTo>
                  <a:pt x="4455284" y="140565"/>
                </a:lnTo>
                <a:lnTo>
                  <a:pt x="4405639" y="132926"/>
                </a:lnTo>
                <a:lnTo>
                  <a:pt x="4355614" y="125517"/>
                </a:lnTo>
                <a:lnTo>
                  <a:pt x="4305222" y="118338"/>
                </a:lnTo>
                <a:lnTo>
                  <a:pt x="4254474" y="111387"/>
                </a:lnTo>
                <a:lnTo>
                  <a:pt x="4203381" y="104661"/>
                </a:lnTo>
                <a:lnTo>
                  <a:pt x="4151954" y="98161"/>
                </a:lnTo>
                <a:lnTo>
                  <a:pt x="4100206" y="91884"/>
                </a:lnTo>
                <a:lnTo>
                  <a:pt x="4048147" y="85829"/>
                </a:lnTo>
                <a:lnTo>
                  <a:pt x="3995789" y="79995"/>
                </a:lnTo>
                <a:lnTo>
                  <a:pt x="3943144" y="74379"/>
                </a:lnTo>
                <a:lnTo>
                  <a:pt x="3890223" y="68981"/>
                </a:lnTo>
                <a:lnTo>
                  <a:pt x="3837036" y="63799"/>
                </a:lnTo>
                <a:lnTo>
                  <a:pt x="3783597" y="58831"/>
                </a:lnTo>
                <a:lnTo>
                  <a:pt x="3729916" y="54076"/>
                </a:lnTo>
                <a:lnTo>
                  <a:pt x="3676005" y="49533"/>
                </a:lnTo>
                <a:lnTo>
                  <a:pt x="3621874" y="45200"/>
                </a:lnTo>
                <a:lnTo>
                  <a:pt x="3567536" y="41075"/>
                </a:lnTo>
                <a:lnTo>
                  <a:pt x="3513003" y="37157"/>
                </a:lnTo>
                <a:lnTo>
                  <a:pt x="3458284" y="33445"/>
                </a:lnTo>
                <a:lnTo>
                  <a:pt x="3403393" y="29937"/>
                </a:lnTo>
                <a:lnTo>
                  <a:pt x="3348340" y="26631"/>
                </a:lnTo>
                <a:lnTo>
                  <a:pt x="3293136" y="23527"/>
                </a:lnTo>
                <a:lnTo>
                  <a:pt x="3237794" y="20622"/>
                </a:lnTo>
                <a:lnTo>
                  <a:pt x="3182325" y="17916"/>
                </a:lnTo>
                <a:lnTo>
                  <a:pt x="3126739" y="15406"/>
                </a:lnTo>
                <a:lnTo>
                  <a:pt x="3071050" y="13091"/>
                </a:lnTo>
                <a:lnTo>
                  <a:pt x="3015267" y="10970"/>
                </a:lnTo>
                <a:lnTo>
                  <a:pt x="2959402" y="9042"/>
                </a:lnTo>
                <a:lnTo>
                  <a:pt x="2903468" y="7304"/>
                </a:lnTo>
                <a:lnTo>
                  <a:pt x="2847475" y="5755"/>
                </a:lnTo>
                <a:lnTo>
                  <a:pt x="2791434" y="4394"/>
                </a:lnTo>
                <a:lnTo>
                  <a:pt x="2735358" y="3219"/>
                </a:lnTo>
                <a:lnTo>
                  <a:pt x="2679258" y="2229"/>
                </a:lnTo>
                <a:lnTo>
                  <a:pt x="2623144" y="1423"/>
                </a:lnTo>
                <a:lnTo>
                  <a:pt x="2567030" y="798"/>
                </a:lnTo>
                <a:lnTo>
                  <a:pt x="2510925" y="353"/>
                </a:lnTo>
                <a:lnTo>
                  <a:pt x="2454841" y="88"/>
                </a:lnTo>
                <a:lnTo>
                  <a:pt x="2398791" y="0"/>
                </a:lnTo>
                <a:lnTo>
                  <a:pt x="2342574" y="86"/>
                </a:lnTo>
                <a:lnTo>
                  <a:pt x="2286417" y="344"/>
                </a:lnTo>
                <a:lnTo>
                  <a:pt x="2230330" y="773"/>
                </a:lnTo>
                <a:lnTo>
                  <a:pt x="2174326" y="1372"/>
                </a:lnTo>
                <a:lnTo>
                  <a:pt x="2118415" y="2138"/>
                </a:lnTo>
                <a:lnTo>
                  <a:pt x="2062608" y="3071"/>
                </a:lnTo>
                <a:lnTo>
                  <a:pt x="2006916" y="4169"/>
                </a:lnTo>
                <a:lnTo>
                  <a:pt x="1951349" y="5431"/>
                </a:lnTo>
                <a:lnTo>
                  <a:pt x="1895920" y="6855"/>
                </a:lnTo>
                <a:lnTo>
                  <a:pt x="1840639" y="8440"/>
                </a:lnTo>
                <a:lnTo>
                  <a:pt x="1785517" y="10185"/>
                </a:lnTo>
                <a:lnTo>
                  <a:pt x="1730566" y="12088"/>
                </a:lnTo>
                <a:lnTo>
                  <a:pt x="1675795" y="14149"/>
                </a:lnTo>
                <a:lnTo>
                  <a:pt x="1621216" y="16365"/>
                </a:lnTo>
                <a:lnTo>
                  <a:pt x="1566841" y="18735"/>
                </a:lnTo>
                <a:lnTo>
                  <a:pt x="1512680" y="21258"/>
                </a:lnTo>
                <a:lnTo>
                  <a:pt x="1458744" y="23933"/>
                </a:lnTo>
                <a:lnTo>
                  <a:pt x="1405044" y="26758"/>
                </a:lnTo>
                <a:lnTo>
                  <a:pt x="1351591" y="29732"/>
                </a:lnTo>
                <a:lnTo>
                  <a:pt x="1298397" y="32853"/>
                </a:lnTo>
                <a:lnTo>
                  <a:pt x="1245471" y="36120"/>
                </a:lnTo>
                <a:lnTo>
                  <a:pt x="1192826" y="39532"/>
                </a:lnTo>
                <a:lnTo>
                  <a:pt x="1140473" y="43087"/>
                </a:lnTo>
                <a:lnTo>
                  <a:pt x="1088421" y="46785"/>
                </a:lnTo>
                <a:lnTo>
                  <a:pt x="1036683" y="50623"/>
                </a:lnTo>
                <a:lnTo>
                  <a:pt x="985269" y="54600"/>
                </a:lnTo>
                <a:lnTo>
                  <a:pt x="934191" y="58715"/>
                </a:lnTo>
                <a:lnTo>
                  <a:pt x="883458" y="62967"/>
                </a:lnTo>
                <a:lnTo>
                  <a:pt x="833084" y="67354"/>
                </a:lnTo>
                <a:lnTo>
                  <a:pt x="783077" y="71874"/>
                </a:lnTo>
                <a:lnTo>
                  <a:pt x="733450" y="76527"/>
                </a:lnTo>
                <a:lnTo>
                  <a:pt x="684213" y="81312"/>
                </a:lnTo>
                <a:lnTo>
                  <a:pt x="635378" y="86226"/>
                </a:lnTo>
                <a:lnTo>
                  <a:pt x="586955" y="91268"/>
                </a:lnTo>
                <a:lnTo>
                  <a:pt x="538956" y="96437"/>
                </a:lnTo>
                <a:lnTo>
                  <a:pt x="491391" y="101732"/>
                </a:lnTo>
                <a:lnTo>
                  <a:pt x="444271" y="107152"/>
                </a:lnTo>
                <a:lnTo>
                  <a:pt x="397608" y="112694"/>
                </a:lnTo>
                <a:lnTo>
                  <a:pt x="351412" y="118357"/>
                </a:lnTo>
                <a:lnTo>
                  <a:pt x="305695" y="124141"/>
                </a:lnTo>
                <a:lnTo>
                  <a:pt x="260468" y="130044"/>
                </a:lnTo>
                <a:lnTo>
                  <a:pt x="215741" y="136064"/>
                </a:lnTo>
                <a:lnTo>
                  <a:pt x="171525" y="142200"/>
                </a:lnTo>
                <a:lnTo>
                  <a:pt x="127833" y="148451"/>
                </a:lnTo>
                <a:lnTo>
                  <a:pt x="84673" y="154816"/>
                </a:lnTo>
                <a:lnTo>
                  <a:pt x="42059" y="161292"/>
                </a:lnTo>
                <a:lnTo>
                  <a:pt x="0" y="167879"/>
                </a:lnTo>
              </a:path>
            </a:pathLst>
          </a:custGeom>
          <a:ln w="14146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615" y="1135421"/>
            <a:ext cx="3536950" cy="361315"/>
          </a:xfrm>
          <a:custGeom>
            <a:avLst/>
            <a:gdLst/>
            <a:ahLst/>
            <a:cxnLst/>
            <a:rect l="l" t="t" r="r" b="b"/>
            <a:pathLst>
              <a:path w="3536950" h="361315">
                <a:moveTo>
                  <a:pt x="3536627" y="0"/>
                </a:moveTo>
                <a:lnTo>
                  <a:pt x="2329640" y="159748"/>
                </a:lnTo>
                <a:lnTo>
                  <a:pt x="1186634" y="272432"/>
                </a:lnTo>
                <a:lnTo>
                  <a:pt x="334468" y="339200"/>
                </a:lnTo>
                <a:lnTo>
                  <a:pt x="0" y="361201"/>
                </a:lnTo>
              </a:path>
            </a:pathLst>
          </a:custGeom>
          <a:ln w="14146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80300" y="69850"/>
            <a:ext cx="1428750" cy="771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341" y="796087"/>
            <a:ext cx="8243316" cy="1007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634" y="2920238"/>
            <a:ext cx="8380730" cy="3463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hyperlink" Target="http://www.lr.org/en/energy/compliance/rules-supporting-software-and-guidance/rules-and-guidance/index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anju@lr.org" TargetMode="External"/><Relationship Id="rId2" Type="http://schemas.openxmlformats.org/officeDocument/2006/relationships/hyperlink" Target="mailto:swarupanand.godavarthi@lr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hyperlink" Target="http://www.lr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18" Type="http://schemas.openxmlformats.org/officeDocument/2006/relationships/image" Target="../media/image2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png"/><Relationship Id="rId2" Type="http://schemas.openxmlformats.org/officeDocument/2006/relationships/image" Target="../media/image6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416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54" y="3868000"/>
            <a:ext cx="9123045" cy="995680"/>
          </a:xfrm>
          <a:custGeom>
            <a:avLst/>
            <a:gdLst/>
            <a:ahLst/>
            <a:cxnLst/>
            <a:rect l="l" t="t" r="r" b="b"/>
            <a:pathLst>
              <a:path w="9123045" h="995679">
                <a:moveTo>
                  <a:pt x="5945387" y="0"/>
                </a:moveTo>
                <a:lnTo>
                  <a:pt x="5724078" y="1336"/>
                </a:lnTo>
                <a:lnTo>
                  <a:pt x="5394844" y="8207"/>
                </a:lnTo>
                <a:lnTo>
                  <a:pt x="5070959" y="20642"/>
                </a:lnTo>
                <a:lnTo>
                  <a:pt x="4754756" y="38328"/>
                </a:lnTo>
                <a:lnTo>
                  <a:pt x="4448568" y="60953"/>
                </a:lnTo>
                <a:lnTo>
                  <a:pt x="4154728" y="88206"/>
                </a:lnTo>
                <a:lnTo>
                  <a:pt x="3920976" y="114227"/>
                </a:lnTo>
                <a:lnTo>
                  <a:pt x="3698770" y="143064"/>
                </a:lnTo>
                <a:lnTo>
                  <a:pt x="3530225" y="168041"/>
                </a:lnTo>
                <a:lnTo>
                  <a:pt x="2315579" y="327912"/>
                </a:lnTo>
                <a:lnTo>
                  <a:pt x="1165319" y="440664"/>
                </a:lnTo>
                <a:lnTo>
                  <a:pt x="307744" y="507462"/>
                </a:lnTo>
                <a:lnTo>
                  <a:pt x="0" y="527583"/>
                </a:lnTo>
                <a:lnTo>
                  <a:pt x="0" y="995062"/>
                </a:lnTo>
                <a:lnTo>
                  <a:pt x="9122445" y="993178"/>
                </a:lnTo>
                <a:lnTo>
                  <a:pt x="9122445" y="416998"/>
                </a:lnTo>
                <a:lnTo>
                  <a:pt x="9066532" y="395587"/>
                </a:lnTo>
                <a:lnTo>
                  <a:pt x="9029197" y="381996"/>
                </a:lnTo>
                <a:lnTo>
                  <a:pt x="8991206" y="368672"/>
                </a:lnTo>
                <a:lnTo>
                  <a:pt x="8952573" y="355614"/>
                </a:lnTo>
                <a:lnTo>
                  <a:pt x="8913309" y="342818"/>
                </a:lnTo>
                <a:lnTo>
                  <a:pt x="8873424" y="330285"/>
                </a:lnTo>
                <a:lnTo>
                  <a:pt x="8832930" y="318011"/>
                </a:lnTo>
                <a:lnTo>
                  <a:pt x="8791839" y="305997"/>
                </a:lnTo>
                <a:lnTo>
                  <a:pt x="8707910" y="282740"/>
                </a:lnTo>
                <a:lnTo>
                  <a:pt x="8621729" y="260500"/>
                </a:lnTo>
                <a:lnTo>
                  <a:pt x="8533385" y="239266"/>
                </a:lnTo>
                <a:lnTo>
                  <a:pt x="8442972" y="219026"/>
                </a:lnTo>
                <a:lnTo>
                  <a:pt x="8350579" y="199767"/>
                </a:lnTo>
                <a:lnTo>
                  <a:pt x="8256298" y="181478"/>
                </a:lnTo>
                <a:lnTo>
                  <a:pt x="8111536" y="155836"/>
                </a:lnTo>
                <a:lnTo>
                  <a:pt x="7963039" y="132308"/>
                </a:lnTo>
                <a:lnTo>
                  <a:pt x="7811115" y="110853"/>
                </a:lnTo>
                <a:lnTo>
                  <a:pt x="7656071" y="91432"/>
                </a:lnTo>
                <a:lnTo>
                  <a:pt x="7445026" y="68628"/>
                </a:lnTo>
                <a:lnTo>
                  <a:pt x="7229712" y="49270"/>
                </a:lnTo>
                <a:lnTo>
                  <a:pt x="6955677" y="29770"/>
                </a:lnTo>
                <a:lnTo>
                  <a:pt x="6677537" y="15316"/>
                </a:lnTo>
                <a:lnTo>
                  <a:pt x="6396717" y="5720"/>
                </a:lnTo>
                <a:lnTo>
                  <a:pt x="6058201" y="351"/>
                </a:lnTo>
                <a:lnTo>
                  <a:pt x="594538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49864" y="3868000"/>
            <a:ext cx="5594350" cy="419100"/>
          </a:xfrm>
          <a:custGeom>
            <a:avLst/>
            <a:gdLst/>
            <a:ahLst/>
            <a:cxnLst/>
            <a:rect l="l" t="t" r="r" b="b"/>
            <a:pathLst>
              <a:path w="5594350" h="419100">
                <a:moveTo>
                  <a:pt x="5594135" y="418833"/>
                </a:moveTo>
                <a:lnTo>
                  <a:pt x="5538205" y="397348"/>
                </a:lnTo>
                <a:lnTo>
                  <a:pt x="5500856" y="383712"/>
                </a:lnTo>
                <a:lnTo>
                  <a:pt x="5462849" y="370342"/>
                </a:lnTo>
                <a:lnTo>
                  <a:pt x="5424196" y="357238"/>
                </a:lnTo>
                <a:lnTo>
                  <a:pt x="5384908" y="344397"/>
                </a:lnTo>
                <a:lnTo>
                  <a:pt x="5344996" y="331818"/>
                </a:lnTo>
                <a:lnTo>
                  <a:pt x="5304473" y="319501"/>
                </a:lnTo>
                <a:lnTo>
                  <a:pt x="5263349" y="307442"/>
                </a:lnTo>
                <a:lnTo>
                  <a:pt x="5221636" y="295641"/>
                </a:lnTo>
                <a:lnTo>
                  <a:pt x="5179346" y="284097"/>
                </a:lnTo>
                <a:lnTo>
                  <a:pt x="5136490" y="272807"/>
                </a:lnTo>
                <a:lnTo>
                  <a:pt x="5093080" y="261771"/>
                </a:lnTo>
                <a:lnTo>
                  <a:pt x="5049127" y="250987"/>
                </a:lnTo>
                <a:lnTo>
                  <a:pt x="5004643" y="240453"/>
                </a:lnTo>
                <a:lnTo>
                  <a:pt x="4959639" y="230167"/>
                </a:lnTo>
                <a:lnTo>
                  <a:pt x="4914127" y="220130"/>
                </a:lnTo>
                <a:lnTo>
                  <a:pt x="4868118" y="210338"/>
                </a:lnTo>
                <a:lnTo>
                  <a:pt x="4821624" y="200790"/>
                </a:lnTo>
                <a:lnTo>
                  <a:pt x="4774656" y="191486"/>
                </a:lnTo>
                <a:lnTo>
                  <a:pt x="4727226" y="182422"/>
                </a:lnTo>
                <a:lnTo>
                  <a:pt x="4679345" y="173599"/>
                </a:lnTo>
                <a:lnTo>
                  <a:pt x="4631025" y="165014"/>
                </a:lnTo>
                <a:lnTo>
                  <a:pt x="4582277" y="156666"/>
                </a:lnTo>
                <a:lnTo>
                  <a:pt x="4533114" y="148554"/>
                </a:lnTo>
                <a:lnTo>
                  <a:pt x="4483545" y="140676"/>
                </a:lnTo>
                <a:lnTo>
                  <a:pt x="4433584" y="133030"/>
                </a:lnTo>
                <a:lnTo>
                  <a:pt x="4383241" y="125615"/>
                </a:lnTo>
                <a:lnTo>
                  <a:pt x="4332528" y="118430"/>
                </a:lnTo>
                <a:lnTo>
                  <a:pt x="4281456" y="111473"/>
                </a:lnTo>
                <a:lnTo>
                  <a:pt x="4230037" y="104742"/>
                </a:lnTo>
                <a:lnTo>
                  <a:pt x="4178283" y="98236"/>
                </a:lnTo>
                <a:lnTo>
                  <a:pt x="4126205" y="91954"/>
                </a:lnTo>
                <a:lnTo>
                  <a:pt x="4073814" y="85894"/>
                </a:lnTo>
                <a:lnTo>
                  <a:pt x="4021122" y="80055"/>
                </a:lnTo>
                <a:lnTo>
                  <a:pt x="3968141" y="74435"/>
                </a:lnTo>
                <a:lnTo>
                  <a:pt x="3914882" y="69032"/>
                </a:lnTo>
                <a:lnTo>
                  <a:pt x="3861356" y="63846"/>
                </a:lnTo>
                <a:lnTo>
                  <a:pt x="3807576" y="58874"/>
                </a:lnTo>
                <a:lnTo>
                  <a:pt x="3753552" y="54116"/>
                </a:lnTo>
                <a:lnTo>
                  <a:pt x="3699296" y="49569"/>
                </a:lnTo>
                <a:lnTo>
                  <a:pt x="3644819" y="45232"/>
                </a:lnTo>
                <a:lnTo>
                  <a:pt x="3590134" y="41104"/>
                </a:lnTo>
                <a:lnTo>
                  <a:pt x="3535251" y="37184"/>
                </a:lnTo>
                <a:lnTo>
                  <a:pt x="3480183" y="33469"/>
                </a:lnTo>
                <a:lnTo>
                  <a:pt x="3424940" y="29958"/>
                </a:lnTo>
                <a:lnTo>
                  <a:pt x="3369535" y="26650"/>
                </a:lnTo>
                <a:lnTo>
                  <a:pt x="3313978" y="23544"/>
                </a:lnTo>
                <a:lnTo>
                  <a:pt x="3258281" y="20637"/>
                </a:lnTo>
                <a:lnTo>
                  <a:pt x="3202456" y="17928"/>
                </a:lnTo>
                <a:lnTo>
                  <a:pt x="3146514" y="15417"/>
                </a:lnTo>
                <a:lnTo>
                  <a:pt x="3090467" y="13100"/>
                </a:lnTo>
                <a:lnTo>
                  <a:pt x="3034327" y="10978"/>
                </a:lnTo>
                <a:lnTo>
                  <a:pt x="2978104" y="9048"/>
                </a:lnTo>
                <a:lnTo>
                  <a:pt x="2921810" y="7309"/>
                </a:lnTo>
                <a:lnTo>
                  <a:pt x="2865457" y="5759"/>
                </a:lnTo>
                <a:lnTo>
                  <a:pt x="2809056" y="4397"/>
                </a:lnTo>
                <a:lnTo>
                  <a:pt x="2752620" y="3221"/>
                </a:lnTo>
                <a:lnTo>
                  <a:pt x="2696158" y="2231"/>
                </a:lnTo>
                <a:lnTo>
                  <a:pt x="2639684" y="1423"/>
                </a:lnTo>
                <a:lnTo>
                  <a:pt x="2583208" y="798"/>
                </a:lnTo>
                <a:lnTo>
                  <a:pt x="2526741" y="354"/>
                </a:lnTo>
                <a:lnTo>
                  <a:pt x="2470296" y="88"/>
                </a:lnTo>
                <a:lnTo>
                  <a:pt x="2413884" y="0"/>
                </a:lnTo>
                <a:lnTo>
                  <a:pt x="2358496" y="82"/>
                </a:lnTo>
                <a:lnTo>
                  <a:pt x="2303166" y="330"/>
                </a:lnTo>
                <a:lnTo>
                  <a:pt x="2247903" y="742"/>
                </a:lnTo>
                <a:lnTo>
                  <a:pt x="2192718" y="1317"/>
                </a:lnTo>
                <a:lnTo>
                  <a:pt x="2137622" y="2052"/>
                </a:lnTo>
                <a:lnTo>
                  <a:pt x="2082624" y="2947"/>
                </a:lnTo>
                <a:lnTo>
                  <a:pt x="2027736" y="4001"/>
                </a:lnTo>
                <a:lnTo>
                  <a:pt x="1972968" y="5213"/>
                </a:lnTo>
                <a:lnTo>
                  <a:pt x="1918330" y="6581"/>
                </a:lnTo>
                <a:lnTo>
                  <a:pt x="1863833" y="8103"/>
                </a:lnTo>
                <a:lnTo>
                  <a:pt x="1809486" y="9779"/>
                </a:lnTo>
                <a:lnTo>
                  <a:pt x="1755301" y="11607"/>
                </a:lnTo>
                <a:lnTo>
                  <a:pt x="1701288" y="13586"/>
                </a:lnTo>
                <a:lnTo>
                  <a:pt x="1647457" y="15715"/>
                </a:lnTo>
                <a:lnTo>
                  <a:pt x="1593819" y="17992"/>
                </a:lnTo>
                <a:lnTo>
                  <a:pt x="1540384" y="20417"/>
                </a:lnTo>
                <a:lnTo>
                  <a:pt x="1487162" y="22987"/>
                </a:lnTo>
                <a:lnTo>
                  <a:pt x="1434165" y="25702"/>
                </a:lnTo>
                <a:lnTo>
                  <a:pt x="1381401" y="28560"/>
                </a:lnTo>
                <a:lnTo>
                  <a:pt x="1328883" y="31560"/>
                </a:lnTo>
                <a:lnTo>
                  <a:pt x="1276619" y="34702"/>
                </a:lnTo>
                <a:lnTo>
                  <a:pt x="1224621" y="37982"/>
                </a:lnTo>
                <a:lnTo>
                  <a:pt x="1172899" y="41401"/>
                </a:lnTo>
                <a:lnTo>
                  <a:pt x="1121464" y="44956"/>
                </a:lnTo>
                <a:lnTo>
                  <a:pt x="1070325" y="48647"/>
                </a:lnTo>
                <a:lnTo>
                  <a:pt x="1019493" y="52473"/>
                </a:lnTo>
                <a:lnTo>
                  <a:pt x="968980" y="56432"/>
                </a:lnTo>
                <a:lnTo>
                  <a:pt x="918794" y="60522"/>
                </a:lnTo>
                <a:lnTo>
                  <a:pt x="868946" y="64743"/>
                </a:lnTo>
                <a:lnTo>
                  <a:pt x="819448" y="69093"/>
                </a:lnTo>
                <a:lnTo>
                  <a:pt x="770308" y="73572"/>
                </a:lnTo>
                <a:lnTo>
                  <a:pt x="721539" y="78177"/>
                </a:lnTo>
                <a:lnTo>
                  <a:pt x="673149" y="82907"/>
                </a:lnTo>
                <a:lnTo>
                  <a:pt x="625150" y="87761"/>
                </a:lnTo>
                <a:lnTo>
                  <a:pt x="577552" y="92739"/>
                </a:lnTo>
                <a:lnTo>
                  <a:pt x="530365" y="97837"/>
                </a:lnTo>
                <a:lnTo>
                  <a:pt x="483600" y="103057"/>
                </a:lnTo>
                <a:lnTo>
                  <a:pt x="437268" y="108395"/>
                </a:lnTo>
                <a:lnTo>
                  <a:pt x="391377" y="113851"/>
                </a:lnTo>
                <a:lnTo>
                  <a:pt x="345940" y="119423"/>
                </a:lnTo>
                <a:lnTo>
                  <a:pt x="300966" y="125111"/>
                </a:lnTo>
                <a:lnTo>
                  <a:pt x="256466" y="130912"/>
                </a:lnTo>
                <a:lnTo>
                  <a:pt x="212450" y="136826"/>
                </a:lnTo>
                <a:lnTo>
                  <a:pt x="168929" y="142851"/>
                </a:lnTo>
                <a:lnTo>
                  <a:pt x="125913" y="148987"/>
                </a:lnTo>
                <a:lnTo>
                  <a:pt x="83413" y="155231"/>
                </a:lnTo>
                <a:lnTo>
                  <a:pt x="41438" y="161583"/>
                </a:lnTo>
                <a:lnTo>
                  <a:pt x="0" y="168041"/>
                </a:lnTo>
              </a:path>
            </a:pathLst>
          </a:custGeom>
          <a:ln w="14157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54" y="4036042"/>
            <a:ext cx="3530600" cy="360045"/>
          </a:xfrm>
          <a:custGeom>
            <a:avLst/>
            <a:gdLst/>
            <a:ahLst/>
            <a:cxnLst/>
            <a:rect l="l" t="t" r="r" b="b"/>
            <a:pathLst>
              <a:path w="3530600" h="360045">
                <a:moveTo>
                  <a:pt x="3530225" y="0"/>
                </a:moveTo>
                <a:lnTo>
                  <a:pt x="2315579" y="159871"/>
                </a:lnTo>
                <a:lnTo>
                  <a:pt x="1165319" y="272623"/>
                </a:lnTo>
                <a:lnTo>
                  <a:pt x="307744" y="339421"/>
                </a:lnTo>
                <a:lnTo>
                  <a:pt x="0" y="359542"/>
                </a:lnTo>
              </a:path>
            </a:pathLst>
          </a:custGeom>
          <a:ln w="14157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2665" y="4367212"/>
            <a:ext cx="2160396" cy="1161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71524" y="5771151"/>
            <a:ext cx="1216951" cy="801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97753" y="5870194"/>
            <a:ext cx="1804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Project </a:t>
            </a: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supported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within the  Ocean of Tomorrow call of the  </a:t>
            </a: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European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Commission</a:t>
            </a:r>
            <a:r>
              <a:rPr sz="1000" spc="-10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Seventh 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Framework</a:t>
            </a:r>
            <a:r>
              <a:rPr sz="1000" spc="-3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Programme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300" y="4313428"/>
            <a:ext cx="488251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005495"/>
                </a:solidFill>
                <a:latin typeface="Franklin Gothic Medium"/>
                <a:cs typeface="Franklin Gothic Medium"/>
              </a:rPr>
              <a:t>Installation </a:t>
            </a:r>
            <a:r>
              <a:rPr sz="3500" spc="-25" dirty="0">
                <a:solidFill>
                  <a:srgbClr val="005495"/>
                </a:solidFill>
                <a:latin typeface="Franklin Gothic Medium"/>
                <a:cs typeface="Franklin Gothic Medium"/>
              </a:rPr>
              <a:t>Vessel</a:t>
            </a:r>
            <a:r>
              <a:rPr sz="3500" spc="-30" dirty="0">
                <a:solidFill>
                  <a:srgbClr val="005495"/>
                </a:solidFill>
                <a:latin typeface="Franklin Gothic Medium"/>
                <a:cs typeface="Franklin Gothic Medium"/>
              </a:rPr>
              <a:t> </a:t>
            </a:r>
            <a:r>
              <a:rPr sz="3500" spc="-10" dirty="0">
                <a:solidFill>
                  <a:srgbClr val="005495"/>
                </a:solidFill>
                <a:latin typeface="Franklin Gothic Medium"/>
                <a:cs typeface="Franklin Gothic Medium"/>
              </a:rPr>
              <a:t>Design</a:t>
            </a:r>
            <a:endParaRPr sz="35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029" y="4967732"/>
            <a:ext cx="3893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Mark</a:t>
            </a:r>
            <a:r>
              <a:rPr sz="20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Anju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Venkata </a:t>
            </a: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Swarupanand</a:t>
            </a:r>
            <a:r>
              <a:rPr sz="20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Godavarthi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029" y="5882132"/>
            <a:ext cx="3065145" cy="728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Lloyd’s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Register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00" b="1" spc="-5" dirty="0">
                <a:solidFill>
                  <a:srgbClr val="6BA8CF"/>
                </a:solidFill>
                <a:latin typeface="Arial"/>
                <a:cs typeface="Arial"/>
              </a:rPr>
              <a:t>Final Event, </a:t>
            </a:r>
            <a:r>
              <a:rPr sz="1600" dirty="0">
                <a:solidFill>
                  <a:srgbClr val="6BA8CF"/>
                </a:solidFill>
                <a:latin typeface="Arial"/>
                <a:cs typeface="Arial"/>
              </a:rPr>
              <a:t>30</a:t>
            </a:r>
            <a:r>
              <a:rPr sz="1575" baseline="26455" dirty="0">
                <a:solidFill>
                  <a:srgbClr val="6BA8CF"/>
                </a:solidFill>
                <a:latin typeface="Arial"/>
                <a:cs typeface="Arial"/>
              </a:rPr>
              <a:t>th </a:t>
            </a:r>
            <a:r>
              <a:rPr sz="1600" spc="-5" dirty="0">
                <a:solidFill>
                  <a:srgbClr val="6BA8CF"/>
                </a:solidFill>
                <a:latin typeface="Arial"/>
                <a:cs typeface="Arial"/>
              </a:rPr>
              <a:t>November</a:t>
            </a:r>
            <a:r>
              <a:rPr sz="1600" spc="-125" dirty="0">
                <a:solidFill>
                  <a:srgbClr val="6BA8C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BA8CF"/>
                </a:solidFill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9226" y="3958082"/>
            <a:ext cx="3698875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0129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Ship </a:t>
            </a:r>
            <a:r>
              <a:rPr sz="2400" dirty="0">
                <a:latin typeface="Arial"/>
                <a:cs typeface="Arial"/>
              </a:rPr>
              <a:t>type self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elevating  vessel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AFEF"/>
                </a:solidFill>
                <a:latin typeface="Arial"/>
                <a:cs typeface="Arial"/>
              </a:rPr>
              <a:t>(168.5x50x12)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Pedestal Crane </a:t>
            </a:r>
            <a:r>
              <a:rPr sz="1600" i="1" dirty="0">
                <a:solidFill>
                  <a:srgbClr val="00AFEF"/>
                </a:solidFill>
                <a:latin typeface="Arial"/>
                <a:cs typeface="Arial"/>
              </a:rPr>
              <a:t>(Max.</a:t>
            </a:r>
            <a:r>
              <a:rPr sz="1600" i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AFEF"/>
                </a:solidFill>
                <a:latin typeface="Arial"/>
                <a:cs typeface="Arial"/>
              </a:rPr>
              <a:t>1500t)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Dual Fuel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Engine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Cargo Capacity </a:t>
            </a:r>
            <a:r>
              <a:rPr sz="1600" i="1" spc="-5" dirty="0">
                <a:solidFill>
                  <a:srgbClr val="00AFEF"/>
                </a:solidFill>
                <a:latin typeface="Arial"/>
                <a:cs typeface="Arial"/>
              </a:rPr>
              <a:t>(9000</a:t>
            </a:r>
            <a:r>
              <a:rPr sz="1600" i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AFEF"/>
                </a:solidFill>
                <a:latin typeface="Arial"/>
                <a:cs typeface="Arial"/>
              </a:rPr>
              <a:t>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55543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Installation </a:t>
            </a:r>
            <a:r>
              <a:rPr sz="2600" b="1" spc="-30" dirty="0">
                <a:solidFill>
                  <a:srgbClr val="005495"/>
                </a:solidFill>
                <a:latin typeface="Arial"/>
                <a:cs typeface="Arial"/>
              </a:rPr>
              <a:t>Vessel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Design</a:t>
            </a:r>
            <a:r>
              <a:rPr sz="2600" b="1" spc="12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Features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0104" y="1199769"/>
            <a:ext cx="4211955" cy="2564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291" y="1988820"/>
            <a:ext cx="4436110" cy="3550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61271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Examples of Concept Design Activities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514" y="1594205"/>
            <a:ext cx="2160016" cy="1233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1422" y="1593850"/>
            <a:ext cx="1678813" cy="2300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350" y="3408458"/>
            <a:ext cx="1927308" cy="1127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6588" y="4645405"/>
            <a:ext cx="17183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1020" marR="5080" indent="-52832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005495"/>
                </a:solidFill>
                <a:latin typeface="Arial"/>
                <a:cs typeface="Arial"/>
              </a:rPr>
              <a:t>Conical spudcan for easy  assembly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55748" y="1565402"/>
            <a:ext cx="2150458" cy="3061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2193" y="2835656"/>
            <a:ext cx="19538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7665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005495"/>
                </a:solidFill>
                <a:latin typeface="Arial"/>
                <a:cs typeface="Arial"/>
              </a:rPr>
              <a:t>Hull Form Design,  Optimisation &amp; CFD</a:t>
            </a:r>
            <a:r>
              <a:rPr sz="1100" b="1" spc="-2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5495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10510" y="4685029"/>
            <a:ext cx="143446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005495"/>
                </a:solidFill>
                <a:latin typeface="Arial"/>
                <a:cs typeface="Arial"/>
              </a:rPr>
              <a:t>Stability</a:t>
            </a:r>
            <a:r>
              <a:rPr sz="1100" b="1" spc="-3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5495"/>
                </a:solidFill>
                <a:latin typeface="Arial"/>
                <a:cs typeface="Arial"/>
              </a:rPr>
              <a:t>Calculations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31891" y="3929633"/>
            <a:ext cx="7785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005495"/>
                </a:solidFill>
                <a:latin typeface="Arial"/>
                <a:cs typeface="Arial"/>
              </a:rPr>
              <a:t>Leg</a:t>
            </a:r>
            <a:r>
              <a:rPr sz="1100" b="1" spc="-6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5495"/>
                </a:solidFill>
                <a:latin typeface="Arial"/>
                <a:cs typeface="Arial"/>
              </a:rPr>
              <a:t>Length  Calculation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52134" y="4668875"/>
            <a:ext cx="3329559" cy="19118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39992" y="6595364"/>
            <a:ext cx="155321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005495"/>
                </a:solidFill>
                <a:latin typeface="Arial"/>
                <a:cs typeface="Arial"/>
              </a:rPr>
              <a:t>Structural</a:t>
            </a:r>
            <a:r>
              <a:rPr sz="1100" b="1" spc="-1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5495"/>
                </a:solidFill>
                <a:latin typeface="Arial"/>
                <a:cs typeface="Arial"/>
              </a:rPr>
              <a:t>Calculations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52183" y="1950847"/>
            <a:ext cx="2430272" cy="21420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2183" y="1354670"/>
            <a:ext cx="2430272" cy="6817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62114" y="4214114"/>
            <a:ext cx="1010919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005495"/>
                </a:solidFill>
                <a:latin typeface="Arial"/>
                <a:cs typeface="Arial"/>
              </a:rPr>
              <a:t>DP</a:t>
            </a:r>
            <a:r>
              <a:rPr sz="1100" b="1" spc="-4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5495"/>
                </a:solidFill>
                <a:latin typeface="Arial"/>
                <a:cs typeface="Arial"/>
              </a:rPr>
              <a:t>Calculation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29998" y="5504175"/>
            <a:ext cx="4130" cy="78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29210" y="5504175"/>
            <a:ext cx="4130" cy="78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31248" y="64261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130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29210" y="642407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4130" y="0"/>
                </a:moveTo>
                <a:lnTo>
                  <a:pt x="0" y="0"/>
                </a:lnTo>
                <a:lnTo>
                  <a:pt x="4130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96063" y="64261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130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93970" y="642407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4130" y="0"/>
                </a:moveTo>
                <a:lnTo>
                  <a:pt x="0" y="0"/>
                </a:lnTo>
                <a:lnTo>
                  <a:pt x="4130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971600" y="5168480"/>
          <a:ext cx="3658235" cy="125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235"/>
                <a:gridCol w="264795"/>
                <a:gridCol w="264794"/>
                <a:gridCol w="264794"/>
                <a:gridCol w="264794"/>
                <a:gridCol w="318769"/>
                <a:gridCol w="351789"/>
                <a:gridCol w="264794"/>
                <a:gridCol w="264794"/>
                <a:gridCol w="264794"/>
                <a:gridCol w="264795"/>
              </a:tblGrid>
              <a:tr h="82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" b="1" spc="0" dirty="0">
                          <a:latin typeface="Arial"/>
                          <a:cs typeface="Arial"/>
                        </a:rPr>
                        <a:t>SEA</a:t>
                      </a:r>
                      <a:r>
                        <a:rPr sz="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10" dirty="0">
                          <a:latin typeface="Arial"/>
                          <a:cs typeface="Arial"/>
                        </a:rPr>
                        <a:t>G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333399"/>
                      </a:solidFill>
                      <a:prstDash val="solid"/>
                    </a:lnL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" b="1" spc="5" dirty="0">
                          <a:latin typeface="Arial"/>
                          <a:cs typeface="Arial"/>
                        </a:rPr>
                        <a:t>OING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" b="1" spc="10" dirty="0">
                          <a:latin typeface="Arial"/>
                          <a:cs typeface="Arial"/>
                        </a:rPr>
                        <a:t>Dynamic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333399"/>
                      </a:solidFill>
                      <a:prstDash val="solid"/>
                    </a:lnL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" b="1" spc="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-4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4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ng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" b="1" spc="5" dirty="0">
                          <a:latin typeface="Arial"/>
                          <a:cs typeface="Arial"/>
                        </a:rPr>
                        <a:t>Turbine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5" dirty="0">
                          <a:latin typeface="Arial"/>
                          <a:cs typeface="Arial"/>
                        </a:rPr>
                        <a:t>In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333399"/>
                      </a:solidFill>
                      <a:prstDash val="solid"/>
                    </a:lnL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" b="1" spc="0" dirty="0">
                          <a:latin typeface="Arial"/>
                          <a:cs typeface="Arial"/>
                        </a:rPr>
                        <a:t>stallation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400" b="1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ck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i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333399"/>
                      </a:solidFill>
                      <a:prstDash val="solid"/>
                    </a:lnL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" b="1" spc="5" dirty="0">
                          <a:latin typeface="Arial"/>
                          <a:cs typeface="Arial"/>
                        </a:rPr>
                        <a:t>ng up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2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10" dirty="0">
                          <a:latin typeface="Calibri"/>
                          <a:cs typeface="Calibri"/>
                        </a:rPr>
                        <a:t>POWER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10" dirty="0">
                          <a:latin typeface="Calibri"/>
                          <a:cs typeface="Calibri"/>
                        </a:rPr>
                        <a:t>load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10" dirty="0">
                          <a:latin typeface="Calibri"/>
                          <a:cs typeface="Calibri"/>
                        </a:rPr>
                        <a:t>diversity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15" dirty="0">
                          <a:latin typeface="Calibri"/>
                          <a:cs typeface="Calibri"/>
                        </a:rPr>
                        <a:t>power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10" dirty="0">
                          <a:latin typeface="Calibri"/>
                          <a:cs typeface="Calibri"/>
                        </a:rPr>
                        <a:t>diversity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po</a:t>
                      </a:r>
                      <a:r>
                        <a:rPr sz="450" spc="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450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450" dirty="0">
                          <a:latin typeface="Calibri"/>
                          <a:cs typeface="Calibri"/>
                        </a:rPr>
                        <a:t>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10" dirty="0">
                          <a:latin typeface="Calibri"/>
                          <a:cs typeface="Calibri"/>
                        </a:rPr>
                        <a:t>diversity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15" dirty="0">
                          <a:latin typeface="Calibri"/>
                          <a:cs typeface="Calibri"/>
                        </a:rPr>
                        <a:t>power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4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50" spc="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450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45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45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4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50" dirty="0">
                          <a:latin typeface="Calibri"/>
                          <a:cs typeface="Calibri"/>
                        </a:rPr>
                        <a:t>ty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15" dirty="0">
                          <a:latin typeface="Calibri"/>
                          <a:cs typeface="Calibri"/>
                        </a:rPr>
                        <a:t>power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2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25" dirty="0">
                          <a:latin typeface="Calibri"/>
                          <a:cs typeface="Calibri"/>
                        </a:rPr>
                        <a:t>kW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5" dirty="0">
                          <a:latin typeface="Calibri"/>
                          <a:cs typeface="Calibri"/>
                        </a:rPr>
                        <a:t>factor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5" dirty="0">
                          <a:latin typeface="Calibri"/>
                          <a:cs typeface="Calibri"/>
                        </a:rPr>
                        <a:t>factor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25" dirty="0">
                          <a:latin typeface="Calibri"/>
                          <a:cs typeface="Calibri"/>
                        </a:rPr>
                        <a:t>kW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5" dirty="0">
                          <a:latin typeface="Calibri"/>
                          <a:cs typeface="Calibri"/>
                        </a:rPr>
                        <a:t>factor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25" dirty="0">
                          <a:latin typeface="Calibri"/>
                          <a:cs typeface="Calibri"/>
                        </a:rPr>
                        <a:t>kW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5" dirty="0">
                          <a:latin typeface="Calibri"/>
                          <a:cs typeface="Calibri"/>
                        </a:rPr>
                        <a:t>factor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25" dirty="0">
                          <a:latin typeface="Calibri"/>
                          <a:cs typeface="Calibri"/>
                        </a:rPr>
                        <a:t>kW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45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45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450" dirty="0">
                          <a:latin typeface="Calibri"/>
                          <a:cs typeface="Calibri"/>
                        </a:rPr>
                        <a:t>tor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25" dirty="0">
                          <a:latin typeface="Calibri"/>
                          <a:cs typeface="Calibri"/>
                        </a:rPr>
                        <a:t>kW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2550">
                <a:tc>
                  <a:txBody>
                    <a:bodyPr/>
                    <a:lstStyle/>
                    <a:p>
                      <a:pPr marL="12065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10" dirty="0">
                          <a:latin typeface="Calibri"/>
                          <a:cs typeface="Calibri"/>
                        </a:rPr>
                        <a:t>Accomodation</a:t>
                      </a:r>
                      <a:r>
                        <a:rPr sz="4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50" spc="5" dirty="0">
                          <a:latin typeface="Calibri"/>
                          <a:cs typeface="Calibri"/>
                        </a:rPr>
                        <a:t>Load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4455">
                <a:tc>
                  <a:txBody>
                    <a:bodyPr/>
                    <a:lstStyle/>
                    <a:p>
                      <a:pPr marR="635" algn="r">
                        <a:lnSpc>
                          <a:spcPts val="465"/>
                        </a:lnSpc>
                        <a:spcBef>
                          <a:spcPts val="10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L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465"/>
                        </a:lnSpc>
                        <a:spcBef>
                          <a:spcPts val="10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2168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465"/>
                        </a:lnSpc>
                        <a:spcBef>
                          <a:spcPts val="10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823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465"/>
                        </a:lnSpc>
                        <a:spcBef>
                          <a:spcPts val="10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936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15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843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465"/>
                        </a:lnSpc>
                        <a:spcBef>
                          <a:spcPts val="10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825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ADCDD"/>
                      </a:solidFill>
                      <a:prstDash val="solid"/>
                    </a:lnL>
                    <a:lnR w="6350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ADCDD"/>
                      </a:solidFill>
                      <a:prstDash val="solid"/>
                    </a:lnL>
                    <a:lnR w="6350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ADCDD"/>
                      </a:solidFill>
                      <a:prstDash val="solid"/>
                    </a:lnL>
                    <a:lnT w="9525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ADCDD"/>
                      </a:solidFill>
                      <a:prstDash val="solid"/>
                    </a:lnL>
                    <a:lnT w="9525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ADCDD"/>
                      </a:solidFill>
                      <a:prstDash val="solid"/>
                    </a:lnL>
                    <a:lnR w="6350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2550">
                <a:tc>
                  <a:txBody>
                    <a:bodyPr/>
                    <a:lstStyle/>
                    <a:p>
                      <a:pPr marL="12065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5" dirty="0">
                          <a:latin typeface="Calibri"/>
                          <a:cs typeface="Calibri"/>
                        </a:rPr>
                        <a:t>Main</a:t>
                      </a:r>
                      <a:r>
                        <a:rPr sz="4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50" spc="5" dirty="0">
                          <a:latin typeface="Calibri"/>
                          <a:cs typeface="Calibri"/>
                        </a:rPr>
                        <a:t>Crane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5000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0" dirty="0">
                          <a:latin typeface="Calibri"/>
                          <a:cs typeface="Calibri"/>
                        </a:rPr>
                        <a:t>0.8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0" dirty="0">
                          <a:latin typeface="Calibri"/>
                          <a:cs typeface="Calibri"/>
                        </a:rPr>
                        <a:t>0.7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2800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2550">
                <a:tc>
                  <a:txBody>
                    <a:bodyPr/>
                    <a:lstStyle/>
                    <a:p>
                      <a:pPr marL="12065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5" dirty="0">
                          <a:latin typeface="Calibri"/>
                          <a:cs typeface="Calibri"/>
                        </a:rPr>
                        <a:t>Legs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20000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0" dirty="0">
                          <a:latin typeface="Calibri"/>
                          <a:cs typeface="Calibri"/>
                        </a:rPr>
                        <a:t>0.8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0" dirty="0">
                          <a:latin typeface="Calibri"/>
                          <a:cs typeface="Calibri"/>
                        </a:rPr>
                        <a:t>0.9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500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14400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2550">
                <a:tc>
                  <a:txBody>
                    <a:bodyPr/>
                    <a:lstStyle/>
                    <a:p>
                      <a:pPr marL="1206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5" dirty="0">
                          <a:latin typeface="Calibri"/>
                          <a:cs typeface="Calibri"/>
                        </a:rPr>
                        <a:t>Forward</a:t>
                      </a:r>
                      <a:r>
                        <a:rPr sz="4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50" spc="5" dirty="0">
                          <a:latin typeface="Calibri"/>
                          <a:cs typeface="Calibri"/>
                        </a:rPr>
                        <a:t>crane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200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0" dirty="0">
                          <a:latin typeface="Calibri"/>
                          <a:cs typeface="Calibri"/>
                        </a:rPr>
                        <a:t>0.8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0" dirty="0">
                          <a:latin typeface="Calibri"/>
                          <a:cs typeface="Calibri"/>
                        </a:rPr>
                        <a:t>0.2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32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2550">
                <a:tc>
                  <a:txBody>
                    <a:bodyPr/>
                    <a:lstStyle/>
                    <a:p>
                      <a:pPr marL="1206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10" dirty="0">
                          <a:latin typeface="Calibri"/>
                          <a:cs typeface="Calibri"/>
                        </a:rPr>
                        <a:t>Aft</a:t>
                      </a:r>
                      <a:r>
                        <a:rPr sz="4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50" spc="5" dirty="0">
                          <a:latin typeface="Calibri"/>
                          <a:cs typeface="Calibri"/>
                        </a:rPr>
                        <a:t>Crane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150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0" dirty="0">
                          <a:latin typeface="Calibri"/>
                          <a:cs typeface="Calibri"/>
                        </a:rPr>
                        <a:t>0.8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0" dirty="0">
                          <a:latin typeface="Calibri"/>
                          <a:cs typeface="Calibri"/>
                        </a:rPr>
                        <a:t>0.2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2550">
                <a:tc>
                  <a:txBody>
                    <a:bodyPr/>
                    <a:lstStyle/>
                    <a:p>
                      <a:pPr marL="1206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10" dirty="0">
                          <a:latin typeface="Calibri"/>
                          <a:cs typeface="Calibri"/>
                        </a:rPr>
                        <a:t>DP</a:t>
                      </a:r>
                      <a:r>
                        <a:rPr sz="4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50" spc="15" dirty="0">
                          <a:latin typeface="Calibri"/>
                          <a:cs typeface="Calibri"/>
                        </a:rPr>
                        <a:t>bow</a:t>
                      </a:r>
                      <a:r>
                        <a:rPr sz="4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50" spc="5" dirty="0">
                          <a:latin typeface="Calibri"/>
                          <a:cs typeface="Calibri"/>
                        </a:rPr>
                        <a:t>thrusters</a:t>
                      </a:r>
                      <a:r>
                        <a:rPr sz="4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50" dirty="0">
                          <a:latin typeface="Calibri"/>
                          <a:cs typeface="Calibri"/>
                        </a:rPr>
                        <a:t>3300</a:t>
                      </a:r>
                      <a:r>
                        <a:rPr sz="4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50" spc="10" dirty="0">
                          <a:latin typeface="Calibri"/>
                          <a:cs typeface="Calibri"/>
                        </a:rPr>
                        <a:t>CP</a:t>
                      </a:r>
                      <a:r>
                        <a:rPr sz="4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50" spc="1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45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50" spc="10" dirty="0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5110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5110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2550">
                <a:tc>
                  <a:txBody>
                    <a:bodyPr/>
                    <a:lstStyle/>
                    <a:p>
                      <a:pPr marL="1206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10" dirty="0">
                          <a:latin typeface="Calibri"/>
                          <a:cs typeface="Calibri"/>
                        </a:rPr>
                        <a:t>Azimuths Aft</a:t>
                      </a:r>
                      <a:r>
                        <a:rPr sz="45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50" spc="0" dirty="0">
                          <a:latin typeface="Calibri"/>
                          <a:cs typeface="Calibri"/>
                        </a:rPr>
                        <a:t>US 355-P50 </a:t>
                      </a:r>
                      <a:r>
                        <a:rPr sz="450" spc="10" dirty="0">
                          <a:latin typeface="Calibri"/>
                          <a:cs typeface="Calibri"/>
                        </a:rPr>
                        <a:t>x 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14800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0" dirty="0">
                          <a:latin typeface="Calibri"/>
                          <a:cs typeface="Calibri"/>
                        </a:rPr>
                        <a:t>0.6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8880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0" dirty="0">
                          <a:latin typeface="Calibri"/>
                          <a:cs typeface="Calibri"/>
                        </a:rPr>
                        <a:t>0.1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1480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2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2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sz="450" dirty="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635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84455">
                <a:tc>
                  <a:txBody>
                    <a:bodyPr/>
                    <a:lstStyle/>
                    <a:p>
                      <a:pPr marR="635" algn="r">
                        <a:lnSpc>
                          <a:spcPts val="465"/>
                        </a:lnSpc>
                        <a:spcBef>
                          <a:spcPts val="10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L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465"/>
                        </a:lnSpc>
                        <a:spcBef>
                          <a:spcPts val="10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47428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465"/>
                        </a:lnSpc>
                        <a:spcBef>
                          <a:spcPts val="10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9703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465"/>
                        </a:lnSpc>
                        <a:spcBef>
                          <a:spcPts val="10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7526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515"/>
                        </a:lnSpc>
                        <a:spcBef>
                          <a:spcPts val="55"/>
                        </a:spcBef>
                      </a:pPr>
                      <a:r>
                        <a:rPr sz="450" spc="-10" dirty="0">
                          <a:latin typeface="Calibri"/>
                          <a:cs typeface="Calibri"/>
                        </a:rPr>
                        <a:t>3699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465"/>
                        </a:lnSpc>
                        <a:spcBef>
                          <a:spcPts val="10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15225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333399"/>
                      </a:solidFill>
                      <a:prstDash val="solid"/>
                    </a:lnL>
                    <a:lnR w="6350">
                      <a:solidFill>
                        <a:srgbClr val="333399"/>
                      </a:solidFill>
                      <a:prstDash val="solid"/>
                    </a:lnR>
                    <a:lnT w="6350">
                      <a:solidFill>
                        <a:srgbClr val="333399"/>
                      </a:solidFill>
                      <a:prstDash val="solid"/>
                    </a:lnT>
                    <a:lnB w="9525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850898" y="6454140"/>
            <a:ext cx="176974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005495"/>
                </a:solidFill>
                <a:latin typeface="Arial"/>
                <a:cs typeface="Arial"/>
              </a:rPr>
              <a:t>Electric Load</a:t>
            </a:r>
            <a:r>
              <a:rPr sz="1100" b="1" spc="-1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5495"/>
                </a:solidFill>
                <a:latin typeface="Arial"/>
                <a:cs typeface="Arial"/>
              </a:rPr>
              <a:t>Calculations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339" y="1565656"/>
            <a:ext cx="7701915" cy="447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Pure LNG </a:t>
            </a:r>
            <a:r>
              <a:rPr sz="2000" spc="-5" dirty="0">
                <a:latin typeface="Arial"/>
                <a:cs typeface="Arial"/>
              </a:rPr>
              <a:t>propulsion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Capable to operate in </a:t>
            </a: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all regions of</a:t>
            </a:r>
            <a:r>
              <a:rPr sz="2000" b="1" spc="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ECA</a:t>
            </a:r>
            <a:endParaRPr sz="2000">
              <a:latin typeface="Arial"/>
              <a:cs typeface="Arial"/>
            </a:endParaRPr>
          </a:p>
          <a:p>
            <a:pPr marL="355600" marR="559435" indent="-342900">
              <a:lnSpc>
                <a:spcPct val="80000"/>
              </a:lnSpc>
              <a:spcBef>
                <a:spcPts val="480"/>
              </a:spcBef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Capable to carry and mount </a:t>
            </a: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8 units of 8MW (or 7 pieces of  10MW) </a:t>
            </a:r>
            <a:r>
              <a:rPr sz="2000" spc="-5" dirty="0">
                <a:latin typeface="Arial"/>
                <a:cs typeface="Arial"/>
              </a:rPr>
              <a:t>wind turbines (for 10MW subject to design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features)</a:t>
            </a:r>
            <a:endParaRPr sz="2000">
              <a:latin typeface="Arial"/>
              <a:cs typeface="Arial"/>
            </a:endParaRPr>
          </a:p>
          <a:p>
            <a:pPr marL="355600" marR="991869" indent="-342900">
              <a:lnSpc>
                <a:spcPts val="1920"/>
              </a:lnSpc>
              <a:spcBef>
                <a:spcPts val="465"/>
              </a:spcBef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Capable to install </a:t>
            </a: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32 wind turbines </a:t>
            </a:r>
            <a:r>
              <a:rPr sz="2000" spc="-5" dirty="0">
                <a:latin typeface="Arial"/>
                <a:cs typeface="Arial"/>
              </a:rPr>
              <a:t>with </a:t>
            </a: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4 visits </a:t>
            </a:r>
            <a:r>
              <a:rPr sz="2000" spc="-5" dirty="0">
                <a:latin typeface="Arial"/>
                <a:cs typeface="Arial"/>
              </a:rPr>
              <a:t>without  refuelling</a:t>
            </a:r>
            <a:endParaRPr sz="2000">
              <a:latin typeface="Arial"/>
              <a:cs typeface="Arial"/>
            </a:endParaRPr>
          </a:p>
          <a:p>
            <a:pPr marL="355600" marR="197485" indent="-342900">
              <a:lnSpc>
                <a:spcPct val="80000"/>
              </a:lnSpc>
              <a:spcBef>
                <a:spcPts val="495"/>
              </a:spcBef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Capable to install wind turbines with </a:t>
            </a: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1500-ton main crane </a:t>
            </a:r>
            <a:r>
              <a:rPr sz="2000" spc="-5" dirty="0">
                <a:latin typeface="Arial"/>
                <a:cs typeface="Arial"/>
              </a:rPr>
              <a:t>or to  install both wind turbines and </a:t>
            </a: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monopile foundations (4 pcs) 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with </a:t>
            </a: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2000-ton main</a:t>
            </a:r>
            <a:r>
              <a:rPr sz="2000" b="1" spc="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crane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160"/>
              </a:lnSpc>
              <a:spcBef>
                <a:spcPts val="5"/>
              </a:spcBef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Capable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operate under </a:t>
            </a: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higher </a:t>
            </a:r>
            <a:r>
              <a:rPr sz="2000" b="1" dirty="0">
                <a:solidFill>
                  <a:srgbClr val="005495"/>
                </a:solidFill>
                <a:latin typeface="Arial"/>
                <a:cs typeface="Arial"/>
              </a:rPr>
              <a:t>wind </a:t>
            </a: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speed conditions</a:t>
            </a:r>
            <a:r>
              <a:rPr sz="2000" b="1" spc="5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via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Arial"/>
                <a:cs typeface="Arial"/>
              </a:rPr>
              <a:t>high wind boom lock system for installation of suspended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weights</a:t>
            </a:r>
            <a:endParaRPr sz="2000">
              <a:latin typeface="Arial"/>
              <a:cs typeface="Arial"/>
            </a:endParaRPr>
          </a:p>
          <a:p>
            <a:pPr marL="355600" marR="438784" indent="-342900">
              <a:lnSpc>
                <a:spcPts val="1920"/>
              </a:lnSpc>
              <a:spcBef>
                <a:spcPts val="46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Environmental Regularity Number = (99, 99, 98, 98, 84) </a:t>
            </a:r>
            <a:r>
              <a:rPr sz="2000" spc="-5" dirty="0">
                <a:latin typeface="Arial"/>
                <a:cs typeface="Arial"/>
              </a:rPr>
              <a:t>for  dynamic positioning operations with existing propulsion and  thruster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6040 </a:t>
            </a:r>
            <a:r>
              <a:rPr sz="2000" b="1" spc="0" dirty="0">
                <a:solidFill>
                  <a:srgbClr val="005495"/>
                </a:solidFill>
                <a:latin typeface="Arial"/>
                <a:cs typeface="Arial"/>
              </a:rPr>
              <a:t>m</a:t>
            </a:r>
            <a:r>
              <a:rPr sz="1950" b="1" spc="0" baseline="25641" dirty="0">
                <a:solidFill>
                  <a:srgbClr val="005495"/>
                </a:solidFill>
                <a:latin typeface="Arial"/>
                <a:cs typeface="Arial"/>
              </a:rPr>
              <a:t>2 </a:t>
            </a: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free main deck area </a:t>
            </a:r>
            <a:r>
              <a:rPr sz="2000" spc="-5" dirty="0">
                <a:latin typeface="Arial"/>
                <a:cs typeface="Arial"/>
              </a:rPr>
              <a:t>optimized for fast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installation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5495"/>
                </a:solidFill>
                <a:latin typeface="Arial"/>
                <a:cs typeface="Arial"/>
              </a:rPr>
              <a:t>70 person capacity </a:t>
            </a:r>
            <a:r>
              <a:rPr sz="2000" spc="-5" dirty="0">
                <a:latin typeface="Arial"/>
                <a:cs typeface="Arial"/>
              </a:rPr>
              <a:t>(crew +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technicians)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489013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Key Elements of WTIJ</a:t>
            </a:r>
            <a:r>
              <a:rPr sz="2600" b="1" spc="3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Concept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67147" y="4104385"/>
            <a:ext cx="3832225" cy="212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64515" indent="-342900">
              <a:lnSpc>
                <a:spcPct val="100000"/>
              </a:lnSpc>
              <a:spcBef>
                <a:spcPts val="100"/>
              </a:spcBef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Development of thrust allocation  strategies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Development and tuning </a:t>
            </a:r>
            <a:r>
              <a:rPr sz="1600" dirty="0">
                <a:latin typeface="Arial"/>
                <a:cs typeface="Arial"/>
              </a:rPr>
              <a:t>of DP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system</a:t>
            </a:r>
            <a:endParaRPr sz="1600">
              <a:latin typeface="Arial"/>
              <a:cs typeface="Arial"/>
            </a:endParaRPr>
          </a:p>
          <a:p>
            <a:pPr marL="355600" marR="92710" indent="-342900">
              <a:lnSpc>
                <a:spcPct val="100000"/>
              </a:lnSpc>
              <a:spcBef>
                <a:spcPts val="384"/>
              </a:spcBef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Development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5" dirty="0">
                <a:latin typeface="Arial"/>
                <a:cs typeface="Arial"/>
              </a:rPr>
              <a:t>combined/integrated  operational procedures </a:t>
            </a:r>
            <a:r>
              <a:rPr sz="1600" dirty="0">
                <a:latin typeface="Arial"/>
                <a:cs typeface="Arial"/>
              </a:rPr>
              <a:t>for DP </a:t>
            </a:r>
            <a:r>
              <a:rPr sz="1600" spc="-5" dirty="0">
                <a:latin typeface="Arial"/>
                <a:cs typeface="Arial"/>
              </a:rPr>
              <a:t>and  crane operations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Determination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5" dirty="0">
                <a:latin typeface="Arial"/>
                <a:cs typeface="Arial"/>
              </a:rPr>
              <a:t>weather </a:t>
            </a:r>
            <a:r>
              <a:rPr sz="1600" dirty="0">
                <a:latin typeface="Arial"/>
                <a:cs typeface="Arial"/>
              </a:rPr>
              <a:t>windows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safe</a:t>
            </a:r>
            <a:r>
              <a:rPr sz="1600" spc="-5" dirty="0">
                <a:latin typeface="Arial"/>
                <a:cs typeface="Arial"/>
              </a:rPr>
              <a:t> operation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454850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Simulation Activities -</a:t>
            </a:r>
            <a:r>
              <a:rPr sz="2600" b="1" spc="-4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Scope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950208"/>
            <a:ext cx="4528439" cy="2907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1403" y="1477644"/>
            <a:ext cx="3708400" cy="2472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9768" y="1723644"/>
            <a:ext cx="4566285" cy="17024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spc="-5" dirty="0">
                <a:latin typeface="Arial"/>
                <a:cs typeface="Arial"/>
              </a:rPr>
              <a:t>Simulator based studies supporting: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7815" algn="l"/>
                <a:tab pos="298450" algn="l"/>
                <a:tab pos="2431415" algn="l"/>
              </a:tabLst>
            </a:pPr>
            <a:r>
              <a:rPr sz="1800" b="1" spc="-5" dirty="0">
                <a:solidFill>
                  <a:srgbClr val="005495"/>
                </a:solidFill>
                <a:latin typeface="Arial"/>
                <a:cs typeface="Arial"/>
              </a:rPr>
              <a:t>Feasibility</a:t>
            </a:r>
            <a:r>
              <a:rPr sz="1800" b="1" spc="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5495"/>
                </a:solidFill>
                <a:latin typeface="Arial"/>
                <a:cs typeface="Arial"/>
              </a:rPr>
              <a:t>Studies	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innovative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design</a:t>
            </a:r>
            <a:endParaRPr sz="180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solutions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Development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5495"/>
                </a:solidFill>
                <a:latin typeface="Arial"/>
                <a:cs typeface="Arial"/>
              </a:rPr>
              <a:t>Operational</a:t>
            </a:r>
            <a:r>
              <a:rPr sz="1800" b="1" spc="2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5495"/>
                </a:solidFill>
                <a:latin typeface="Arial"/>
                <a:cs typeface="Arial"/>
              </a:rPr>
              <a:t>Procedures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b="1" spc="-15" dirty="0">
                <a:solidFill>
                  <a:srgbClr val="005495"/>
                </a:solidFill>
                <a:latin typeface="Arial"/>
                <a:cs typeface="Arial"/>
              </a:rPr>
              <a:t>Training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crews 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operators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538607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Leanwind Project Simulator</a:t>
            </a:r>
            <a:r>
              <a:rPr sz="2600" b="1" spc="5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Demo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100" y="1755648"/>
            <a:ext cx="2568575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607695" indent="-179705">
              <a:lnSpc>
                <a:spcPct val="100000"/>
              </a:lnSpc>
              <a:spcBef>
                <a:spcPts val="95"/>
              </a:spcBef>
              <a:buSzPct val="78571"/>
              <a:buChar char="•"/>
              <a:tabLst>
                <a:tab pos="192405" algn="l"/>
                <a:tab pos="193040" algn="l"/>
              </a:tabLst>
            </a:pPr>
            <a:r>
              <a:rPr sz="1400" spc="-15" dirty="0">
                <a:latin typeface="Arial"/>
                <a:cs typeface="Arial"/>
              </a:rPr>
              <a:t>K-Sim simulator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model  consisting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375920" marR="346075" lvl="1" indent="-179705" algn="just">
              <a:lnSpc>
                <a:spcPct val="100000"/>
              </a:lnSpc>
              <a:spcBef>
                <a:spcPts val="800"/>
              </a:spcBef>
              <a:buSzPct val="78571"/>
              <a:buChar char="•"/>
              <a:tabLst>
                <a:tab pos="376555" algn="l"/>
              </a:tabLst>
            </a:pPr>
            <a:r>
              <a:rPr sz="1400" spc="-25" dirty="0">
                <a:latin typeface="Arial"/>
                <a:cs typeface="Arial"/>
              </a:rPr>
              <a:t>Vessel </a:t>
            </a:r>
            <a:r>
              <a:rPr sz="1400" spc="-10" dirty="0">
                <a:latin typeface="Arial"/>
                <a:cs typeface="Arial"/>
              </a:rPr>
              <a:t>hydro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dynamical  model </a:t>
            </a:r>
            <a:r>
              <a:rPr sz="1400" spc="-10" dirty="0">
                <a:latin typeface="Arial"/>
                <a:cs typeface="Arial"/>
              </a:rPr>
              <a:t>based on design  principles</a:t>
            </a:r>
            <a:endParaRPr sz="1400">
              <a:latin typeface="Arial"/>
              <a:cs typeface="Arial"/>
            </a:endParaRPr>
          </a:p>
          <a:p>
            <a:pPr marL="375920" marR="5080" lvl="1" indent="-179705">
              <a:lnSpc>
                <a:spcPct val="100000"/>
              </a:lnSpc>
              <a:spcBef>
                <a:spcPts val="805"/>
              </a:spcBef>
              <a:buSzPct val="78571"/>
              <a:buChar char="•"/>
              <a:tabLst>
                <a:tab pos="375920" algn="l"/>
                <a:tab pos="376555" algn="l"/>
              </a:tabLst>
            </a:pPr>
            <a:r>
              <a:rPr sz="1400" spc="-15" dirty="0">
                <a:latin typeface="Arial"/>
                <a:cs typeface="Arial"/>
              </a:rPr>
              <a:t>Corresponding K-Pos </a:t>
            </a:r>
            <a:r>
              <a:rPr sz="1400" spc="-10" dirty="0">
                <a:latin typeface="Arial"/>
                <a:cs typeface="Arial"/>
              </a:rPr>
              <a:t>DP  SW </a:t>
            </a:r>
            <a:r>
              <a:rPr sz="1400" spc="-15" dirty="0">
                <a:latin typeface="Arial"/>
                <a:cs typeface="Arial"/>
              </a:rPr>
              <a:t>with </a:t>
            </a:r>
            <a:r>
              <a:rPr sz="1400" spc="-10" dirty="0">
                <a:latin typeface="Arial"/>
                <a:cs typeface="Arial"/>
              </a:rPr>
              <a:t>current </a:t>
            </a:r>
            <a:r>
              <a:rPr sz="1400" spc="-20" dirty="0">
                <a:latin typeface="Arial"/>
                <a:cs typeface="Arial"/>
              </a:rPr>
              <a:t>off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shelf  wind </a:t>
            </a:r>
            <a:r>
              <a:rPr sz="1400" spc="-15" dirty="0">
                <a:latin typeface="Arial"/>
                <a:cs typeface="Arial"/>
              </a:rPr>
              <a:t>turbine installation </a:t>
            </a:r>
            <a:r>
              <a:rPr sz="1400" spc="-10" dirty="0">
                <a:latin typeface="Arial"/>
                <a:cs typeface="Arial"/>
              </a:rPr>
              <a:t>and  service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functionality</a:t>
            </a:r>
            <a:endParaRPr sz="1400">
              <a:latin typeface="Arial"/>
              <a:cs typeface="Arial"/>
            </a:endParaRPr>
          </a:p>
          <a:p>
            <a:pPr marL="375920" lvl="1" indent="-179705">
              <a:lnSpc>
                <a:spcPct val="100000"/>
              </a:lnSpc>
              <a:spcBef>
                <a:spcPts val="800"/>
              </a:spcBef>
              <a:buSzPct val="78571"/>
              <a:buChar char="•"/>
              <a:tabLst>
                <a:tab pos="375920" algn="l"/>
                <a:tab pos="376555" algn="l"/>
              </a:tabLst>
            </a:pPr>
            <a:r>
              <a:rPr sz="1400" spc="-15" dirty="0">
                <a:latin typeface="Arial"/>
                <a:cs typeface="Arial"/>
              </a:rPr>
              <a:t>Installation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crane</a:t>
            </a:r>
            <a:endParaRPr sz="1400">
              <a:latin typeface="Arial"/>
              <a:cs typeface="Arial"/>
            </a:endParaRPr>
          </a:p>
          <a:p>
            <a:pPr marL="375920" lvl="1" indent="-179705">
              <a:lnSpc>
                <a:spcPct val="100000"/>
              </a:lnSpc>
              <a:spcBef>
                <a:spcPts val="795"/>
              </a:spcBef>
              <a:buSzPct val="78571"/>
              <a:buChar char="•"/>
              <a:tabLst>
                <a:tab pos="375920" algn="l"/>
                <a:tab pos="376555" algn="l"/>
              </a:tabLst>
            </a:pPr>
            <a:r>
              <a:rPr sz="1400" spc="-10" dirty="0">
                <a:latin typeface="Arial"/>
                <a:cs typeface="Arial"/>
              </a:rPr>
              <a:t>4-leg jacking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375920" marR="233045" lvl="1" indent="-179705">
              <a:lnSpc>
                <a:spcPct val="100000"/>
              </a:lnSpc>
              <a:spcBef>
                <a:spcPts val="805"/>
              </a:spcBef>
              <a:buSzPct val="78571"/>
              <a:buChar char="•"/>
              <a:tabLst>
                <a:tab pos="375920" algn="l"/>
                <a:tab pos="376555" algn="l"/>
              </a:tabLst>
            </a:pPr>
            <a:r>
              <a:rPr sz="1400" spc="-10" dirty="0">
                <a:latin typeface="Arial"/>
                <a:cs typeface="Arial"/>
              </a:rPr>
              <a:t>Deck layout for </a:t>
            </a:r>
            <a:r>
              <a:rPr sz="1400" spc="-5" dirty="0">
                <a:latin typeface="Arial"/>
                <a:cs typeface="Arial"/>
              </a:rPr>
              <a:t>8 x 8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MW  </a:t>
            </a:r>
            <a:r>
              <a:rPr sz="1400" spc="-15" dirty="0">
                <a:latin typeface="Arial"/>
                <a:cs typeface="Arial"/>
              </a:rPr>
              <a:t>turbines</a:t>
            </a:r>
            <a:endParaRPr sz="1400">
              <a:latin typeface="Arial"/>
              <a:cs typeface="Arial"/>
            </a:endParaRPr>
          </a:p>
          <a:p>
            <a:pPr marL="192405" marR="102870" indent="-179705">
              <a:lnSpc>
                <a:spcPct val="100000"/>
              </a:lnSpc>
              <a:spcBef>
                <a:spcPts val="800"/>
              </a:spcBef>
              <a:buSzPct val="78571"/>
              <a:buChar char="•"/>
              <a:tabLst>
                <a:tab pos="192405" algn="l"/>
                <a:tab pos="193040" algn="l"/>
              </a:tabLst>
            </a:pPr>
            <a:r>
              <a:rPr sz="1400" spc="-15" dirty="0">
                <a:latin typeface="Arial"/>
                <a:cs typeface="Arial"/>
              </a:rPr>
              <a:t>Operator environment </a:t>
            </a:r>
            <a:r>
              <a:rPr sz="1400" spc="-10" dirty="0">
                <a:latin typeface="Arial"/>
                <a:cs typeface="Arial"/>
              </a:rPr>
              <a:t>for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DP,  </a:t>
            </a:r>
            <a:r>
              <a:rPr sz="1400" spc="-10" dirty="0">
                <a:latin typeface="Arial"/>
                <a:cs typeface="Arial"/>
              </a:rPr>
              <a:t>jacking </a:t>
            </a:r>
            <a:r>
              <a:rPr sz="1400" spc="-15" dirty="0">
                <a:latin typeface="Arial"/>
                <a:cs typeface="Arial"/>
              </a:rPr>
              <a:t>operator </a:t>
            </a:r>
            <a:r>
              <a:rPr sz="1400" spc="-10" dirty="0">
                <a:latin typeface="Arial"/>
                <a:cs typeface="Arial"/>
              </a:rPr>
              <a:t>and crane  </a:t>
            </a:r>
            <a:r>
              <a:rPr sz="1400" spc="-15" dirty="0">
                <a:latin typeface="Arial"/>
                <a:cs typeface="Arial"/>
              </a:rPr>
              <a:t>operator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7801" y="1783460"/>
            <a:ext cx="5753988" cy="3323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437578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Commercial Benefits for</a:t>
            </a:r>
            <a:r>
              <a:rPr sz="2600" b="1" spc="2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LR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6110" y="837438"/>
            <a:ext cx="5586603" cy="5525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64405" y="3048761"/>
            <a:ext cx="850900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0" spc="-310" dirty="0">
                <a:solidFill>
                  <a:srgbClr val="4D4F52"/>
                </a:solidFill>
                <a:latin typeface="Gill Sans MT"/>
                <a:cs typeface="Gill Sans MT"/>
              </a:rPr>
              <a:t>LR</a:t>
            </a:r>
            <a:endParaRPr sz="65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8282" y="1369821"/>
            <a:ext cx="802005" cy="4851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8905" marR="5080" indent="-116839">
              <a:lnSpc>
                <a:spcPct val="87000"/>
              </a:lnSpc>
              <a:spcBef>
                <a:spcPts val="270"/>
              </a:spcBef>
            </a:pPr>
            <a:r>
              <a:rPr sz="1100" spc="25" dirty="0">
                <a:solidFill>
                  <a:srgbClr val="4D4F52"/>
                </a:solidFill>
                <a:latin typeface="Gill Sans MT"/>
                <a:cs typeface="Gill Sans MT"/>
              </a:rPr>
              <a:t>Update </a:t>
            </a:r>
            <a:r>
              <a:rPr sz="1100" spc="40" dirty="0">
                <a:solidFill>
                  <a:srgbClr val="4D4F52"/>
                </a:solidFill>
                <a:latin typeface="Gill Sans MT"/>
                <a:cs typeface="Gill Sans MT"/>
              </a:rPr>
              <a:t>of</a:t>
            </a:r>
            <a:r>
              <a:rPr sz="1100" spc="-100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spc="-55" dirty="0">
                <a:solidFill>
                  <a:srgbClr val="4D4F52"/>
                </a:solidFill>
                <a:latin typeface="Gill Sans MT"/>
                <a:cs typeface="Gill Sans MT"/>
              </a:rPr>
              <a:t>LR  </a:t>
            </a:r>
            <a:r>
              <a:rPr sz="1100" dirty="0">
                <a:solidFill>
                  <a:srgbClr val="4D4F52"/>
                </a:solidFill>
                <a:latin typeface="Gill Sans MT"/>
                <a:cs typeface="Gill Sans MT"/>
              </a:rPr>
              <a:t>rules </a:t>
            </a:r>
            <a:r>
              <a:rPr sz="1100" spc="55" dirty="0">
                <a:solidFill>
                  <a:srgbClr val="4D4F52"/>
                </a:solidFill>
                <a:latin typeface="Gill Sans MT"/>
                <a:cs typeface="Gill Sans MT"/>
              </a:rPr>
              <a:t>and  </a:t>
            </a:r>
            <a:r>
              <a:rPr sz="1100" spc="50" dirty="0">
                <a:solidFill>
                  <a:srgbClr val="4D4F52"/>
                </a:solidFill>
                <a:latin typeface="Gill Sans MT"/>
                <a:cs typeface="Gill Sans MT"/>
              </a:rPr>
              <a:t>guidance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94020" y="1845310"/>
            <a:ext cx="1003300" cy="4851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4945" marR="5080" indent="-182880">
              <a:lnSpc>
                <a:spcPct val="87000"/>
              </a:lnSpc>
              <a:spcBef>
                <a:spcPts val="270"/>
              </a:spcBef>
            </a:pPr>
            <a:r>
              <a:rPr sz="1100" spc="0" dirty="0">
                <a:solidFill>
                  <a:srgbClr val="4D4F52"/>
                </a:solidFill>
                <a:latin typeface="Gill Sans MT"/>
                <a:cs typeface="Gill Sans MT"/>
              </a:rPr>
              <a:t>Opportunities</a:t>
            </a:r>
            <a:r>
              <a:rPr sz="1100" spc="-65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dirty="0">
                <a:solidFill>
                  <a:srgbClr val="4D4F52"/>
                </a:solidFill>
                <a:latin typeface="Gill Sans MT"/>
                <a:cs typeface="Gill Sans MT"/>
              </a:rPr>
              <a:t>to  </a:t>
            </a:r>
            <a:r>
              <a:rPr sz="1100" spc="0" dirty="0">
                <a:solidFill>
                  <a:srgbClr val="4D4F52"/>
                </a:solidFill>
                <a:latin typeface="Gill Sans MT"/>
                <a:cs typeface="Gill Sans MT"/>
              </a:rPr>
              <a:t>Class </a:t>
            </a:r>
            <a:r>
              <a:rPr sz="1100" spc="-20" dirty="0">
                <a:solidFill>
                  <a:srgbClr val="4D4F52"/>
                </a:solidFill>
                <a:latin typeface="Gill Sans MT"/>
                <a:cs typeface="Gill Sans MT"/>
              </a:rPr>
              <a:t>New  Build/TOC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6865" y="3049016"/>
            <a:ext cx="1047750" cy="4851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ct val="87100"/>
              </a:lnSpc>
              <a:spcBef>
                <a:spcPts val="265"/>
              </a:spcBef>
            </a:pPr>
            <a:r>
              <a:rPr sz="1100" spc="15" dirty="0">
                <a:solidFill>
                  <a:srgbClr val="4D4F52"/>
                </a:solidFill>
                <a:latin typeface="Gill Sans MT"/>
                <a:cs typeface="Gill Sans MT"/>
              </a:rPr>
              <a:t>Installation</a:t>
            </a:r>
            <a:r>
              <a:rPr sz="1100" spc="-65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spc="0" dirty="0">
                <a:solidFill>
                  <a:srgbClr val="4D4F52"/>
                </a:solidFill>
                <a:latin typeface="Gill Sans MT"/>
                <a:cs typeface="Gill Sans MT"/>
              </a:rPr>
              <a:t>vessel  </a:t>
            </a:r>
            <a:r>
              <a:rPr sz="1100" spc="15" dirty="0">
                <a:solidFill>
                  <a:srgbClr val="4D4F52"/>
                </a:solidFill>
                <a:latin typeface="Gill Sans MT"/>
                <a:cs typeface="Gill Sans MT"/>
              </a:rPr>
              <a:t>concept </a:t>
            </a:r>
            <a:r>
              <a:rPr sz="1100" spc="40" dirty="0">
                <a:solidFill>
                  <a:srgbClr val="4D4F52"/>
                </a:solidFill>
                <a:latin typeface="Gill Sans MT"/>
                <a:cs typeface="Gill Sans MT"/>
              </a:rPr>
              <a:t>design  </a:t>
            </a:r>
            <a:r>
              <a:rPr sz="1100" spc="10" dirty="0">
                <a:solidFill>
                  <a:srgbClr val="4D4F52"/>
                </a:solidFill>
                <a:latin typeface="Gill Sans MT"/>
                <a:cs typeface="Gill Sans MT"/>
              </a:rPr>
              <a:t>support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0044" y="4272026"/>
            <a:ext cx="1019810" cy="7772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-1270" algn="ctr">
              <a:lnSpc>
                <a:spcPct val="87100"/>
              </a:lnSpc>
              <a:spcBef>
                <a:spcPts val="265"/>
              </a:spcBef>
            </a:pPr>
            <a:r>
              <a:rPr sz="1100" dirty="0">
                <a:solidFill>
                  <a:srgbClr val="4D4F52"/>
                </a:solidFill>
                <a:latin typeface="Gill Sans MT"/>
                <a:cs typeface="Gill Sans MT"/>
              </a:rPr>
              <a:t>Wind Turbine  </a:t>
            </a:r>
            <a:r>
              <a:rPr sz="1100" spc="25" dirty="0">
                <a:solidFill>
                  <a:srgbClr val="4D4F52"/>
                </a:solidFill>
                <a:latin typeface="Gill Sans MT"/>
                <a:cs typeface="Gill Sans MT"/>
              </a:rPr>
              <a:t>Foundation  </a:t>
            </a:r>
            <a:r>
              <a:rPr sz="1100" spc="5" dirty="0">
                <a:solidFill>
                  <a:srgbClr val="4D4F52"/>
                </a:solidFill>
                <a:latin typeface="Gill Sans MT"/>
                <a:cs typeface="Gill Sans MT"/>
              </a:rPr>
              <a:t>Certification  (Design </a:t>
            </a:r>
            <a:r>
              <a:rPr sz="1100" spc="55" dirty="0">
                <a:solidFill>
                  <a:srgbClr val="4D4F52"/>
                </a:solidFill>
                <a:latin typeface="Gill Sans MT"/>
                <a:cs typeface="Gill Sans MT"/>
              </a:rPr>
              <a:t>and</a:t>
            </a:r>
            <a:r>
              <a:rPr sz="1100" spc="-70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spc="80" dirty="0">
                <a:solidFill>
                  <a:srgbClr val="4D4F52"/>
                </a:solidFill>
                <a:latin typeface="Gill Sans MT"/>
                <a:cs typeface="Gill Sans MT"/>
              </a:rPr>
              <a:t>Mnf  </a:t>
            </a:r>
            <a:r>
              <a:rPr sz="1100" dirty="0">
                <a:solidFill>
                  <a:srgbClr val="4D4F52"/>
                </a:solidFill>
                <a:latin typeface="Gill Sans MT"/>
                <a:cs typeface="Gill Sans MT"/>
              </a:rPr>
              <a:t>Review)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8532" y="5311647"/>
            <a:ext cx="732155" cy="4851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4445" algn="just">
              <a:lnSpc>
                <a:spcPct val="87000"/>
              </a:lnSpc>
              <a:spcBef>
                <a:spcPts val="270"/>
              </a:spcBef>
            </a:pPr>
            <a:r>
              <a:rPr sz="1100" spc="10" dirty="0">
                <a:solidFill>
                  <a:srgbClr val="4D4F52"/>
                </a:solidFill>
                <a:latin typeface="Gill Sans MT"/>
                <a:cs typeface="Gill Sans MT"/>
              </a:rPr>
              <a:t>O&amp;M</a:t>
            </a:r>
            <a:r>
              <a:rPr sz="1100" spc="-65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spc="0" dirty="0">
                <a:solidFill>
                  <a:srgbClr val="4D4F52"/>
                </a:solidFill>
                <a:latin typeface="Gill Sans MT"/>
                <a:cs typeface="Gill Sans MT"/>
              </a:rPr>
              <a:t>vessel  </a:t>
            </a:r>
            <a:r>
              <a:rPr sz="1100" spc="10" dirty="0">
                <a:solidFill>
                  <a:srgbClr val="4D4F52"/>
                </a:solidFill>
                <a:latin typeface="Gill Sans MT"/>
                <a:cs typeface="Gill Sans MT"/>
              </a:rPr>
              <a:t>operations  support</a:t>
            </a:r>
            <a:r>
              <a:rPr sz="1100" spc="-80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spc="-20" dirty="0">
                <a:solidFill>
                  <a:srgbClr val="4D4F52"/>
                </a:solidFill>
                <a:latin typeface="Gill Sans MT"/>
                <a:cs typeface="Gill Sans MT"/>
              </a:rPr>
              <a:t>IRIS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0373" y="5384546"/>
            <a:ext cx="987425" cy="3390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63500" marR="5080" indent="-51435">
              <a:lnSpc>
                <a:spcPts val="1150"/>
              </a:lnSpc>
              <a:spcBef>
                <a:spcPts val="275"/>
              </a:spcBef>
            </a:pPr>
            <a:r>
              <a:rPr sz="1100" spc="0" dirty="0">
                <a:solidFill>
                  <a:srgbClr val="4D4F52"/>
                </a:solidFill>
                <a:latin typeface="Gill Sans MT"/>
                <a:cs typeface="Gill Sans MT"/>
              </a:rPr>
              <a:t>Scour</a:t>
            </a:r>
            <a:r>
              <a:rPr sz="1100" spc="-45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4D4F52"/>
                </a:solidFill>
                <a:latin typeface="Gill Sans MT"/>
                <a:cs typeface="Gill Sans MT"/>
              </a:rPr>
              <a:t>modelling  </a:t>
            </a:r>
            <a:r>
              <a:rPr sz="1100" spc="25" dirty="0">
                <a:solidFill>
                  <a:srgbClr val="4D4F52"/>
                </a:solidFill>
                <a:latin typeface="Gill Sans MT"/>
                <a:cs typeface="Gill Sans MT"/>
              </a:rPr>
              <a:t>on </a:t>
            </a:r>
            <a:r>
              <a:rPr sz="1100" spc="35" dirty="0">
                <a:solidFill>
                  <a:srgbClr val="4D4F52"/>
                </a:solidFill>
                <a:latin typeface="Gill Sans MT"/>
                <a:cs typeface="Gill Sans MT"/>
              </a:rPr>
              <a:t>wind</a:t>
            </a:r>
            <a:r>
              <a:rPr sz="1100" spc="-70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4D4F52"/>
                </a:solidFill>
                <a:latin typeface="Gill Sans MT"/>
                <a:cs typeface="Gill Sans MT"/>
              </a:rPr>
              <a:t>farms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3226" y="4199127"/>
            <a:ext cx="972185" cy="9232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270" algn="ctr">
              <a:lnSpc>
                <a:spcPct val="87100"/>
              </a:lnSpc>
              <a:spcBef>
                <a:spcPts val="265"/>
              </a:spcBef>
            </a:pPr>
            <a:r>
              <a:rPr sz="1100" spc="15" dirty="0">
                <a:solidFill>
                  <a:srgbClr val="4D4F52"/>
                </a:solidFill>
                <a:latin typeface="Gill Sans MT"/>
                <a:cs typeface="Gill Sans MT"/>
              </a:rPr>
              <a:t>Strategic  </a:t>
            </a:r>
            <a:r>
              <a:rPr sz="1100" spc="5" dirty="0">
                <a:solidFill>
                  <a:srgbClr val="4D4F52"/>
                </a:solidFill>
                <a:latin typeface="Gill Sans MT"/>
                <a:cs typeface="Gill Sans MT"/>
              </a:rPr>
              <a:t>Offshore </a:t>
            </a:r>
            <a:r>
              <a:rPr sz="1100" dirty="0">
                <a:solidFill>
                  <a:srgbClr val="4D4F52"/>
                </a:solidFill>
                <a:latin typeface="Gill Sans MT"/>
                <a:cs typeface="Gill Sans MT"/>
              </a:rPr>
              <a:t>Wind  </a:t>
            </a:r>
            <a:r>
              <a:rPr sz="1100" spc="10" dirty="0">
                <a:solidFill>
                  <a:srgbClr val="4D4F52"/>
                </a:solidFill>
                <a:latin typeface="Gill Sans MT"/>
                <a:cs typeface="Gill Sans MT"/>
              </a:rPr>
              <a:t>market  </a:t>
            </a:r>
            <a:r>
              <a:rPr sz="1100" spc="15" dirty="0">
                <a:solidFill>
                  <a:srgbClr val="4D4F52"/>
                </a:solidFill>
                <a:latin typeface="Gill Sans MT"/>
                <a:cs typeface="Gill Sans MT"/>
              </a:rPr>
              <a:t>entry/design  optimisation</a:t>
            </a:r>
            <a:r>
              <a:rPr sz="1100" spc="-45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spc="0" dirty="0">
                <a:solidFill>
                  <a:srgbClr val="4D4F52"/>
                </a:solidFill>
                <a:latin typeface="Gill Sans MT"/>
                <a:cs typeface="Gill Sans MT"/>
              </a:rPr>
              <a:t>for  vessel</a:t>
            </a:r>
            <a:r>
              <a:rPr sz="1100" spc="-15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spc="5" dirty="0">
                <a:solidFill>
                  <a:srgbClr val="4D4F52"/>
                </a:solidFill>
                <a:latin typeface="Gill Sans MT"/>
                <a:cs typeface="Gill Sans MT"/>
              </a:rPr>
              <a:t>owners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3864" y="2757169"/>
            <a:ext cx="949325" cy="10687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1270" algn="ctr">
              <a:lnSpc>
                <a:spcPct val="87000"/>
              </a:lnSpc>
              <a:spcBef>
                <a:spcPts val="270"/>
              </a:spcBef>
            </a:pPr>
            <a:r>
              <a:rPr sz="1100" spc="0" dirty="0">
                <a:solidFill>
                  <a:srgbClr val="4D4F52"/>
                </a:solidFill>
                <a:latin typeface="Gill Sans MT"/>
                <a:cs typeface="Gill Sans MT"/>
              </a:rPr>
              <a:t>Access </a:t>
            </a:r>
            <a:r>
              <a:rPr sz="1100" dirty="0">
                <a:solidFill>
                  <a:srgbClr val="4D4F52"/>
                </a:solidFill>
                <a:latin typeface="Gill Sans MT"/>
                <a:cs typeface="Gill Sans MT"/>
              </a:rPr>
              <a:t>to  </a:t>
            </a:r>
            <a:r>
              <a:rPr sz="1100" spc="25" dirty="0">
                <a:solidFill>
                  <a:srgbClr val="4D4F52"/>
                </a:solidFill>
                <a:latin typeface="Gill Sans MT"/>
                <a:cs typeface="Gill Sans MT"/>
              </a:rPr>
              <a:t>information  </a:t>
            </a:r>
            <a:r>
              <a:rPr sz="1100" spc="30" dirty="0">
                <a:solidFill>
                  <a:srgbClr val="4D4F52"/>
                </a:solidFill>
                <a:latin typeface="Gill Sans MT"/>
                <a:cs typeface="Gill Sans MT"/>
              </a:rPr>
              <a:t>regarding  </a:t>
            </a:r>
            <a:r>
              <a:rPr sz="1100" dirty="0">
                <a:solidFill>
                  <a:srgbClr val="4D4F52"/>
                </a:solidFill>
                <a:latin typeface="Gill Sans MT"/>
                <a:cs typeface="Gill Sans MT"/>
              </a:rPr>
              <a:t>corporate</a:t>
            </a:r>
            <a:r>
              <a:rPr sz="1100" spc="-55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4D4F52"/>
                </a:solidFill>
                <a:latin typeface="Gill Sans MT"/>
                <a:cs typeface="Gill Sans MT"/>
              </a:rPr>
              <a:t>plans </a:t>
            </a:r>
            <a:r>
              <a:rPr sz="1100" spc="25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spc="0" dirty="0">
                <a:solidFill>
                  <a:srgbClr val="4D4F52"/>
                </a:solidFill>
                <a:latin typeface="Gill Sans MT"/>
                <a:cs typeface="Gill Sans MT"/>
              </a:rPr>
              <a:t>for </a:t>
            </a:r>
            <a:r>
              <a:rPr sz="1100" spc="40" dirty="0">
                <a:solidFill>
                  <a:srgbClr val="4D4F52"/>
                </a:solidFill>
                <a:latin typeface="Gill Sans MT"/>
                <a:cs typeface="Gill Sans MT"/>
              </a:rPr>
              <a:t>new  </a:t>
            </a:r>
            <a:r>
              <a:rPr sz="1100" spc="25" dirty="0">
                <a:solidFill>
                  <a:srgbClr val="4D4F52"/>
                </a:solidFill>
                <a:latin typeface="Gill Sans MT"/>
                <a:cs typeface="Gill Sans MT"/>
              </a:rPr>
              <a:t>innovation </a:t>
            </a:r>
            <a:r>
              <a:rPr sz="1100" spc="55" dirty="0">
                <a:solidFill>
                  <a:srgbClr val="4D4F52"/>
                </a:solidFill>
                <a:latin typeface="Gill Sans MT"/>
                <a:cs typeface="Gill Sans MT"/>
              </a:rPr>
              <a:t>and  </a:t>
            </a:r>
            <a:r>
              <a:rPr sz="1100" dirty="0">
                <a:solidFill>
                  <a:srgbClr val="4D4F52"/>
                </a:solidFill>
                <a:latin typeface="Gill Sans MT"/>
                <a:cs typeface="Gill Sans MT"/>
              </a:rPr>
              <a:t>cost</a:t>
            </a:r>
            <a:r>
              <a:rPr sz="1100" spc="-25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spc="5" dirty="0">
                <a:solidFill>
                  <a:srgbClr val="4D4F52"/>
                </a:solidFill>
                <a:latin typeface="Gill Sans MT"/>
                <a:cs typeface="Gill Sans MT"/>
              </a:rPr>
              <a:t>reduction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09823" y="1845310"/>
            <a:ext cx="947419" cy="4851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ct val="87000"/>
              </a:lnSpc>
              <a:spcBef>
                <a:spcPts val="270"/>
              </a:spcBef>
            </a:pPr>
            <a:r>
              <a:rPr sz="1100" spc="5" dirty="0">
                <a:solidFill>
                  <a:srgbClr val="4D4F52"/>
                </a:solidFill>
                <a:latin typeface="Gill Sans MT"/>
                <a:cs typeface="Gill Sans MT"/>
              </a:rPr>
              <a:t>Testing</a:t>
            </a:r>
            <a:r>
              <a:rPr sz="1100" spc="-60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4D4F52"/>
                </a:solidFill>
                <a:latin typeface="Gill Sans MT"/>
                <a:cs typeface="Gill Sans MT"/>
              </a:rPr>
              <a:t>impacts </a:t>
            </a:r>
            <a:r>
              <a:rPr sz="1100" dirty="0">
                <a:solidFill>
                  <a:srgbClr val="4D4F52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4D4F52"/>
                </a:solidFill>
                <a:latin typeface="Gill Sans MT"/>
                <a:cs typeface="Gill Sans MT"/>
              </a:rPr>
              <a:t>of </a:t>
            </a:r>
            <a:r>
              <a:rPr sz="1100" spc="10" dirty="0">
                <a:solidFill>
                  <a:srgbClr val="4D4F52"/>
                </a:solidFill>
                <a:latin typeface="Gill Sans MT"/>
                <a:cs typeface="Gill Sans MT"/>
              </a:rPr>
              <a:t>regulatory  </a:t>
            </a:r>
            <a:r>
              <a:rPr sz="1100" spc="50" dirty="0">
                <a:solidFill>
                  <a:srgbClr val="4D4F52"/>
                </a:solidFill>
                <a:latin typeface="Gill Sans MT"/>
                <a:cs typeface="Gill Sans MT"/>
              </a:rPr>
              <a:t>changes</a:t>
            </a:r>
            <a:endParaRPr sz="11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339" y="1361694"/>
            <a:ext cx="3550920" cy="504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1665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003B70"/>
                </a:solidFill>
                <a:latin typeface="Tahoma"/>
                <a:cs typeface="Tahoma"/>
              </a:rPr>
              <a:t>Guidance </a:t>
            </a:r>
            <a:r>
              <a:rPr sz="1800" spc="50" dirty="0">
                <a:solidFill>
                  <a:srgbClr val="003B70"/>
                </a:solidFill>
                <a:latin typeface="Tahoma"/>
                <a:cs typeface="Tahoma"/>
              </a:rPr>
              <a:t>Notes </a:t>
            </a:r>
            <a:r>
              <a:rPr sz="1800" spc="100" dirty="0">
                <a:solidFill>
                  <a:srgbClr val="003B70"/>
                </a:solidFill>
                <a:latin typeface="Tahoma"/>
                <a:cs typeface="Tahoma"/>
              </a:rPr>
              <a:t>for </a:t>
            </a:r>
            <a:r>
              <a:rPr sz="1800" spc="75" dirty="0">
                <a:solidFill>
                  <a:srgbClr val="003B70"/>
                </a:solidFill>
                <a:latin typeface="Tahoma"/>
                <a:cs typeface="Tahoma"/>
              </a:rPr>
              <a:t>the  </a:t>
            </a:r>
            <a:r>
              <a:rPr sz="1800" spc="40" dirty="0">
                <a:solidFill>
                  <a:srgbClr val="003B70"/>
                </a:solidFill>
                <a:latin typeface="Tahoma"/>
                <a:cs typeface="Tahoma"/>
              </a:rPr>
              <a:t>Classification </a:t>
            </a:r>
            <a:r>
              <a:rPr sz="1800" spc="114" dirty="0">
                <a:solidFill>
                  <a:srgbClr val="003B70"/>
                </a:solidFill>
                <a:latin typeface="Tahoma"/>
                <a:cs typeface="Tahoma"/>
              </a:rPr>
              <a:t>of </a:t>
            </a:r>
            <a:r>
              <a:rPr sz="1800" spc="110" dirty="0">
                <a:solidFill>
                  <a:srgbClr val="003B70"/>
                </a:solidFill>
                <a:latin typeface="Tahoma"/>
                <a:cs typeface="Tahoma"/>
              </a:rPr>
              <a:t>Wind</a:t>
            </a:r>
            <a:r>
              <a:rPr sz="1800" spc="-37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003B70"/>
                </a:solidFill>
                <a:latin typeface="Tahoma"/>
                <a:cs typeface="Tahoma"/>
              </a:rPr>
              <a:t>Farm  </a:t>
            </a:r>
            <a:r>
              <a:rPr sz="1800" spc="10" dirty="0">
                <a:solidFill>
                  <a:srgbClr val="003B70"/>
                </a:solidFill>
                <a:latin typeface="Tahoma"/>
                <a:cs typeface="Tahoma"/>
              </a:rPr>
              <a:t>Service</a:t>
            </a:r>
            <a:r>
              <a:rPr sz="1800" spc="-7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3B70"/>
                </a:solidFill>
                <a:latin typeface="Tahoma"/>
                <a:cs typeface="Tahoma"/>
              </a:rPr>
              <a:t>Vessels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1400" spc="15" dirty="0">
                <a:solidFill>
                  <a:srgbClr val="003B70"/>
                </a:solidFill>
                <a:latin typeface="Tahoma"/>
                <a:cs typeface="Tahoma"/>
              </a:rPr>
              <a:t>The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growing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market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for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offshore </a:t>
            </a:r>
            <a:r>
              <a:rPr sz="1400" spc="80" dirty="0">
                <a:solidFill>
                  <a:srgbClr val="003B70"/>
                </a:solidFill>
                <a:latin typeface="Tahoma"/>
                <a:cs typeface="Tahoma"/>
              </a:rPr>
              <a:t>wind 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farms</a:t>
            </a:r>
            <a:r>
              <a:rPr sz="1400" spc="-3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003B70"/>
                </a:solidFill>
                <a:latin typeface="Tahoma"/>
                <a:cs typeface="Tahoma"/>
              </a:rPr>
              <a:t>has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created</a:t>
            </a:r>
            <a:r>
              <a:rPr sz="1400" spc="-6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an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003B70"/>
                </a:solidFill>
                <a:latin typeface="Tahoma"/>
                <a:cs typeface="Tahoma"/>
              </a:rPr>
              <a:t>industry</a:t>
            </a:r>
            <a:r>
              <a:rPr sz="1400" spc="-4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requirement 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for </a:t>
            </a:r>
            <a:r>
              <a:rPr sz="1400" spc="5" dirty="0">
                <a:solidFill>
                  <a:srgbClr val="003B70"/>
                </a:solidFill>
                <a:latin typeface="Tahoma"/>
                <a:cs typeface="Tahoma"/>
              </a:rPr>
              <a:t>service </a:t>
            </a:r>
            <a:r>
              <a:rPr sz="1400" spc="-15" dirty="0">
                <a:solidFill>
                  <a:srgbClr val="003B70"/>
                </a:solidFill>
                <a:latin typeface="Tahoma"/>
                <a:cs typeface="Tahoma"/>
              </a:rPr>
              <a:t>vessels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to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support </a:t>
            </a:r>
            <a:r>
              <a:rPr sz="1400" spc="55" dirty="0">
                <a:solidFill>
                  <a:srgbClr val="003B70"/>
                </a:solidFill>
                <a:latin typeface="Tahoma"/>
                <a:cs typeface="Tahoma"/>
              </a:rPr>
              <a:t>the  </a:t>
            </a: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construction </a:t>
            </a:r>
            <a:r>
              <a:rPr sz="1400" spc="60" dirty="0">
                <a:solidFill>
                  <a:srgbClr val="003B70"/>
                </a:solidFill>
                <a:latin typeface="Tahoma"/>
                <a:cs typeface="Tahoma"/>
              </a:rPr>
              <a:t>and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installation </a:t>
            </a:r>
            <a:r>
              <a:rPr sz="1400" spc="90" dirty="0">
                <a:solidFill>
                  <a:srgbClr val="003B70"/>
                </a:solidFill>
                <a:latin typeface="Tahoma"/>
                <a:cs typeface="Tahoma"/>
              </a:rPr>
              <a:t>of </a:t>
            </a:r>
            <a:r>
              <a:rPr sz="1400" spc="55" dirty="0">
                <a:solidFill>
                  <a:srgbClr val="003B70"/>
                </a:solidFill>
                <a:latin typeface="Tahoma"/>
                <a:cs typeface="Tahoma"/>
              </a:rPr>
              <a:t>the 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associated </a:t>
            </a:r>
            <a:r>
              <a:rPr sz="1400" spc="80" dirty="0">
                <a:solidFill>
                  <a:srgbClr val="003B70"/>
                </a:solidFill>
                <a:latin typeface="Tahoma"/>
                <a:cs typeface="Tahoma"/>
              </a:rPr>
              <a:t>wind </a:t>
            </a:r>
            <a:r>
              <a:rPr sz="1400" spc="30" dirty="0">
                <a:solidFill>
                  <a:srgbClr val="003B70"/>
                </a:solidFill>
                <a:latin typeface="Tahoma"/>
                <a:cs typeface="Tahoma"/>
              </a:rPr>
              <a:t>turbines.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Typically these  </a:t>
            </a:r>
            <a:r>
              <a:rPr sz="1400" spc="-15" dirty="0">
                <a:solidFill>
                  <a:srgbClr val="003B70"/>
                </a:solidFill>
                <a:latin typeface="Tahoma"/>
                <a:cs typeface="Tahoma"/>
              </a:rPr>
              <a:t>vessels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are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003B70"/>
                </a:solidFill>
                <a:latin typeface="Tahoma"/>
                <a:cs typeface="Tahoma"/>
              </a:rPr>
              <a:t>engaged</a:t>
            </a:r>
            <a:r>
              <a:rPr sz="1400" spc="-7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003B70"/>
                </a:solidFill>
                <a:latin typeface="Tahoma"/>
                <a:cs typeface="Tahoma"/>
              </a:rPr>
              <a:t>in</a:t>
            </a:r>
            <a:r>
              <a:rPr sz="1400" spc="-7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ferrying</a:t>
            </a:r>
            <a:endParaRPr sz="1400">
              <a:latin typeface="Tahoma"/>
              <a:cs typeface="Tahoma"/>
            </a:endParaRPr>
          </a:p>
          <a:p>
            <a:pPr marL="12700" marR="374650">
              <a:lnSpc>
                <a:spcPct val="100000"/>
              </a:lnSpc>
              <a:spcBef>
                <a:spcPts val="5"/>
              </a:spcBef>
            </a:pPr>
            <a:r>
              <a:rPr sz="1400" spc="40" dirty="0">
                <a:solidFill>
                  <a:srgbClr val="003B70"/>
                </a:solidFill>
                <a:latin typeface="Tahoma"/>
                <a:cs typeface="Tahoma"/>
              </a:rPr>
              <a:t>workers</a:t>
            </a:r>
            <a:r>
              <a:rPr sz="1400" spc="-6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03B70"/>
                </a:solidFill>
                <a:latin typeface="Tahoma"/>
                <a:cs typeface="Tahoma"/>
              </a:rPr>
              <a:t>and</a:t>
            </a:r>
            <a:r>
              <a:rPr sz="1400" spc="-7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003B70"/>
                </a:solidFill>
                <a:latin typeface="Tahoma"/>
                <a:cs typeface="Tahoma"/>
              </a:rPr>
              <a:t>light</a:t>
            </a:r>
            <a:r>
              <a:rPr sz="1400" spc="-6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cargoes</a:t>
            </a:r>
            <a:r>
              <a:rPr sz="1400" spc="-6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to</a:t>
            </a:r>
            <a:r>
              <a:rPr sz="1400" spc="-6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003B70"/>
                </a:solidFill>
                <a:latin typeface="Tahoma"/>
                <a:cs typeface="Tahoma"/>
              </a:rPr>
              <a:t>the</a:t>
            </a:r>
            <a:r>
              <a:rPr sz="1400" spc="-6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003B70"/>
                </a:solidFill>
                <a:latin typeface="Tahoma"/>
                <a:cs typeface="Tahoma"/>
              </a:rPr>
              <a:t>wind  </a:t>
            </a:r>
            <a:r>
              <a:rPr sz="1400" spc="40" dirty="0">
                <a:solidFill>
                  <a:srgbClr val="003B70"/>
                </a:solidFill>
                <a:latin typeface="Tahoma"/>
                <a:cs typeface="Tahoma"/>
              </a:rPr>
              <a:t>turbines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for </a:t>
            </a: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construction </a:t>
            </a:r>
            <a:r>
              <a:rPr sz="1400" spc="60" dirty="0">
                <a:solidFill>
                  <a:srgbClr val="003B70"/>
                </a:solidFill>
                <a:latin typeface="Tahoma"/>
                <a:cs typeface="Tahoma"/>
              </a:rPr>
              <a:t>and routine  </a:t>
            </a: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maintenance.</a:t>
            </a:r>
            <a:endParaRPr sz="1400">
              <a:latin typeface="Tahoma"/>
              <a:cs typeface="Tahoma"/>
            </a:endParaRPr>
          </a:p>
          <a:p>
            <a:pPr marL="12700" marR="79375">
              <a:lnSpc>
                <a:spcPct val="100000"/>
              </a:lnSpc>
              <a:spcBef>
                <a:spcPts val="500"/>
              </a:spcBef>
            </a:pPr>
            <a:r>
              <a:rPr sz="1400" spc="0" dirty="0">
                <a:solidFill>
                  <a:srgbClr val="003B70"/>
                </a:solidFill>
                <a:latin typeface="Tahoma"/>
                <a:cs typeface="Tahoma"/>
              </a:rPr>
              <a:t>This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guidance </a:t>
            </a:r>
            <a:r>
              <a:rPr sz="1400" spc="60" dirty="0">
                <a:solidFill>
                  <a:srgbClr val="003B70"/>
                </a:solidFill>
                <a:latin typeface="Tahoma"/>
                <a:cs typeface="Tahoma"/>
              </a:rPr>
              <a:t>note </a:t>
            </a:r>
            <a:r>
              <a:rPr sz="1400" spc="-10" dirty="0">
                <a:solidFill>
                  <a:srgbClr val="003B70"/>
                </a:solidFill>
                <a:latin typeface="Tahoma"/>
                <a:cs typeface="Tahoma"/>
              </a:rPr>
              <a:t>is </a:t>
            </a:r>
            <a:r>
              <a:rPr sz="1400" spc="40" dirty="0">
                <a:solidFill>
                  <a:srgbClr val="003B70"/>
                </a:solidFill>
                <a:latin typeface="Tahoma"/>
                <a:cs typeface="Tahoma"/>
              </a:rPr>
              <a:t>designed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to </a:t>
            </a:r>
            <a:r>
              <a:rPr sz="1400" spc="-10" dirty="0">
                <a:solidFill>
                  <a:srgbClr val="003B70"/>
                </a:solidFill>
                <a:latin typeface="Tahoma"/>
                <a:cs typeface="Tahoma"/>
              </a:rPr>
              <a:t>assist  </a:t>
            </a:r>
            <a:r>
              <a:rPr sz="1400" spc="15" dirty="0">
                <a:solidFill>
                  <a:srgbClr val="003B70"/>
                </a:solidFill>
                <a:latin typeface="Tahoma"/>
                <a:cs typeface="Tahoma"/>
              </a:rPr>
              <a:t>designers,</a:t>
            </a:r>
            <a:r>
              <a:rPr sz="1400" spc="-6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003B70"/>
                </a:solidFill>
                <a:latin typeface="Tahoma"/>
                <a:cs typeface="Tahoma"/>
              </a:rPr>
              <a:t>builders,</a:t>
            </a:r>
            <a:r>
              <a:rPr sz="1400" spc="-7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003B70"/>
                </a:solidFill>
                <a:latin typeface="Tahoma"/>
                <a:cs typeface="Tahoma"/>
              </a:rPr>
              <a:t>operators</a:t>
            </a:r>
            <a:r>
              <a:rPr sz="1400" spc="-6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03B70"/>
                </a:solidFill>
                <a:latin typeface="Tahoma"/>
                <a:cs typeface="Tahoma"/>
              </a:rPr>
              <a:t>and</a:t>
            </a:r>
            <a:r>
              <a:rPr sz="1400" spc="-7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003B70"/>
                </a:solidFill>
                <a:latin typeface="Tahoma"/>
                <a:cs typeface="Tahoma"/>
              </a:rPr>
              <a:t>owners 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wishing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to </a:t>
            </a:r>
            <a:r>
              <a:rPr sz="1400" spc="-10" dirty="0">
                <a:solidFill>
                  <a:srgbClr val="003B70"/>
                </a:solidFill>
                <a:latin typeface="Tahoma"/>
                <a:cs typeface="Tahoma"/>
              </a:rPr>
              <a:t>Class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their </a:t>
            </a:r>
            <a:r>
              <a:rPr sz="1400" spc="80" dirty="0">
                <a:solidFill>
                  <a:srgbClr val="003B70"/>
                </a:solidFill>
                <a:latin typeface="Tahoma"/>
                <a:cs typeface="Tahoma"/>
              </a:rPr>
              <a:t>Wind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Farm </a:t>
            </a:r>
            <a:r>
              <a:rPr sz="1400" spc="5" dirty="0">
                <a:solidFill>
                  <a:srgbClr val="003B70"/>
                </a:solidFill>
                <a:latin typeface="Tahoma"/>
                <a:cs typeface="Tahoma"/>
              </a:rPr>
              <a:t>Service  </a:t>
            </a:r>
            <a:r>
              <a:rPr sz="1400" spc="-60" dirty="0">
                <a:solidFill>
                  <a:srgbClr val="003B70"/>
                </a:solidFill>
                <a:latin typeface="Arial"/>
                <a:cs typeface="Arial"/>
              </a:rPr>
              <a:t>Vessels </a:t>
            </a:r>
            <a:r>
              <a:rPr sz="1400" spc="110" dirty="0">
                <a:solidFill>
                  <a:srgbClr val="003B70"/>
                </a:solidFill>
                <a:latin typeface="Arial"/>
                <a:cs typeface="Arial"/>
              </a:rPr>
              <a:t>with </a:t>
            </a:r>
            <a:r>
              <a:rPr sz="1400" spc="0" dirty="0">
                <a:solidFill>
                  <a:srgbClr val="003B70"/>
                </a:solidFill>
                <a:latin typeface="Arial"/>
                <a:cs typeface="Arial"/>
              </a:rPr>
              <a:t>Lloyd’s</a:t>
            </a:r>
            <a:r>
              <a:rPr sz="1400" spc="-70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03B70"/>
                </a:solidFill>
                <a:latin typeface="Arial"/>
                <a:cs typeface="Arial"/>
              </a:rPr>
              <a:t>Register</a:t>
            </a:r>
            <a:endParaRPr sz="1400">
              <a:latin typeface="Arial"/>
              <a:cs typeface="Arial"/>
            </a:endParaRPr>
          </a:p>
          <a:p>
            <a:pPr marL="12700" marR="53340">
              <a:lnSpc>
                <a:spcPct val="100000"/>
              </a:lnSpc>
            </a:pPr>
            <a:r>
              <a:rPr sz="1400" spc="40" dirty="0">
                <a:solidFill>
                  <a:srgbClr val="003B70"/>
                </a:solidFill>
                <a:latin typeface="Tahoma"/>
                <a:cs typeface="Tahoma"/>
              </a:rPr>
              <a:t>(hereinafter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referred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to </a:t>
            </a:r>
            <a:r>
              <a:rPr sz="1400" spc="-20" dirty="0">
                <a:solidFill>
                  <a:srgbClr val="003B70"/>
                </a:solidFill>
                <a:latin typeface="Tahoma"/>
                <a:cs typeface="Tahoma"/>
              </a:rPr>
              <a:t>as </a:t>
            </a:r>
            <a:r>
              <a:rPr sz="1400" spc="-35" dirty="0">
                <a:solidFill>
                  <a:srgbClr val="003B70"/>
                </a:solidFill>
                <a:latin typeface="Tahoma"/>
                <a:cs typeface="Tahoma"/>
              </a:rPr>
              <a:t>LR).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For </a:t>
            </a:r>
            <a:r>
              <a:rPr sz="1400" spc="55" dirty="0">
                <a:solidFill>
                  <a:srgbClr val="003B70"/>
                </a:solidFill>
                <a:latin typeface="Tahoma"/>
                <a:cs typeface="Tahoma"/>
              </a:rPr>
              <a:t>the  </a:t>
            </a:r>
            <a:r>
              <a:rPr sz="1400" spc="30" dirty="0">
                <a:solidFill>
                  <a:srgbClr val="003B70"/>
                </a:solidFill>
                <a:latin typeface="Tahoma"/>
                <a:cs typeface="Tahoma"/>
              </a:rPr>
              <a:t>Classification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90" dirty="0">
                <a:solidFill>
                  <a:srgbClr val="003B70"/>
                </a:solidFill>
                <a:latin typeface="Tahoma"/>
                <a:cs typeface="Tahoma"/>
              </a:rPr>
              <a:t>of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these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3B70"/>
                </a:solidFill>
                <a:latin typeface="Tahoma"/>
                <a:cs typeface="Tahoma"/>
              </a:rPr>
              <a:t>vessels,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all</a:t>
            </a:r>
            <a:r>
              <a:rPr sz="1400" spc="-4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parts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003B70"/>
                </a:solidFill>
                <a:latin typeface="Tahoma"/>
                <a:cs typeface="Tahoma"/>
              </a:rPr>
              <a:t>the  </a:t>
            </a:r>
            <a:r>
              <a:rPr sz="1400" spc="-10" dirty="0">
                <a:solidFill>
                  <a:srgbClr val="003B70"/>
                </a:solidFill>
                <a:latin typeface="Tahoma"/>
                <a:cs typeface="Tahoma"/>
              </a:rPr>
              <a:t>LR </a:t>
            </a:r>
            <a:r>
              <a:rPr sz="1400" spc="10" dirty="0">
                <a:solidFill>
                  <a:srgbClr val="003B70"/>
                </a:solidFill>
                <a:latin typeface="Tahoma"/>
                <a:cs typeface="Tahoma"/>
              </a:rPr>
              <a:t>Rules </a:t>
            </a:r>
            <a:r>
              <a:rPr sz="1400" spc="60" dirty="0">
                <a:solidFill>
                  <a:srgbClr val="003B70"/>
                </a:solidFill>
                <a:latin typeface="Tahoma"/>
                <a:cs typeface="Tahoma"/>
              </a:rPr>
              <a:t>and </a:t>
            </a:r>
            <a:r>
              <a:rPr sz="1400" spc="40" dirty="0">
                <a:solidFill>
                  <a:srgbClr val="003B70"/>
                </a:solidFill>
                <a:latin typeface="Tahoma"/>
                <a:cs typeface="Tahoma"/>
              </a:rPr>
              <a:t>Regulations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for </a:t>
            </a:r>
            <a:r>
              <a:rPr sz="1400" spc="55" dirty="0">
                <a:solidFill>
                  <a:srgbClr val="003B70"/>
                </a:solidFill>
                <a:latin typeface="Tahoma"/>
                <a:cs typeface="Tahoma"/>
              </a:rPr>
              <a:t>the  </a:t>
            </a:r>
            <a:r>
              <a:rPr sz="1400" spc="30" dirty="0">
                <a:solidFill>
                  <a:srgbClr val="003B70"/>
                </a:solidFill>
                <a:latin typeface="Tahoma"/>
                <a:cs typeface="Tahoma"/>
              </a:rPr>
              <a:t>Classification </a:t>
            </a:r>
            <a:r>
              <a:rPr sz="1400" spc="90" dirty="0">
                <a:solidFill>
                  <a:srgbClr val="003B70"/>
                </a:solidFill>
                <a:latin typeface="Tahoma"/>
                <a:cs typeface="Tahoma"/>
              </a:rPr>
              <a:t>of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Special </a:t>
            </a:r>
            <a:r>
              <a:rPr sz="1400" spc="5" dirty="0">
                <a:solidFill>
                  <a:srgbClr val="003B70"/>
                </a:solidFill>
                <a:latin typeface="Tahoma"/>
                <a:cs typeface="Tahoma"/>
              </a:rPr>
              <a:t>Service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Craft  </a:t>
            </a:r>
            <a:r>
              <a:rPr sz="1400" spc="40" dirty="0">
                <a:solidFill>
                  <a:srgbClr val="003B70"/>
                </a:solidFill>
                <a:latin typeface="Tahoma"/>
                <a:cs typeface="Tahoma"/>
              </a:rPr>
              <a:t>(hereinafter</a:t>
            </a:r>
            <a:r>
              <a:rPr sz="1400" spc="-6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referred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to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3B70"/>
                </a:solidFill>
                <a:latin typeface="Tahoma"/>
                <a:cs typeface="Tahoma"/>
              </a:rPr>
              <a:t>as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003B70"/>
                </a:solidFill>
                <a:latin typeface="Tahoma"/>
                <a:cs typeface="Tahoma"/>
              </a:rPr>
              <a:t>the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003B70"/>
                </a:solidFill>
                <a:latin typeface="Tahoma"/>
                <a:cs typeface="Tahoma"/>
              </a:rPr>
              <a:t>Rules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for</a:t>
            </a:r>
            <a:r>
              <a:rPr sz="1400" spc="-4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Special</a:t>
            </a:r>
            <a:r>
              <a:rPr sz="1400" spc="-7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003B70"/>
                </a:solidFill>
                <a:latin typeface="Tahoma"/>
                <a:cs typeface="Tahoma"/>
              </a:rPr>
              <a:t>Service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Craft)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are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to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003B70"/>
                </a:solidFill>
                <a:latin typeface="Tahoma"/>
                <a:cs typeface="Tahoma"/>
              </a:rPr>
              <a:t>be</a:t>
            </a:r>
            <a:r>
              <a:rPr sz="1400" spc="-6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03B70"/>
                </a:solidFill>
                <a:latin typeface="Tahoma"/>
                <a:cs typeface="Tahoma"/>
              </a:rPr>
              <a:t>applied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55523"/>
            <a:ext cx="7224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5495"/>
                </a:solidFill>
                <a:latin typeface="Arial"/>
                <a:cs typeface="Arial"/>
              </a:rPr>
              <a:t>Rules </a:t>
            </a:r>
            <a:r>
              <a:rPr sz="1800" b="1" dirty="0">
                <a:solidFill>
                  <a:srgbClr val="005495"/>
                </a:solidFill>
                <a:latin typeface="Arial"/>
                <a:cs typeface="Arial"/>
              </a:rPr>
              <a:t>and </a:t>
            </a:r>
            <a:r>
              <a:rPr sz="1800" b="1" spc="-5" dirty="0">
                <a:solidFill>
                  <a:srgbClr val="005495"/>
                </a:solidFill>
                <a:latin typeface="Arial"/>
                <a:cs typeface="Arial"/>
              </a:rPr>
              <a:t>guidance </a:t>
            </a:r>
            <a:r>
              <a:rPr sz="1800" b="1" dirty="0">
                <a:solidFill>
                  <a:srgbClr val="005495"/>
                </a:solidFill>
                <a:latin typeface="Arial"/>
                <a:cs typeface="Arial"/>
              </a:rPr>
              <a:t>– </a:t>
            </a:r>
            <a:r>
              <a:rPr sz="1800" b="1" spc="-5" dirty="0">
                <a:solidFill>
                  <a:srgbClr val="005495"/>
                </a:solidFill>
                <a:latin typeface="Arial"/>
                <a:cs typeface="Arial"/>
              </a:rPr>
              <a:t>Classification </a:t>
            </a:r>
            <a:r>
              <a:rPr sz="1800" b="1" dirty="0">
                <a:solidFill>
                  <a:srgbClr val="005495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5495"/>
                </a:solidFill>
                <a:latin typeface="Arial"/>
                <a:cs typeface="Arial"/>
              </a:rPr>
              <a:t>Wind Farm Service</a:t>
            </a:r>
            <a:r>
              <a:rPr sz="1800" b="1" spc="10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5495"/>
                </a:solidFill>
                <a:latin typeface="Arial"/>
                <a:cs typeface="Arial"/>
              </a:rPr>
              <a:t>Vessels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6738" y="1670050"/>
            <a:ext cx="2487548" cy="351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23025" y="4005960"/>
            <a:ext cx="1749425" cy="151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319913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Rules and</a:t>
            </a:r>
            <a:r>
              <a:rPr sz="2600" b="1" spc="-3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Guidance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6523" y="1496500"/>
            <a:ext cx="8518525" cy="32696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800" spc="60" dirty="0">
                <a:solidFill>
                  <a:srgbClr val="003B70"/>
                </a:solidFill>
                <a:latin typeface="Tahoma"/>
                <a:cs typeface="Tahoma"/>
              </a:rPr>
              <a:t>Guidance</a:t>
            </a:r>
            <a:r>
              <a:rPr sz="1800" spc="-7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03B70"/>
                </a:solidFill>
                <a:latin typeface="Tahoma"/>
                <a:cs typeface="Tahoma"/>
              </a:rPr>
              <a:t>Notes</a:t>
            </a:r>
            <a:r>
              <a:rPr sz="1800" spc="-7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003B70"/>
                </a:solidFill>
                <a:latin typeface="Tahoma"/>
                <a:cs typeface="Tahoma"/>
              </a:rPr>
              <a:t>for</a:t>
            </a:r>
            <a:r>
              <a:rPr sz="1800" spc="-7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003B70"/>
                </a:solidFill>
                <a:latin typeface="Tahoma"/>
                <a:cs typeface="Tahoma"/>
              </a:rPr>
              <a:t>Wind</a:t>
            </a:r>
            <a:r>
              <a:rPr sz="1800" spc="-7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003B70"/>
                </a:solidFill>
                <a:latin typeface="Tahoma"/>
                <a:cs typeface="Tahoma"/>
              </a:rPr>
              <a:t>Turbine</a:t>
            </a:r>
            <a:r>
              <a:rPr sz="1800" spc="-7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03B70"/>
                </a:solidFill>
                <a:latin typeface="Tahoma"/>
                <a:cs typeface="Tahoma"/>
              </a:rPr>
              <a:t>Installation</a:t>
            </a:r>
            <a:r>
              <a:rPr sz="1800" spc="-7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3B70"/>
                </a:solidFill>
                <a:latin typeface="Tahoma"/>
                <a:cs typeface="Tahoma"/>
              </a:rPr>
              <a:t>Vessels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400" spc="0" dirty="0">
                <a:solidFill>
                  <a:srgbClr val="003B70"/>
                </a:solidFill>
                <a:latin typeface="Tahoma"/>
                <a:cs typeface="Tahoma"/>
              </a:rPr>
              <a:t>This</a:t>
            </a:r>
            <a:r>
              <a:rPr sz="1400" spc="-4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Guidance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003B70"/>
                </a:solidFill>
                <a:latin typeface="Tahoma"/>
                <a:cs typeface="Tahoma"/>
              </a:rPr>
              <a:t>Note</a:t>
            </a:r>
            <a:r>
              <a:rPr sz="1400" spc="-4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provides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summary</a:t>
            </a:r>
            <a:r>
              <a:rPr sz="1400" spc="-3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003B70"/>
                </a:solidFill>
                <a:latin typeface="Tahoma"/>
                <a:cs typeface="Tahoma"/>
              </a:rPr>
              <a:t>information</a:t>
            </a:r>
            <a:r>
              <a:rPr sz="1400" spc="-4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for</a:t>
            </a:r>
            <a:r>
              <a:rPr sz="1400" spc="-4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designers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03B70"/>
                </a:solidFill>
                <a:latin typeface="Tahoma"/>
                <a:cs typeface="Tahoma"/>
              </a:rPr>
              <a:t>and</a:t>
            </a:r>
            <a:r>
              <a:rPr sz="1400" spc="-6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003B70"/>
                </a:solidFill>
                <a:latin typeface="Tahoma"/>
                <a:cs typeface="Tahoma"/>
              </a:rPr>
              <a:t>operators</a:t>
            </a:r>
            <a:r>
              <a:rPr sz="1400" spc="-4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003B70"/>
                </a:solidFill>
                <a:latin typeface="Tahoma"/>
                <a:cs typeface="Tahoma"/>
              </a:rPr>
              <a:t>concerning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classificatio  </a:t>
            </a:r>
            <a:r>
              <a:rPr sz="1400" spc="40" dirty="0">
                <a:solidFill>
                  <a:srgbClr val="003B70"/>
                </a:solidFill>
                <a:latin typeface="Tahoma"/>
                <a:cs typeface="Tahoma"/>
              </a:rPr>
              <a:t>requirements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for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offshore </a:t>
            </a: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units </a:t>
            </a:r>
            <a:r>
              <a:rPr sz="1400" spc="55" dirty="0">
                <a:solidFill>
                  <a:srgbClr val="003B70"/>
                </a:solidFill>
                <a:latin typeface="Tahoma"/>
                <a:cs typeface="Tahoma"/>
              </a:rPr>
              <a:t>engaged </a:t>
            </a:r>
            <a:r>
              <a:rPr sz="1400" spc="65" dirty="0">
                <a:solidFill>
                  <a:srgbClr val="003B70"/>
                </a:solidFill>
                <a:latin typeface="Tahoma"/>
                <a:cs typeface="Tahoma"/>
              </a:rPr>
              <a:t>in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installation </a:t>
            </a:r>
            <a:r>
              <a:rPr sz="1400" spc="60" dirty="0">
                <a:solidFill>
                  <a:srgbClr val="003B70"/>
                </a:solidFill>
                <a:latin typeface="Tahoma"/>
                <a:cs typeface="Tahoma"/>
              </a:rPr>
              <a:t>and </a:t>
            </a:r>
            <a:r>
              <a:rPr sz="1400" spc="-150" dirty="0">
                <a:solidFill>
                  <a:srgbClr val="003B70"/>
                </a:solidFill>
                <a:latin typeface="Tahoma"/>
                <a:cs typeface="Tahoma"/>
              </a:rPr>
              <a:t>/ </a:t>
            </a:r>
            <a:r>
              <a:rPr sz="1400" spc="60" dirty="0">
                <a:solidFill>
                  <a:srgbClr val="003B70"/>
                </a:solidFill>
                <a:latin typeface="Tahoma"/>
                <a:cs typeface="Tahoma"/>
              </a:rPr>
              <a:t>or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maintenance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activities </a:t>
            </a:r>
            <a:r>
              <a:rPr sz="1400" spc="55" dirty="0">
                <a:solidFill>
                  <a:srgbClr val="003B70"/>
                </a:solidFill>
                <a:latin typeface="Tahoma"/>
                <a:cs typeface="Tahoma"/>
              </a:rPr>
              <a:t>relating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to 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offshore </a:t>
            </a:r>
            <a:r>
              <a:rPr sz="1400" spc="80" dirty="0">
                <a:solidFill>
                  <a:srgbClr val="003B70"/>
                </a:solidFill>
                <a:latin typeface="Tahoma"/>
                <a:cs typeface="Tahoma"/>
              </a:rPr>
              <a:t>wind</a:t>
            </a:r>
            <a:r>
              <a:rPr sz="1400" spc="-17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003B70"/>
                </a:solidFill>
                <a:latin typeface="Tahoma"/>
                <a:cs typeface="Tahoma"/>
              </a:rPr>
              <a:t>turbines.</a:t>
            </a:r>
            <a:endParaRPr sz="1400">
              <a:latin typeface="Tahoma"/>
              <a:cs typeface="Tahoma"/>
            </a:endParaRPr>
          </a:p>
          <a:p>
            <a:pPr marL="12700" marR="365760">
              <a:lnSpc>
                <a:spcPct val="100000"/>
              </a:lnSpc>
              <a:spcBef>
                <a:spcPts val="505"/>
              </a:spcBef>
            </a:pPr>
            <a:r>
              <a:rPr sz="1400" spc="-30" dirty="0">
                <a:solidFill>
                  <a:srgbClr val="003B70"/>
                </a:solidFill>
                <a:latin typeface="Tahoma"/>
                <a:cs typeface="Tahoma"/>
              </a:rPr>
              <a:t>It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B70"/>
                </a:solidFill>
                <a:latin typeface="Tahoma"/>
                <a:cs typeface="Tahoma"/>
              </a:rPr>
              <a:t>is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03B70"/>
                </a:solidFill>
                <a:latin typeface="Tahoma"/>
                <a:cs typeface="Tahoma"/>
              </a:rPr>
              <a:t>intended</a:t>
            </a:r>
            <a:r>
              <a:rPr sz="1400" spc="-7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03B70"/>
                </a:solidFill>
                <a:latin typeface="Tahoma"/>
                <a:cs typeface="Tahoma"/>
              </a:rPr>
              <a:t>that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for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these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003B70"/>
                </a:solidFill>
                <a:latin typeface="Tahoma"/>
                <a:cs typeface="Tahoma"/>
              </a:rPr>
              <a:t>types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90" dirty="0">
                <a:solidFill>
                  <a:srgbClr val="003B70"/>
                </a:solidFill>
                <a:latin typeface="Tahoma"/>
                <a:cs typeface="Tahoma"/>
              </a:rPr>
              <a:t>of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units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3B70"/>
                </a:solidFill>
                <a:latin typeface="Tahoma"/>
                <a:cs typeface="Tahoma"/>
              </a:rPr>
              <a:t>class</a:t>
            </a:r>
            <a:r>
              <a:rPr sz="1400" spc="-4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notations</a:t>
            </a:r>
            <a:r>
              <a:rPr sz="1400" spc="-6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are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assigned</a:t>
            </a:r>
            <a:r>
              <a:rPr sz="1400" spc="-6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003B70"/>
                </a:solidFill>
                <a:latin typeface="Tahoma"/>
                <a:cs typeface="Tahoma"/>
              </a:rPr>
              <a:t>in</a:t>
            </a:r>
            <a:r>
              <a:rPr sz="1400" spc="-6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accordance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003B70"/>
                </a:solidFill>
                <a:latin typeface="Tahoma"/>
                <a:cs typeface="Tahoma"/>
              </a:rPr>
              <a:t>with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Part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003B70"/>
                </a:solidFill>
                <a:latin typeface="Tahoma"/>
                <a:cs typeface="Tahoma"/>
              </a:rPr>
              <a:t>1</a:t>
            </a:r>
            <a:r>
              <a:rPr sz="1400" spc="-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90" dirty="0">
                <a:solidFill>
                  <a:srgbClr val="003B70"/>
                </a:solidFill>
                <a:latin typeface="Tahoma"/>
                <a:cs typeface="Tahoma"/>
              </a:rPr>
              <a:t>of  </a:t>
            </a:r>
            <a:r>
              <a:rPr sz="1400" spc="60" dirty="0">
                <a:solidFill>
                  <a:srgbClr val="003B70"/>
                </a:solidFill>
                <a:latin typeface="Tahoma"/>
                <a:cs typeface="Tahoma"/>
              </a:rPr>
              <a:t>our</a:t>
            </a:r>
            <a:r>
              <a:rPr sz="1400" spc="-4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Rules</a:t>
            </a:r>
            <a:r>
              <a:rPr sz="1400" b="1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400" b="1" u="sng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and</a:t>
            </a:r>
            <a:r>
              <a:rPr sz="1400" b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400" b="1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Regulations</a:t>
            </a:r>
            <a:r>
              <a:rPr sz="1400" b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400" b="1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for</a:t>
            </a:r>
            <a:r>
              <a:rPr sz="1400" b="1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4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the</a:t>
            </a:r>
            <a:r>
              <a:rPr sz="1400" b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400" b="1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Classification</a:t>
            </a:r>
            <a:r>
              <a:rPr sz="1400" b="1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400" b="1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of</a:t>
            </a:r>
            <a:r>
              <a:rPr sz="1400" b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400" b="1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Offshore</a:t>
            </a:r>
            <a:r>
              <a:rPr sz="1400" b="1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4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Units</a:t>
            </a:r>
            <a:r>
              <a:rPr sz="1400" dirty="0">
                <a:solidFill>
                  <a:srgbClr val="003B70"/>
                </a:solidFill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400" spc="15" dirty="0">
                <a:solidFill>
                  <a:srgbClr val="003B70"/>
                </a:solidFill>
                <a:latin typeface="Tahoma"/>
                <a:cs typeface="Tahoma"/>
              </a:rPr>
              <a:t>The</a:t>
            </a:r>
            <a:r>
              <a:rPr sz="1400" spc="-6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003B70"/>
                </a:solidFill>
                <a:latin typeface="Tahoma"/>
                <a:cs typeface="Tahoma"/>
              </a:rPr>
              <a:t>following</a:t>
            </a:r>
            <a:r>
              <a:rPr sz="1400" spc="-7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003B70"/>
                </a:solidFill>
                <a:latin typeface="Tahoma"/>
                <a:cs typeface="Tahoma"/>
              </a:rPr>
              <a:t>types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90" dirty="0">
                <a:solidFill>
                  <a:srgbClr val="003B70"/>
                </a:solidFill>
                <a:latin typeface="Tahoma"/>
                <a:cs typeface="Tahoma"/>
              </a:rPr>
              <a:t>of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003B70"/>
                </a:solidFill>
                <a:latin typeface="Tahoma"/>
                <a:cs typeface="Tahoma"/>
              </a:rPr>
              <a:t>vessels</a:t>
            </a:r>
            <a:r>
              <a:rPr sz="1400" spc="-4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3B70"/>
                </a:solidFill>
                <a:latin typeface="Tahoma"/>
                <a:cs typeface="Tahoma"/>
              </a:rPr>
              <a:t>(WTIVs)</a:t>
            </a:r>
            <a:r>
              <a:rPr sz="1400" spc="-6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are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003B70"/>
                </a:solidFill>
                <a:latin typeface="Tahoma"/>
                <a:cs typeface="Tahoma"/>
              </a:rPr>
              <a:t>covered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003B70"/>
                </a:solidFill>
                <a:latin typeface="Tahoma"/>
                <a:cs typeface="Tahoma"/>
              </a:rPr>
              <a:t>by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this</a:t>
            </a:r>
            <a:r>
              <a:rPr sz="1400" spc="-5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Guidance</a:t>
            </a:r>
            <a:r>
              <a:rPr sz="1400" spc="-6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003B70"/>
                </a:solidFill>
                <a:latin typeface="Tahoma"/>
                <a:cs typeface="Tahoma"/>
              </a:rPr>
              <a:t>Note:</a:t>
            </a:r>
            <a:endParaRPr sz="1400">
              <a:latin typeface="Tahoma"/>
              <a:cs typeface="Tahoma"/>
            </a:endParaRPr>
          </a:p>
          <a:p>
            <a:pPr marL="282575" indent="-269875">
              <a:lnSpc>
                <a:spcPct val="100000"/>
              </a:lnSpc>
              <a:spcBef>
                <a:spcPts val="505"/>
              </a:spcBef>
              <a:buClr>
                <a:srgbClr val="4D4E52"/>
              </a:buClr>
              <a:buSzPct val="67857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Surface-type </a:t>
            </a:r>
            <a:r>
              <a:rPr sz="1400" spc="75" dirty="0">
                <a:solidFill>
                  <a:srgbClr val="003B70"/>
                </a:solidFill>
                <a:latin typeface="Tahoma"/>
                <a:cs typeface="Tahoma"/>
              </a:rPr>
              <a:t>floating</a:t>
            </a:r>
            <a:r>
              <a:rPr sz="1400" spc="-15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003B70"/>
                </a:solidFill>
                <a:latin typeface="Tahoma"/>
                <a:cs typeface="Tahoma"/>
              </a:rPr>
              <a:t>unit;</a:t>
            </a:r>
            <a:endParaRPr sz="1400">
              <a:latin typeface="Tahoma"/>
              <a:cs typeface="Tahoma"/>
            </a:endParaRPr>
          </a:p>
          <a:p>
            <a:pPr marL="282575" indent="-269875">
              <a:lnSpc>
                <a:spcPct val="100000"/>
              </a:lnSpc>
              <a:spcBef>
                <a:spcPts val="505"/>
              </a:spcBef>
              <a:buClr>
                <a:srgbClr val="4D4E52"/>
              </a:buClr>
              <a:buSzPct val="67857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400" spc="25" dirty="0">
                <a:solidFill>
                  <a:srgbClr val="003B70"/>
                </a:solidFill>
                <a:latin typeface="Tahoma"/>
                <a:cs typeface="Tahoma"/>
              </a:rPr>
              <a:t>Surface-type </a:t>
            </a: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self-elevating</a:t>
            </a:r>
            <a:r>
              <a:rPr sz="1400" spc="-16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003B70"/>
                </a:solidFill>
                <a:latin typeface="Tahoma"/>
                <a:cs typeface="Tahoma"/>
              </a:rPr>
              <a:t>unit;</a:t>
            </a:r>
            <a:endParaRPr sz="1400">
              <a:latin typeface="Tahoma"/>
              <a:cs typeface="Tahoma"/>
            </a:endParaRPr>
          </a:p>
          <a:p>
            <a:pPr marL="282575" indent="-269875">
              <a:lnSpc>
                <a:spcPct val="100000"/>
              </a:lnSpc>
              <a:spcBef>
                <a:spcPts val="505"/>
              </a:spcBef>
              <a:buClr>
                <a:srgbClr val="4D4E52"/>
              </a:buClr>
              <a:buSzPct val="67857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Self-elevating</a:t>
            </a:r>
            <a:r>
              <a:rPr sz="1400" spc="-80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003B70"/>
                </a:solidFill>
                <a:latin typeface="Tahoma"/>
                <a:cs typeface="Tahoma"/>
              </a:rPr>
              <a:t>unit;</a:t>
            </a:r>
            <a:endParaRPr sz="1400">
              <a:latin typeface="Tahoma"/>
              <a:cs typeface="Tahoma"/>
            </a:endParaRPr>
          </a:p>
          <a:p>
            <a:pPr marL="282575" indent="-269875">
              <a:lnSpc>
                <a:spcPct val="100000"/>
              </a:lnSpc>
              <a:spcBef>
                <a:spcPts val="505"/>
              </a:spcBef>
              <a:buClr>
                <a:srgbClr val="4D4E52"/>
              </a:buClr>
              <a:buSzPct val="67857"/>
              <a:buFont typeface="Arial"/>
              <a:buChar char="•"/>
              <a:tabLst>
                <a:tab pos="282575" algn="l"/>
                <a:tab pos="283210" algn="l"/>
              </a:tabLst>
            </a:pPr>
            <a:r>
              <a:rPr sz="1400" spc="35" dirty="0">
                <a:solidFill>
                  <a:srgbClr val="003B70"/>
                </a:solidFill>
                <a:latin typeface="Tahoma"/>
                <a:cs typeface="Tahoma"/>
              </a:rPr>
              <a:t>Column-stabilised</a:t>
            </a:r>
            <a:r>
              <a:rPr sz="1400" spc="-75" dirty="0">
                <a:solidFill>
                  <a:srgbClr val="003B70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3B70"/>
                </a:solidFill>
                <a:latin typeface="Tahoma"/>
                <a:cs typeface="Tahoma"/>
              </a:rPr>
              <a:t>unit.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1708" y="3931246"/>
            <a:ext cx="1682750" cy="2378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6288" y="4870031"/>
            <a:ext cx="1749425" cy="151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372" y="4390135"/>
            <a:ext cx="79400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5495"/>
                </a:solidFill>
              </a:rPr>
              <a:t>The research leading </a:t>
            </a:r>
            <a:r>
              <a:rPr sz="2400" dirty="0">
                <a:solidFill>
                  <a:srgbClr val="005495"/>
                </a:solidFill>
              </a:rPr>
              <a:t>to </a:t>
            </a:r>
            <a:r>
              <a:rPr sz="2400" spc="-5" dirty="0">
                <a:solidFill>
                  <a:srgbClr val="005495"/>
                </a:solidFill>
              </a:rPr>
              <a:t>these results has received funding  </a:t>
            </a:r>
            <a:r>
              <a:rPr sz="2400" dirty="0">
                <a:solidFill>
                  <a:srgbClr val="005495"/>
                </a:solidFill>
              </a:rPr>
              <a:t>from the </a:t>
            </a:r>
            <a:r>
              <a:rPr sz="2400" spc="-5" dirty="0">
                <a:solidFill>
                  <a:srgbClr val="005495"/>
                </a:solidFill>
              </a:rPr>
              <a:t>European Union Seventh Framework Programme  under </a:t>
            </a:r>
            <a:r>
              <a:rPr sz="2400" dirty="0">
                <a:solidFill>
                  <a:srgbClr val="005495"/>
                </a:solidFill>
              </a:rPr>
              <a:t>the </a:t>
            </a:r>
            <a:r>
              <a:rPr sz="2400" spc="-5" dirty="0">
                <a:solidFill>
                  <a:srgbClr val="005495"/>
                </a:solidFill>
              </a:rPr>
              <a:t>agreement</a:t>
            </a:r>
            <a:r>
              <a:rPr sz="2400" spc="25" dirty="0">
                <a:solidFill>
                  <a:srgbClr val="005495"/>
                </a:solidFill>
              </a:rPr>
              <a:t> </a:t>
            </a:r>
            <a:r>
              <a:rPr sz="2400" spc="-5" dirty="0">
                <a:solidFill>
                  <a:srgbClr val="005495"/>
                </a:solidFill>
              </a:rPr>
              <a:t>SCP2-GA-2013-614020.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4657"/>
            <a:ext cx="9144000" cy="4612640"/>
          </a:xfrm>
          <a:custGeom>
            <a:avLst/>
            <a:gdLst/>
            <a:ahLst/>
            <a:cxnLst/>
            <a:rect l="l" t="t" r="r" b="b"/>
            <a:pathLst>
              <a:path w="9144000" h="4612640">
                <a:moveTo>
                  <a:pt x="0" y="4612500"/>
                </a:moveTo>
                <a:lnTo>
                  <a:pt x="9144000" y="4612500"/>
                </a:lnTo>
                <a:lnTo>
                  <a:pt x="9144000" y="0"/>
                </a:lnTo>
                <a:lnTo>
                  <a:pt x="0" y="0"/>
                </a:lnTo>
                <a:lnTo>
                  <a:pt x="0" y="4612500"/>
                </a:lnTo>
                <a:close/>
              </a:path>
            </a:pathLst>
          </a:custGeom>
          <a:solidFill>
            <a:srgbClr val="002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77153"/>
            <a:ext cx="9144000" cy="981075"/>
          </a:xfrm>
          <a:custGeom>
            <a:avLst/>
            <a:gdLst/>
            <a:ahLst/>
            <a:cxnLst/>
            <a:rect l="l" t="t" r="r" b="b"/>
            <a:pathLst>
              <a:path w="9144000" h="981075">
                <a:moveTo>
                  <a:pt x="0" y="980846"/>
                </a:moveTo>
                <a:lnTo>
                  <a:pt x="9144000" y="980846"/>
                </a:lnTo>
                <a:lnTo>
                  <a:pt x="9144000" y="0"/>
                </a:lnTo>
                <a:lnTo>
                  <a:pt x="0" y="0"/>
                </a:lnTo>
                <a:lnTo>
                  <a:pt x="0" y="980846"/>
                </a:lnTo>
                <a:close/>
              </a:path>
            </a:pathLst>
          </a:custGeom>
          <a:solidFill>
            <a:srgbClr val="002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84785"/>
          </a:xfrm>
          <a:custGeom>
            <a:avLst/>
            <a:gdLst/>
            <a:ahLst/>
            <a:cxnLst/>
            <a:rect l="l" t="t" r="r" b="b"/>
            <a:pathLst>
              <a:path w="9144000" h="184785">
                <a:moveTo>
                  <a:pt x="0" y="184670"/>
                </a:moveTo>
                <a:lnTo>
                  <a:pt x="9144000" y="184670"/>
                </a:lnTo>
                <a:lnTo>
                  <a:pt x="9144000" y="0"/>
                </a:lnTo>
                <a:lnTo>
                  <a:pt x="0" y="0"/>
                </a:lnTo>
                <a:lnTo>
                  <a:pt x="0" y="184670"/>
                </a:lnTo>
                <a:close/>
              </a:path>
            </a:pathLst>
          </a:custGeom>
          <a:solidFill>
            <a:srgbClr val="003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97158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0341" y="796087"/>
            <a:ext cx="6816725" cy="10071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/>
              <a:t>Mark</a:t>
            </a:r>
            <a:r>
              <a:rPr spc="-150" dirty="0"/>
              <a:t> </a:t>
            </a:r>
            <a:r>
              <a:rPr dirty="0"/>
              <a:t>Anju</a:t>
            </a: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pc="-25" dirty="0"/>
              <a:t>Venkata </a:t>
            </a:r>
            <a:r>
              <a:rPr dirty="0"/>
              <a:t>Swarupanand Godavarthi</a:t>
            </a:r>
            <a:r>
              <a:rPr spc="10" dirty="0"/>
              <a:t> </a:t>
            </a:r>
            <a:r>
              <a:rPr dirty="0"/>
              <a:t>(Anand)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0" y="2176780"/>
            <a:ext cx="9144000" cy="3485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2915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Lloyd’s Register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EMEA</a:t>
            </a:r>
            <a:endParaRPr sz="2000">
              <a:latin typeface="Arial"/>
              <a:cs typeface="Arial"/>
            </a:endParaRPr>
          </a:p>
          <a:p>
            <a:pPr marL="46291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Global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Technology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Centre, Boldrewood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endParaRPr sz="2000">
              <a:latin typeface="Arial"/>
              <a:cs typeface="Arial"/>
            </a:endParaRPr>
          </a:p>
          <a:p>
            <a:pPr marL="462915" marR="5414645">
              <a:lnSpc>
                <a:spcPct val="114999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Burgess Road, Southampton  SO16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7QF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462915">
              <a:lnSpc>
                <a:spcPct val="100000"/>
              </a:lnSpc>
              <a:tabLst>
                <a:tab pos="753745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	+44 (0)330 414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0455/1056</a:t>
            </a:r>
            <a:endParaRPr sz="2000">
              <a:latin typeface="Arial"/>
              <a:cs typeface="Arial"/>
            </a:endParaRPr>
          </a:p>
          <a:p>
            <a:pPr marL="462915" marR="2614295">
              <a:lnSpc>
                <a:spcPct val="100000"/>
              </a:lnSpc>
              <a:tabLst>
                <a:tab pos="77216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sz="2000" u="heavy" spc="-10" dirty="0">
                <a:solidFill>
                  <a:srgbClr val="DF5205"/>
                </a:solidFill>
                <a:uFill>
                  <a:solidFill>
                    <a:srgbClr val="DF5205"/>
                  </a:solidFill>
                </a:uFill>
                <a:latin typeface="Arial"/>
                <a:cs typeface="Arial"/>
                <a:hlinkClick r:id="rId2"/>
              </a:rPr>
              <a:t>swarupanand.godavarthi@lr.org</a:t>
            </a:r>
            <a:r>
              <a:rPr sz="2000" spc="-10" dirty="0">
                <a:solidFill>
                  <a:srgbClr val="DF5205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spc="-5" dirty="0">
                <a:solidFill>
                  <a:srgbClr val="DF5205"/>
                </a:solidFill>
                <a:latin typeface="Arial"/>
                <a:cs typeface="Arial"/>
              </a:rPr>
              <a:t>/</a:t>
            </a:r>
            <a:r>
              <a:rPr sz="2000" spc="-5" dirty="0">
                <a:solidFill>
                  <a:srgbClr val="DF5205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u="heavy" spc="-10" dirty="0">
                <a:solidFill>
                  <a:srgbClr val="DF5205"/>
                </a:solidFill>
                <a:uFill>
                  <a:solidFill>
                    <a:srgbClr val="DF5205"/>
                  </a:solidFill>
                </a:uFill>
                <a:latin typeface="Arial"/>
                <a:cs typeface="Arial"/>
                <a:hlinkClick r:id="rId3"/>
              </a:rPr>
              <a:t>mark.anju@lr.org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	</a:t>
            </a:r>
            <a:r>
              <a:rPr sz="2000" spc="-25" dirty="0">
                <a:solidFill>
                  <a:srgbClr val="DF5205"/>
                </a:solidFill>
                <a:latin typeface="Arial"/>
                <a:cs typeface="Arial"/>
                <a:hlinkClick r:id="rId4"/>
              </a:rPr>
              <a:t>www.lr.org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6680200" marR="638810">
              <a:lnSpc>
                <a:spcPts val="1800"/>
              </a:lnSpc>
              <a:spcBef>
                <a:spcPts val="5"/>
              </a:spcBef>
            </a:pPr>
            <a:r>
              <a:rPr sz="1700" spc="85" dirty="0">
                <a:solidFill>
                  <a:srgbClr val="3A8EDE"/>
                </a:solidFill>
                <a:latin typeface="Tahoma"/>
                <a:cs typeface="Tahoma"/>
              </a:rPr>
              <a:t>Working</a:t>
            </a:r>
            <a:r>
              <a:rPr sz="1700" spc="-105" dirty="0">
                <a:solidFill>
                  <a:srgbClr val="3A8EDE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3A8EDE"/>
                </a:solidFill>
                <a:latin typeface="Tahoma"/>
                <a:cs typeface="Tahoma"/>
              </a:rPr>
              <a:t>together  </a:t>
            </a:r>
            <a:r>
              <a:rPr sz="1700" spc="85" dirty="0">
                <a:solidFill>
                  <a:srgbClr val="3A8EDE"/>
                </a:solidFill>
                <a:latin typeface="Tahoma"/>
                <a:cs typeface="Tahoma"/>
              </a:rPr>
              <a:t>for </a:t>
            </a:r>
            <a:r>
              <a:rPr sz="1700" spc="50" dirty="0">
                <a:solidFill>
                  <a:srgbClr val="3A8EDE"/>
                </a:solidFill>
                <a:latin typeface="Tahoma"/>
                <a:cs typeface="Tahoma"/>
              </a:rPr>
              <a:t>a </a:t>
            </a:r>
            <a:r>
              <a:rPr sz="1700" spc="25" dirty="0">
                <a:solidFill>
                  <a:srgbClr val="3A8EDE"/>
                </a:solidFill>
                <a:latin typeface="Tahoma"/>
                <a:cs typeface="Tahoma"/>
              </a:rPr>
              <a:t>safer</a:t>
            </a:r>
            <a:r>
              <a:rPr sz="1700" spc="-320" dirty="0">
                <a:solidFill>
                  <a:srgbClr val="3A8EDE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3A8EDE"/>
                </a:solidFill>
                <a:latin typeface="Tahoma"/>
                <a:cs typeface="Tahoma"/>
              </a:rPr>
              <a:t>world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1690" y="4726330"/>
            <a:ext cx="2544191" cy="1150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1196" y="3974465"/>
            <a:ext cx="2901696" cy="1581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2220" y="5326062"/>
            <a:ext cx="1160030" cy="836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7011" y="6181725"/>
            <a:ext cx="2744597" cy="4772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343852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Some of Our</a:t>
            </a:r>
            <a:r>
              <a:rPr sz="2600" b="1" spc="-1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Partners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70190" y="2143125"/>
            <a:ext cx="1087285" cy="1510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94351" y="3192907"/>
            <a:ext cx="1481454" cy="12804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9840" y="2506598"/>
            <a:ext cx="1173251" cy="13723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82130" y="4279874"/>
            <a:ext cx="2027681" cy="653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1798" y="1392174"/>
            <a:ext cx="1859787" cy="8639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4365" y="2255824"/>
            <a:ext cx="1626997" cy="601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9567" y="1485861"/>
            <a:ext cx="1953641" cy="2433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65804" y="2957512"/>
            <a:ext cx="2026412" cy="8315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98868" y="6017602"/>
            <a:ext cx="1902078" cy="5296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2048" y="1644650"/>
            <a:ext cx="1471549" cy="15017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6841" y="3444239"/>
            <a:ext cx="2178685" cy="19773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05495"/>
                </a:solidFill>
                <a:latin typeface="Arial"/>
                <a:cs typeface="Arial"/>
              </a:rPr>
              <a:t>Partners</a:t>
            </a:r>
            <a:r>
              <a:rPr sz="2000" spc="-1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5495"/>
                </a:solidFill>
                <a:latin typeface="Arial"/>
                <a:cs typeface="Arial"/>
              </a:rPr>
              <a:t>Include:</a:t>
            </a:r>
            <a:endParaRPr sz="2000">
              <a:latin typeface="Arial"/>
              <a:cs typeface="Arial"/>
            </a:endParaRPr>
          </a:p>
          <a:p>
            <a:pPr marL="641350" indent="-171450">
              <a:lnSpc>
                <a:spcPct val="100000"/>
              </a:lnSpc>
              <a:spcBef>
                <a:spcPts val="10"/>
              </a:spcBef>
              <a:buChar char="•"/>
              <a:tabLst>
                <a:tab pos="641350" algn="l"/>
              </a:tabLst>
            </a:pPr>
            <a:r>
              <a:rPr sz="1800" dirty="0">
                <a:solidFill>
                  <a:srgbClr val="005495"/>
                </a:solidFill>
                <a:latin typeface="Arial"/>
                <a:cs typeface="Arial"/>
              </a:rPr>
              <a:t>Operators</a:t>
            </a:r>
            <a:endParaRPr sz="1800">
              <a:latin typeface="Arial"/>
              <a:cs typeface="Arial"/>
            </a:endParaRPr>
          </a:p>
          <a:p>
            <a:pPr marL="641350" indent="-171450">
              <a:lnSpc>
                <a:spcPct val="100000"/>
              </a:lnSpc>
              <a:buChar char="•"/>
              <a:tabLst>
                <a:tab pos="641350" algn="l"/>
              </a:tabLst>
            </a:pPr>
            <a:r>
              <a:rPr sz="1800" spc="-20" dirty="0">
                <a:solidFill>
                  <a:srgbClr val="005495"/>
                </a:solidFill>
                <a:latin typeface="Arial"/>
                <a:cs typeface="Arial"/>
              </a:rPr>
              <a:t>Vessel</a:t>
            </a:r>
            <a:r>
              <a:rPr sz="1800" spc="-5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5495"/>
                </a:solidFill>
                <a:latin typeface="Arial"/>
                <a:cs typeface="Arial"/>
              </a:rPr>
              <a:t>Owners</a:t>
            </a:r>
            <a:endParaRPr sz="1800">
              <a:latin typeface="Arial"/>
              <a:cs typeface="Arial"/>
            </a:endParaRPr>
          </a:p>
          <a:p>
            <a:pPr marL="641350" marR="436245" indent="-171450">
              <a:lnSpc>
                <a:spcPct val="100000"/>
              </a:lnSpc>
              <a:buChar char="•"/>
              <a:tabLst>
                <a:tab pos="641350" algn="l"/>
              </a:tabLst>
            </a:pPr>
            <a:r>
              <a:rPr sz="1800" spc="-5" dirty="0">
                <a:solidFill>
                  <a:srgbClr val="005495"/>
                </a:solidFill>
                <a:latin typeface="Arial"/>
                <a:cs typeface="Arial"/>
              </a:rPr>
              <a:t>Simulation  Specialists</a:t>
            </a:r>
            <a:endParaRPr sz="1800">
              <a:latin typeface="Arial"/>
              <a:cs typeface="Arial"/>
            </a:endParaRPr>
          </a:p>
          <a:p>
            <a:pPr marL="641350" marR="436880" indent="-171450">
              <a:lnSpc>
                <a:spcPct val="100000"/>
              </a:lnSpc>
              <a:buChar char="•"/>
              <a:tabLst>
                <a:tab pos="641350" algn="l"/>
              </a:tabLst>
            </a:pPr>
            <a:r>
              <a:rPr sz="1800" spc="-5" dirty="0">
                <a:solidFill>
                  <a:srgbClr val="005495"/>
                </a:solidFill>
                <a:latin typeface="Arial"/>
                <a:cs typeface="Arial"/>
              </a:rPr>
              <a:t>Research  Institutions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51777" y="5013325"/>
            <a:ext cx="1956307" cy="8991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8594" y="5676900"/>
            <a:ext cx="2333625" cy="11810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00376" y="4163809"/>
            <a:ext cx="1457325" cy="14382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2458" y="1474254"/>
            <a:ext cx="3212211" cy="5099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5303011"/>
            <a:ext cx="15024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dirty="0">
                <a:latin typeface="Arial"/>
                <a:cs typeface="Arial"/>
              </a:rPr>
              <a:t>Q&amp;A</a:t>
            </a:r>
            <a:r>
              <a:rPr sz="4000" i="1" spc="-254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48071" y="4437113"/>
            <a:ext cx="3246374" cy="202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505" y="548640"/>
            <a:ext cx="5400548" cy="4320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679767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25" dirty="0">
                <a:solidFill>
                  <a:srgbClr val="005495"/>
                </a:solidFill>
                <a:latin typeface="Arial"/>
                <a:cs typeface="Arial"/>
              </a:rPr>
              <a:t>Variety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of </a:t>
            </a:r>
            <a:r>
              <a:rPr sz="2600" b="1" spc="-25" dirty="0">
                <a:solidFill>
                  <a:srgbClr val="005495"/>
                </a:solidFill>
                <a:latin typeface="Arial"/>
                <a:cs typeface="Arial"/>
              </a:rPr>
              <a:t>Vessels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Operating for</a:t>
            </a:r>
            <a:r>
              <a:rPr sz="2600" b="1" spc="15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5495"/>
                </a:solidFill>
                <a:latin typeface="Arial"/>
                <a:cs typeface="Arial"/>
              </a:rPr>
              <a:t>Windfarms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283708"/>
            <a:ext cx="31369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Installation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Vessels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O&amp;M</a:t>
            </a:r>
            <a:r>
              <a:rPr sz="1500" spc="-15" dirty="0">
                <a:latin typeface="Arial"/>
                <a:cs typeface="Arial"/>
              </a:rPr>
              <a:t> Vessels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Anchor Handling </a:t>
            </a:r>
            <a:r>
              <a:rPr sz="1500" dirty="0">
                <a:latin typeface="Arial"/>
                <a:cs typeface="Arial"/>
              </a:rPr>
              <a:t>/ </a:t>
            </a:r>
            <a:r>
              <a:rPr sz="1500" spc="-5" dirty="0">
                <a:latin typeface="Arial"/>
                <a:cs typeface="Arial"/>
              </a:rPr>
              <a:t>Supply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Vessel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Crew </a:t>
            </a:r>
            <a:r>
              <a:rPr sz="1500" spc="-10" dirty="0">
                <a:latin typeface="Arial"/>
                <a:cs typeface="Arial"/>
              </a:rPr>
              <a:t>Transfer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Vessel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latin typeface="Arial"/>
                <a:cs typeface="Arial"/>
              </a:rPr>
              <a:t>Offshore Tug/Supply</a:t>
            </a:r>
            <a:r>
              <a:rPr sz="1500" spc="-15" dirty="0">
                <a:latin typeface="Arial"/>
                <a:cs typeface="Arial"/>
              </a:rPr>
              <a:t> Vessel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Platform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9111" y="5283708"/>
            <a:ext cx="244602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Standy Safety</a:t>
            </a:r>
            <a:r>
              <a:rPr sz="1500" spc="-110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Vessel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Research/Survey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Vessel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Accommodation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Vessel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Diving Support</a:t>
            </a:r>
            <a:r>
              <a:rPr sz="1500" spc="-15" dirty="0">
                <a:latin typeface="Arial"/>
                <a:cs typeface="Arial"/>
              </a:rPr>
              <a:t> Vessel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Pipe Laying</a:t>
            </a:r>
            <a:r>
              <a:rPr sz="1500" spc="0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Vessel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5495"/>
              </a:buClr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Cable Laying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Vessel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9766" y="6426708"/>
            <a:ext cx="5226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et</a:t>
            </a:r>
            <a:r>
              <a:rPr sz="1500" spc="-5" dirty="0">
                <a:latin typeface="Arial"/>
                <a:cs typeface="Arial"/>
              </a:rPr>
              <a:t>c</a:t>
            </a:r>
            <a:r>
              <a:rPr sz="1500" dirty="0">
                <a:latin typeface="Arial"/>
                <a:cs typeface="Arial"/>
              </a:rPr>
              <a:t>….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48" y="1556766"/>
            <a:ext cx="9140551" cy="3744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03677" y="4244594"/>
            <a:ext cx="408241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6605" marR="5080" indent="-764540">
              <a:lnSpc>
                <a:spcPct val="100000"/>
              </a:lnSpc>
              <a:spcBef>
                <a:spcPts val="100"/>
              </a:spcBef>
            </a:pPr>
            <a:r>
              <a:rPr sz="2800" b="1" spc="-40" dirty="0">
                <a:solidFill>
                  <a:srgbClr val="FFFF00"/>
                </a:solidFill>
                <a:latin typeface="Arial"/>
                <a:cs typeface="Arial"/>
              </a:rPr>
              <a:t>INSTALLATION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VESSEL 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O &amp; M</a:t>
            </a:r>
            <a:r>
              <a:rPr sz="28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VESSEL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30727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Installation</a:t>
            </a:r>
            <a:r>
              <a:rPr sz="2600" b="1" spc="-1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005495"/>
                </a:solidFill>
                <a:latin typeface="Arial"/>
                <a:cs typeface="Arial"/>
              </a:rPr>
              <a:t>Vessels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537" y="3905185"/>
            <a:ext cx="3743325" cy="283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412" y="1114044"/>
            <a:ext cx="3765550" cy="260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8817" y="1577339"/>
            <a:ext cx="4885182" cy="676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88907" y="1577339"/>
            <a:ext cx="355092" cy="676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58817" y="2016251"/>
            <a:ext cx="486917" cy="676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8817" y="2455164"/>
            <a:ext cx="4387595" cy="676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4078" y="2455164"/>
            <a:ext cx="486918" cy="676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35094" y="1653540"/>
            <a:ext cx="4556760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Foundation Installation</a:t>
            </a:r>
            <a:r>
              <a:rPr sz="2400" b="1" spc="-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vessels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30" dirty="0">
                <a:solidFill>
                  <a:srgbClr val="00AF50"/>
                </a:solidFill>
                <a:latin typeface="Arial"/>
                <a:cs typeface="Arial"/>
              </a:rPr>
              <a:t>Turbine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Installation</a:t>
            </a:r>
            <a:r>
              <a:rPr sz="24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AF50"/>
                </a:solidFill>
                <a:latin typeface="Arial"/>
                <a:cs typeface="Arial"/>
              </a:rPr>
              <a:t>Vessels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27982" y="3356978"/>
            <a:ext cx="4392548" cy="2902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7505" indent="-342900">
              <a:lnSpc>
                <a:spcPct val="100000"/>
              </a:lnSpc>
              <a:spcBef>
                <a:spcPts val="675"/>
              </a:spcBef>
              <a:buClr>
                <a:srgbClr val="005495"/>
              </a:buClr>
              <a:buChar char="•"/>
              <a:tabLst>
                <a:tab pos="356870" algn="l"/>
                <a:tab pos="357505" algn="l"/>
              </a:tabLst>
            </a:pPr>
            <a:r>
              <a:rPr spc="-5" dirty="0"/>
              <a:t>Increased demand </a:t>
            </a:r>
            <a:r>
              <a:rPr dirty="0"/>
              <a:t>for </a:t>
            </a:r>
            <a:r>
              <a:rPr b="1" spc="-5" dirty="0">
                <a:solidFill>
                  <a:srgbClr val="005495"/>
                </a:solidFill>
                <a:latin typeface="Arial"/>
                <a:cs typeface="Arial"/>
              </a:rPr>
              <a:t>larger </a:t>
            </a:r>
            <a:r>
              <a:rPr b="1" dirty="0">
                <a:solidFill>
                  <a:srgbClr val="005495"/>
                </a:solidFill>
                <a:latin typeface="Arial"/>
                <a:cs typeface="Arial"/>
              </a:rPr>
              <a:t>wind</a:t>
            </a:r>
            <a:r>
              <a:rPr b="1" spc="1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5495"/>
                </a:solidFill>
                <a:latin typeface="Arial"/>
                <a:cs typeface="Arial"/>
              </a:rPr>
              <a:t>turbines</a:t>
            </a:r>
          </a:p>
          <a:p>
            <a:pPr marL="357505" indent="-342900">
              <a:lnSpc>
                <a:spcPct val="100000"/>
              </a:lnSpc>
              <a:spcBef>
                <a:spcPts val="575"/>
              </a:spcBef>
              <a:buClr>
                <a:srgbClr val="005495"/>
              </a:buClr>
              <a:buChar char="•"/>
              <a:tabLst>
                <a:tab pos="356870" algn="l"/>
                <a:tab pos="357505" algn="l"/>
              </a:tabLst>
            </a:pPr>
            <a:r>
              <a:rPr spc="-5" dirty="0"/>
              <a:t>Farms growing </a:t>
            </a:r>
            <a:r>
              <a:rPr b="1" spc="-5" dirty="0">
                <a:solidFill>
                  <a:srgbClr val="005495"/>
                </a:solidFill>
                <a:latin typeface="Arial"/>
                <a:cs typeface="Arial"/>
              </a:rPr>
              <a:t>further</a:t>
            </a:r>
            <a:r>
              <a:rPr b="1" spc="2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5495"/>
                </a:solidFill>
                <a:latin typeface="Arial"/>
                <a:cs typeface="Arial"/>
              </a:rPr>
              <a:t>offshore</a:t>
            </a:r>
          </a:p>
          <a:p>
            <a:pPr marL="757555" lvl="1" indent="-285750">
              <a:lnSpc>
                <a:spcPct val="100000"/>
              </a:lnSpc>
              <a:spcBef>
                <a:spcPts val="535"/>
              </a:spcBef>
              <a:buChar char="–"/>
              <a:tabLst>
                <a:tab pos="756920" algn="l"/>
                <a:tab pos="757555" algn="l"/>
              </a:tabLst>
            </a:pPr>
            <a:r>
              <a:rPr sz="2200" dirty="0">
                <a:latin typeface="Arial"/>
                <a:cs typeface="Arial"/>
              </a:rPr>
              <a:t>Limitation </a:t>
            </a:r>
            <a:r>
              <a:rPr sz="2200" spc="-5" dirty="0">
                <a:latin typeface="Arial"/>
                <a:cs typeface="Arial"/>
              </a:rPr>
              <a:t>of offshore</a:t>
            </a:r>
            <a:r>
              <a:rPr sz="2200" spc="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lifts</a:t>
            </a:r>
            <a:endParaRPr sz="2200">
              <a:latin typeface="Arial"/>
              <a:cs typeface="Arial"/>
            </a:endParaRPr>
          </a:p>
          <a:p>
            <a:pPr marL="757555" lvl="1" indent="-285750">
              <a:lnSpc>
                <a:spcPct val="100000"/>
              </a:lnSpc>
              <a:spcBef>
                <a:spcPts val="530"/>
              </a:spcBef>
              <a:buChar char="–"/>
              <a:tabLst>
                <a:tab pos="756920" algn="l"/>
                <a:tab pos="757555" algn="l"/>
              </a:tabLst>
            </a:pPr>
            <a:r>
              <a:rPr sz="2200" dirty="0">
                <a:latin typeface="Arial"/>
                <a:cs typeface="Arial"/>
              </a:rPr>
              <a:t>Operating constraints </a:t>
            </a:r>
            <a:r>
              <a:rPr sz="2200" spc="-5" dirty="0">
                <a:latin typeface="Arial"/>
                <a:cs typeface="Arial"/>
              </a:rPr>
              <a:t>due to </a:t>
            </a:r>
            <a:r>
              <a:rPr sz="2200" dirty="0">
                <a:latin typeface="Arial"/>
                <a:cs typeface="Arial"/>
              </a:rPr>
              <a:t>meteorological</a:t>
            </a:r>
            <a:r>
              <a:rPr sz="2200" spc="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conditions</a:t>
            </a:r>
            <a:endParaRPr sz="2200">
              <a:latin typeface="Arial"/>
              <a:cs typeface="Arial"/>
            </a:endParaRPr>
          </a:p>
          <a:p>
            <a:pPr marL="357505" indent="-342900">
              <a:lnSpc>
                <a:spcPct val="100000"/>
              </a:lnSpc>
              <a:spcBef>
                <a:spcPts val="565"/>
              </a:spcBef>
              <a:buClr>
                <a:srgbClr val="005495"/>
              </a:buClr>
              <a:buChar char="•"/>
              <a:tabLst>
                <a:tab pos="356870" algn="l"/>
                <a:tab pos="357505" algn="l"/>
              </a:tabLst>
            </a:pPr>
            <a:r>
              <a:rPr spc="-5" dirty="0"/>
              <a:t>Improve </a:t>
            </a:r>
            <a:r>
              <a:rPr b="1" spc="-5" dirty="0">
                <a:solidFill>
                  <a:srgbClr val="005495"/>
                </a:solidFill>
                <a:latin typeface="Arial"/>
                <a:cs typeface="Arial"/>
              </a:rPr>
              <a:t>weather monitoring </a:t>
            </a:r>
            <a:r>
              <a:rPr spc="-5" dirty="0"/>
              <a:t>and decision support</a:t>
            </a:r>
            <a:r>
              <a:rPr spc="100" dirty="0"/>
              <a:t> </a:t>
            </a:r>
            <a:r>
              <a:rPr dirty="0"/>
              <a:t>system</a:t>
            </a:r>
          </a:p>
          <a:p>
            <a:pPr marL="357505" indent="-342900">
              <a:lnSpc>
                <a:spcPct val="100000"/>
              </a:lnSpc>
              <a:spcBef>
                <a:spcPts val="580"/>
              </a:spcBef>
              <a:buClr>
                <a:srgbClr val="005495"/>
              </a:buClr>
              <a:buChar char="•"/>
              <a:tabLst>
                <a:tab pos="356870" algn="l"/>
                <a:tab pos="357505" algn="l"/>
              </a:tabLst>
            </a:pPr>
            <a:r>
              <a:rPr dirty="0"/>
              <a:t>Optimise the </a:t>
            </a:r>
            <a:r>
              <a:rPr b="1" spc="-5" dirty="0">
                <a:solidFill>
                  <a:srgbClr val="005495"/>
                </a:solidFill>
                <a:latin typeface="Arial"/>
                <a:cs typeface="Arial"/>
              </a:rPr>
              <a:t>number </a:t>
            </a:r>
            <a:r>
              <a:rPr b="1" dirty="0">
                <a:solidFill>
                  <a:srgbClr val="005495"/>
                </a:solidFill>
                <a:latin typeface="Arial"/>
                <a:cs typeface="Arial"/>
              </a:rPr>
              <a:t>and </a:t>
            </a:r>
            <a:r>
              <a:rPr b="1" spc="-5" dirty="0">
                <a:solidFill>
                  <a:srgbClr val="005495"/>
                </a:solidFill>
                <a:latin typeface="Arial"/>
                <a:cs typeface="Arial"/>
              </a:rPr>
              <a:t>size </a:t>
            </a:r>
            <a:r>
              <a:rPr b="1" dirty="0">
                <a:solidFill>
                  <a:srgbClr val="005495"/>
                </a:solidFill>
                <a:latin typeface="Arial"/>
                <a:cs typeface="Arial"/>
              </a:rPr>
              <a:t>of </a:t>
            </a:r>
            <a:r>
              <a:rPr b="1" spc="-5" dirty="0">
                <a:solidFill>
                  <a:srgbClr val="005495"/>
                </a:solidFill>
                <a:latin typeface="Arial"/>
                <a:cs typeface="Arial"/>
              </a:rPr>
              <a:t>turbines </a:t>
            </a:r>
            <a:r>
              <a:rPr spc="-5" dirty="0"/>
              <a:t>loaded per</a:t>
            </a:r>
            <a:r>
              <a:rPr spc="25" dirty="0"/>
              <a:t> </a:t>
            </a:r>
            <a:r>
              <a:rPr spc="-5" dirty="0"/>
              <a:t>trip</a:t>
            </a:r>
          </a:p>
          <a:p>
            <a:pPr marL="357505" indent="-342900">
              <a:lnSpc>
                <a:spcPct val="100000"/>
              </a:lnSpc>
              <a:spcBef>
                <a:spcPts val="575"/>
              </a:spcBef>
              <a:buClr>
                <a:srgbClr val="005495"/>
              </a:buClr>
              <a:buChar char="•"/>
              <a:tabLst>
                <a:tab pos="356870" algn="l"/>
                <a:tab pos="357505" algn="l"/>
              </a:tabLst>
            </a:pPr>
            <a:r>
              <a:rPr spc="-5" dirty="0"/>
              <a:t>Decrease </a:t>
            </a:r>
            <a:r>
              <a:rPr b="1" spc="-5" dirty="0">
                <a:solidFill>
                  <a:srgbClr val="005495"/>
                </a:solidFill>
                <a:latin typeface="Arial"/>
                <a:cs typeface="Arial"/>
              </a:rPr>
              <a:t>offshore operation</a:t>
            </a:r>
            <a:r>
              <a:rPr b="1" spc="1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5495"/>
                </a:solidFill>
                <a:latin typeface="Arial"/>
                <a:cs typeface="Arial"/>
              </a:rPr>
              <a:t>duration</a:t>
            </a:r>
          </a:p>
          <a:p>
            <a:pPr marL="357505" indent="-342900">
              <a:lnSpc>
                <a:spcPct val="100000"/>
              </a:lnSpc>
              <a:spcBef>
                <a:spcPts val="575"/>
              </a:spcBef>
              <a:buClr>
                <a:srgbClr val="005495"/>
              </a:buClr>
              <a:buChar char="•"/>
              <a:tabLst>
                <a:tab pos="356870" algn="l"/>
                <a:tab pos="357505" algn="l"/>
              </a:tabLst>
            </a:pPr>
            <a:r>
              <a:rPr spc="-5" dirty="0"/>
              <a:t>Reduce </a:t>
            </a:r>
            <a:r>
              <a:rPr b="1" dirty="0">
                <a:solidFill>
                  <a:srgbClr val="005495"/>
                </a:solidFill>
                <a:latin typeface="Arial"/>
                <a:cs typeface="Arial"/>
              </a:rPr>
              <a:t>fuel </a:t>
            </a:r>
            <a:r>
              <a:rPr b="1" spc="-5" dirty="0">
                <a:solidFill>
                  <a:srgbClr val="005495"/>
                </a:solidFill>
                <a:latin typeface="Arial"/>
                <a:cs typeface="Arial"/>
              </a:rPr>
              <a:t>consumption </a:t>
            </a:r>
            <a:r>
              <a:rPr spc="-5" dirty="0"/>
              <a:t>and improve </a:t>
            </a:r>
            <a:r>
              <a:rPr b="1" spc="-5" dirty="0">
                <a:solidFill>
                  <a:srgbClr val="005495"/>
                </a:solidFill>
                <a:latin typeface="Arial"/>
                <a:cs typeface="Arial"/>
              </a:rPr>
              <a:t>energy</a:t>
            </a:r>
            <a:r>
              <a:rPr b="1" spc="8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5495"/>
                </a:solidFill>
                <a:latin typeface="Arial"/>
                <a:cs typeface="Arial"/>
              </a:rPr>
              <a:t>efficiency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527812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Challenges for Installation</a:t>
            </a:r>
            <a:r>
              <a:rPr sz="2600" b="1" spc="7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005495"/>
                </a:solidFill>
                <a:latin typeface="Arial"/>
                <a:cs typeface="Arial"/>
              </a:rPr>
              <a:t>Vessel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1291589"/>
            <a:ext cx="7772400" cy="1849755"/>
          </a:xfrm>
          <a:custGeom>
            <a:avLst/>
            <a:gdLst/>
            <a:ahLst/>
            <a:cxnLst/>
            <a:rect l="l" t="t" r="r" b="b"/>
            <a:pathLst>
              <a:path w="7772400" h="1849755">
                <a:moveTo>
                  <a:pt x="6847713" y="0"/>
                </a:moveTo>
                <a:lnTo>
                  <a:pt x="6847713" y="462280"/>
                </a:lnTo>
                <a:lnTo>
                  <a:pt x="0" y="462280"/>
                </a:lnTo>
                <a:lnTo>
                  <a:pt x="0" y="1386967"/>
                </a:lnTo>
                <a:lnTo>
                  <a:pt x="6847713" y="1386967"/>
                </a:lnTo>
                <a:lnTo>
                  <a:pt x="6847713" y="1849374"/>
                </a:lnTo>
                <a:lnTo>
                  <a:pt x="7772400" y="924687"/>
                </a:lnTo>
                <a:lnTo>
                  <a:pt x="6847713" y="0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5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4" h="739775">
                <a:moveTo>
                  <a:pt x="814462" y="0"/>
                </a:moveTo>
                <a:lnTo>
                  <a:pt x="123290" y="0"/>
                </a:lnTo>
                <a:lnTo>
                  <a:pt x="75301" y="9695"/>
                </a:lnTo>
                <a:lnTo>
                  <a:pt x="36111" y="36131"/>
                </a:lnTo>
                <a:lnTo>
                  <a:pt x="9689" y="75330"/>
                </a:lnTo>
                <a:lnTo>
                  <a:pt x="0" y="123316"/>
                </a:lnTo>
                <a:lnTo>
                  <a:pt x="0" y="616585"/>
                </a:lnTo>
                <a:lnTo>
                  <a:pt x="9689" y="664551"/>
                </a:lnTo>
                <a:lnTo>
                  <a:pt x="36111" y="703707"/>
                </a:lnTo>
                <a:lnTo>
                  <a:pt x="75301" y="730099"/>
                </a:lnTo>
                <a:lnTo>
                  <a:pt x="123290" y="739775"/>
                </a:lnTo>
                <a:lnTo>
                  <a:pt x="814462" y="739775"/>
                </a:lnTo>
                <a:lnTo>
                  <a:pt x="862457" y="730099"/>
                </a:lnTo>
                <a:lnTo>
                  <a:pt x="901650" y="703707"/>
                </a:lnTo>
                <a:lnTo>
                  <a:pt x="928076" y="664551"/>
                </a:lnTo>
                <a:lnTo>
                  <a:pt x="937766" y="616585"/>
                </a:lnTo>
                <a:lnTo>
                  <a:pt x="937766" y="123316"/>
                </a:lnTo>
                <a:lnTo>
                  <a:pt x="928076" y="75330"/>
                </a:lnTo>
                <a:lnTo>
                  <a:pt x="901650" y="36131"/>
                </a:lnTo>
                <a:lnTo>
                  <a:pt x="862457" y="9695"/>
                </a:lnTo>
                <a:lnTo>
                  <a:pt x="814462" y="0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5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4" h="739775">
                <a:moveTo>
                  <a:pt x="0" y="123316"/>
                </a:moveTo>
                <a:lnTo>
                  <a:pt x="9689" y="75330"/>
                </a:lnTo>
                <a:lnTo>
                  <a:pt x="36111" y="36131"/>
                </a:lnTo>
                <a:lnTo>
                  <a:pt x="75301" y="9695"/>
                </a:lnTo>
                <a:lnTo>
                  <a:pt x="123290" y="0"/>
                </a:lnTo>
                <a:lnTo>
                  <a:pt x="814462" y="0"/>
                </a:lnTo>
                <a:lnTo>
                  <a:pt x="862457" y="9695"/>
                </a:lnTo>
                <a:lnTo>
                  <a:pt x="901650" y="36131"/>
                </a:lnTo>
                <a:lnTo>
                  <a:pt x="928076" y="75330"/>
                </a:lnTo>
                <a:lnTo>
                  <a:pt x="937766" y="123316"/>
                </a:lnTo>
                <a:lnTo>
                  <a:pt x="937766" y="616585"/>
                </a:lnTo>
                <a:lnTo>
                  <a:pt x="928076" y="664551"/>
                </a:lnTo>
                <a:lnTo>
                  <a:pt x="901650" y="703707"/>
                </a:lnTo>
                <a:lnTo>
                  <a:pt x="862457" y="730099"/>
                </a:lnTo>
                <a:lnTo>
                  <a:pt x="814462" y="739775"/>
                </a:lnTo>
                <a:lnTo>
                  <a:pt x="123290" y="739775"/>
                </a:lnTo>
                <a:lnTo>
                  <a:pt x="75301" y="730099"/>
                </a:lnTo>
                <a:lnTo>
                  <a:pt x="36111" y="703707"/>
                </a:lnTo>
                <a:lnTo>
                  <a:pt x="9689" y="664551"/>
                </a:lnTo>
                <a:lnTo>
                  <a:pt x="0" y="616585"/>
                </a:lnTo>
                <a:lnTo>
                  <a:pt x="0" y="12331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947" y="1972767"/>
            <a:ext cx="763270" cy="42799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6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Mobilisation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9639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4" h="739775">
                <a:moveTo>
                  <a:pt x="814527" y="0"/>
                </a:moveTo>
                <a:lnTo>
                  <a:pt x="123291" y="0"/>
                </a:lnTo>
                <a:lnTo>
                  <a:pt x="75298" y="9695"/>
                </a:lnTo>
                <a:lnTo>
                  <a:pt x="36109" y="36131"/>
                </a:lnTo>
                <a:lnTo>
                  <a:pt x="9688" y="75330"/>
                </a:lnTo>
                <a:lnTo>
                  <a:pt x="0" y="123316"/>
                </a:lnTo>
                <a:lnTo>
                  <a:pt x="0" y="616585"/>
                </a:lnTo>
                <a:lnTo>
                  <a:pt x="9688" y="664551"/>
                </a:lnTo>
                <a:lnTo>
                  <a:pt x="36109" y="703707"/>
                </a:lnTo>
                <a:lnTo>
                  <a:pt x="75298" y="730099"/>
                </a:lnTo>
                <a:lnTo>
                  <a:pt x="123291" y="739775"/>
                </a:lnTo>
                <a:lnTo>
                  <a:pt x="814527" y="739775"/>
                </a:lnTo>
                <a:lnTo>
                  <a:pt x="862493" y="730099"/>
                </a:lnTo>
                <a:lnTo>
                  <a:pt x="901649" y="703707"/>
                </a:lnTo>
                <a:lnTo>
                  <a:pt x="928041" y="664551"/>
                </a:lnTo>
                <a:lnTo>
                  <a:pt x="937717" y="616585"/>
                </a:lnTo>
                <a:lnTo>
                  <a:pt x="937717" y="123316"/>
                </a:lnTo>
                <a:lnTo>
                  <a:pt x="928041" y="75330"/>
                </a:lnTo>
                <a:lnTo>
                  <a:pt x="901649" y="36131"/>
                </a:lnTo>
                <a:lnTo>
                  <a:pt x="862493" y="9695"/>
                </a:lnTo>
                <a:lnTo>
                  <a:pt x="814527" y="0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9639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4" h="739775">
                <a:moveTo>
                  <a:pt x="0" y="123316"/>
                </a:moveTo>
                <a:lnTo>
                  <a:pt x="9688" y="75330"/>
                </a:lnTo>
                <a:lnTo>
                  <a:pt x="36109" y="36131"/>
                </a:lnTo>
                <a:lnTo>
                  <a:pt x="75298" y="9695"/>
                </a:lnTo>
                <a:lnTo>
                  <a:pt x="123291" y="0"/>
                </a:lnTo>
                <a:lnTo>
                  <a:pt x="814527" y="0"/>
                </a:lnTo>
                <a:lnTo>
                  <a:pt x="862493" y="9695"/>
                </a:lnTo>
                <a:lnTo>
                  <a:pt x="901649" y="36131"/>
                </a:lnTo>
                <a:lnTo>
                  <a:pt x="928041" y="75330"/>
                </a:lnTo>
                <a:lnTo>
                  <a:pt x="937717" y="123316"/>
                </a:lnTo>
                <a:lnTo>
                  <a:pt x="937717" y="616585"/>
                </a:lnTo>
                <a:lnTo>
                  <a:pt x="928041" y="664551"/>
                </a:lnTo>
                <a:lnTo>
                  <a:pt x="901649" y="703707"/>
                </a:lnTo>
                <a:lnTo>
                  <a:pt x="862493" y="730099"/>
                </a:lnTo>
                <a:lnTo>
                  <a:pt x="814527" y="739775"/>
                </a:lnTo>
                <a:lnTo>
                  <a:pt x="123291" y="739775"/>
                </a:lnTo>
                <a:lnTo>
                  <a:pt x="75298" y="730099"/>
                </a:lnTo>
                <a:lnTo>
                  <a:pt x="36109" y="703707"/>
                </a:lnTo>
                <a:lnTo>
                  <a:pt x="9688" y="664551"/>
                </a:lnTo>
                <a:lnTo>
                  <a:pt x="0" y="616585"/>
                </a:lnTo>
                <a:lnTo>
                  <a:pt x="0" y="12331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10055" y="1972767"/>
            <a:ext cx="577215" cy="42799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Load-out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54098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4" h="739775">
                <a:moveTo>
                  <a:pt x="814451" y="0"/>
                </a:moveTo>
                <a:lnTo>
                  <a:pt x="123316" y="0"/>
                </a:lnTo>
                <a:lnTo>
                  <a:pt x="75330" y="9695"/>
                </a:lnTo>
                <a:lnTo>
                  <a:pt x="36131" y="36131"/>
                </a:lnTo>
                <a:lnTo>
                  <a:pt x="9695" y="75330"/>
                </a:lnTo>
                <a:lnTo>
                  <a:pt x="0" y="123316"/>
                </a:lnTo>
                <a:lnTo>
                  <a:pt x="0" y="616585"/>
                </a:lnTo>
                <a:lnTo>
                  <a:pt x="9695" y="664551"/>
                </a:lnTo>
                <a:lnTo>
                  <a:pt x="36131" y="703707"/>
                </a:lnTo>
                <a:lnTo>
                  <a:pt x="75330" y="730099"/>
                </a:lnTo>
                <a:lnTo>
                  <a:pt x="123316" y="739775"/>
                </a:lnTo>
                <a:lnTo>
                  <a:pt x="814451" y="739775"/>
                </a:lnTo>
                <a:lnTo>
                  <a:pt x="862490" y="730099"/>
                </a:lnTo>
                <a:lnTo>
                  <a:pt x="901684" y="703707"/>
                </a:lnTo>
                <a:lnTo>
                  <a:pt x="928090" y="664551"/>
                </a:lnTo>
                <a:lnTo>
                  <a:pt x="937768" y="616585"/>
                </a:lnTo>
                <a:lnTo>
                  <a:pt x="937768" y="123316"/>
                </a:lnTo>
                <a:lnTo>
                  <a:pt x="928090" y="75330"/>
                </a:lnTo>
                <a:lnTo>
                  <a:pt x="901684" y="36131"/>
                </a:lnTo>
                <a:lnTo>
                  <a:pt x="862490" y="9695"/>
                </a:lnTo>
                <a:lnTo>
                  <a:pt x="814451" y="0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4098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4" h="739775">
                <a:moveTo>
                  <a:pt x="0" y="123316"/>
                </a:moveTo>
                <a:lnTo>
                  <a:pt x="9695" y="75330"/>
                </a:lnTo>
                <a:lnTo>
                  <a:pt x="36131" y="36131"/>
                </a:lnTo>
                <a:lnTo>
                  <a:pt x="75330" y="9695"/>
                </a:lnTo>
                <a:lnTo>
                  <a:pt x="123316" y="0"/>
                </a:lnTo>
                <a:lnTo>
                  <a:pt x="814451" y="0"/>
                </a:lnTo>
                <a:lnTo>
                  <a:pt x="862490" y="9695"/>
                </a:lnTo>
                <a:lnTo>
                  <a:pt x="901684" y="36131"/>
                </a:lnTo>
                <a:lnTo>
                  <a:pt x="928090" y="75330"/>
                </a:lnTo>
                <a:lnTo>
                  <a:pt x="937768" y="123316"/>
                </a:lnTo>
                <a:lnTo>
                  <a:pt x="937768" y="616585"/>
                </a:lnTo>
                <a:lnTo>
                  <a:pt x="928090" y="664551"/>
                </a:lnTo>
                <a:lnTo>
                  <a:pt x="901684" y="703707"/>
                </a:lnTo>
                <a:lnTo>
                  <a:pt x="862490" y="730099"/>
                </a:lnTo>
                <a:lnTo>
                  <a:pt x="814451" y="739775"/>
                </a:lnTo>
                <a:lnTo>
                  <a:pt x="123316" y="739775"/>
                </a:lnTo>
                <a:lnTo>
                  <a:pt x="75330" y="730099"/>
                </a:lnTo>
                <a:lnTo>
                  <a:pt x="36131" y="703707"/>
                </a:lnTo>
                <a:lnTo>
                  <a:pt x="9695" y="664551"/>
                </a:lnTo>
                <a:lnTo>
                  <a:pt x="0" y="616585"/>
                </a:lnTo>
                <a:lnTo>
                  <a:pt x="0" y="12331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19451" y="1900630"/>
            <a:ext cx="607060" cy="5721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ts val="1130"/>
              </a:lnSpc>
              <a:spcBef>
                <a:spcPts val="459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Transit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to  site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78607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5" h="739775">
                <a:moveTo>
                  <a:pt x="814451" y="0"/>
                </a:moveTo>
                <a:lnTo>
                  <a:pt x="123317" y="0"/>
                </a:lnTo>
                <a:lnTo>
                  <a:pt x="75330" y="9695"/>
                </a:lnTo>
                <a:lnTo>
                  <a:pt x="36131" y="36131"/>
                </a:lnTo>
                <a:lnTo>
                  <a:pt x="9695" y="75330"/>
                </a:lnTo>
                <a:lnTo>
                  <a:pt x="0" y="123316"/>
                </a:lnTo>
                <a:lnTo>
                  <a:pt x="0" y="616585"/>
                </a:lnTo>
                <a:lnTo>
                  <a:pt x="9695" y="664551"/>
                </a:lnTo>
                <a:lnTo>
                  <a:pt x="36131" y="703707"/>
                </a:lnTo>
                <a:lnTo>
                  <a:pt x="75330" y="730099"/>
                </a:lnTo>
                <a:lnTo>
                  <a:pt x="123317" y="739775"/>
                </a:lnTo>
                <a:lnTo>
                  <a:pt x="814451" y="739775"/>
                </a:lnTo>
                <a:lnTo>
                  <a:pt x="862437" y="730099"/>
                </a:lnTo>
                <a:lnTo>
                  <a:pt x="901636" y="703707"/>
                </a:lnTo>
                <a:lnTo>
                  <a:pt x="928072" y="664551"/>
                </a:lnTo>
                <a:lnTo>
                  <a:pt x="937768" y="616585"/>
                </a:lnTo>
                <a:lnTo>
                  <a:pt x="937768" y="123316"/>
                </a:lnTo>
                <a:lnTo>
                  <a:pt x="928072" y="75330"/>
                </a:lnTo>
                <a:lnTo>
                  <a:pt x="901636" y="36131"/>
                </a:lnTo>
                <a:lnTo>
                  <a:pt x="862437" y="9695"/>
                </a:lnTo>
                <a:lnTo>
                  <a:pt x="814451" y="0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8607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5" h="739775">
                <a:moveTo>
                  <a:pt x="0" y="123316"/>
                </a:moveTo>
                <a:lnTo>
                  <a:pt x="9695" y="75330"/>
                </a:lnTo>
                <a:lnTo>
                  <a:pt x="36131" y="36131"/>
                </a:lnTo>
                <a:lnTo>
                  <a:pt x="75330" y="9695"/>
                </a:lnTo>
                <a:lnTo>
                  <a:pt x="123317" y="0"/>
                </a:lnTo>
                <a:lnTo>
                  <a:pt x="814451" y="0"/>
                </a:lnTo>
                <a:lnTo>
                  <a:pt x="862437" y="9695"/>
                </a:lnTo>
                <a:lnTo>
                  <a:pt x="901636" y="36131"/>
                </a:lnTo>
                <a:lnTo>
                  <a:pt x="928072" y="75330"/>
                </a:lnTo>
                <a:lnTo>
                  <a:pt x="937768" y="123316"/>
                </a:lnTo>
                <a:lnTo>
                  <a:pt x="937768" y="616585"/>
                </a:lnTo>
                <a:lnTo>
                  <a:pt x="928072" y="664551"/>
                </a:lnTo>
                <a:lnTo>
                  <a:pt x="901636" y="703707"/>
                </a:lnTo>
                <a:lnTo>
                  <a:pt x="862437" y="730099"/>
                </a:lnTo>
                <a:lnTo>
                  <a:pt x="814451" y="739775"/>
                </a:lnTo>
                <a:lnTo>
                  <a:pt x="123317" y="739775"/>
                </a:lnTo>
                <a:lnTo>
                  <a:pt x="75330" y="730099"/>
                </a:lnTo>
                <a:lnTo>
                  <a:pt x="36131" y="703707"/>
                </a:lnTo>
                <a:lnTo>
                  <a:pt x="9695" y="664551"/>
                </a:lnTo>
                <a:lnTo>
                  <a:pt x="0" y="616585"/>
                </a:lnTo>
                <a:lnTo>
                  <a:pt x="0" y="12331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93033" y="1900630"/>
            <a:ext cx="709295" cy="5721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12065" marR="5080" algn="ctr">
              <a:lnSpc>
                <a:spcPts val="1130"/>
              </a:lnSpc>
              <a:spcBef>
                <a:spcPts val="459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Positioning  on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03115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5" h="739775">
                <a:moveTo>
                  <a:pt x="814451" y="0"/>
                </a:moveTo>
                <a:lnTo>
                  <a:pt x="123317" y="0"/>
                </a:lnTo>
                <a:lnTo>
                  <a:pt x="75330" y="9695"/>
                </a:lnTo>
                <a:lnTo>
                  <a:pt x="36131" y="36131"/>
                </a:lnTo>
                <a:lnTo>
                  <a:pt x="9695" y="75330"/>
                </a:lnTo>
                <a:lnTo>
                  <a:pt x="0" y="123316"/>
                </a:lnTo>
                <a:lnTo>
                  <a:pt x="0" y="616585"/>
                </a:lnTo>
                <a:lnTo>
                  <a:pt x="9695" y="664551"/>
                </a:lnTo>
                <a:lnTo>
                  <a:pt x="36131" y="703707"/>
                </a:lnTo>
                <a:lnTo>
                  <a:pt x="75330" y="730099"/>
                </a:lnTo>
                <a:lnTo>
                  <a:pt x="123317" y="739775"/>
                </a:lnTo>
                <a:lnTo>
                  <a:pt x="814451" y="739775"/>
                </a:lnTo>
                <a:lnTo>
                  <a:pt x="862437" y="730099"/>
                </a:lnTo>
                <a:lnTo>
                  <a:pt x="901636" y="703707"/>
                </a:lnTo>
                <a:lnTo>
                  <a:pt x="928072" y="664551"/>
                </a:lnTo>
                <a:lnTo>
                  <a:pt x="937768" y="616585"/>
                </a:lnTo>
                <a:lnTo>
                  <a:pt x="937768" y="123316"/>
                </a:lnTo>
                <a:lnTo>
                  <a:pt x="928072" y="75330"/>
                </a:lnTo>
                <a:lnTo>
                  <a:pt x="901636" y="36131"/>
                </a:lnTo>
                <a:lnTo>
                  <a:pt x="862437" y="9695"/>
                </a:lnTo>
                <a:lnTo>
                  <a:pt x="814451" y="0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03115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5" h="739775">
                <a:moveTo>
                  <a:pt x="0" y="123316"/>
                </a:moveTo>
                <a:lnTo>
                  <a:pt x="9695" y="75330"/>
                </a:lnTo>
                <a:lnTo>
                  <a:pt x="36131" y="36131"/>
                </a:lnTo>
                <a:lnTo>
                  <a:pt x="75330" y="9695"/>
                </a:lnTo>
                <a:lnTo>
                  <a:pt x="123317" y="0"/>
                </a:lnTo>
                <a:lnTo>
                  <a:pt x="814451" y="0"/>
                </a:lnTo>
                <a:lnTo>
                  <a:pt x="862437" y="9695"/>
                </a:lnTo>
                <a:lnTo>
                  <a:pt x="901636" y="36131"/>
                </a:lnTo>
                <a:lnTo>
                  <a:pt x="928072" y="75330"/>
                </a:lnTo>
                <a:lnTo>
                  <a:pt x="937768" y="123316"/>
                </a:lnTo>
                <a:lnTo>
                  <a:pt x="937768" y="616585"/>
                </a:lnTo>
                <a:lnTo>
                  <a:pt x="928072" y="664551"/>
                </a:lnTo>
                <a:lnTo>
                  <a:pt x="901636" y="703707"/>
                </a:lnTo>
                <a:lnTo>
                  <a:pt x="862437" y="730099"/>
                </a:lnTo>
                <a:lnTo>
                  <a:pt x="814451" y="739775"/>
                </a:lnTo>
                <a:lnTo>
                  <a:pt x="123317" y="739775"/>
                </a:lnTo>
                <a:lnTo>
                  <a:pt x="75330" y="730099"/>
                </a:lnTo>
                <a:lnTo>
                  <a:pt x="36131" y="703707"/>
                </a:lnTo>
                <a:lnTo>
                  <a:pt x="9695" y="664551"/>
                </a:lnTo>
                <a:lnTo>
                  <a:pt x="0" y="616585"/>
                </a:lnTo>
                <a:lnTo>
                  <a:pt x="0" y="12331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10050" y="1900630"/>
            <a:ext cx="724535" cy="5721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ts val="1130"/>
              </a:lnSpc>
              <a:spcBef>
                <a:spcPts val="459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Foundation  handling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27625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5" h="739775">
                <a:moveTo>
                  <a:pt x="814451" y="0"/>
                </a:moveTo>
                <a:lnTo>
                  <a:pt x="123316" y="0"/>
                </a:lnTo>
                <a:lnTo>
                  <a:pt x="75330" y="9695"/>
                </a:lnTo>
                <a:lnTo>
                  <a:pt x="36131" y="36131"/>
                </a:lnTo>
                <a:lnTo>
                  <a:pt x="9695" y="75330"/>
                </a:lnTo>
                <a:lnTo>
                  <a:pt x="0" y="123316"/>
                </a:lnTo>
                <a:lnTo>
                  <a:pt x="0" y="616585"/>
                </a:lnTo>
                <a:lnTo>
                  <a:pt x="9695" y="664551"/>
                </a:lnTo>
                <a:lnTo>
                  <a:pt x="36131" y="703707"/>
                </a:lnTo>
                <a:lnTo>
                  <a:pt x="75330" y="730099"/>
                </a:lnTo>
                <a:lnTo>
                  <a:pt x="123316" y="739775"/>
                </a:lnTo>
                <a:lnTo>
                  <a:pt x="814451" y="739775"/>
                </a:lnTo>
                <a:lnTo>
                  <a:pt x="862437" y="730099"/>
                </a:lnTo>
                <a:lnTo>
                  <a:pt x="901636" y="703707"/>
                </a:lnTo>
                <a:lnTo>
                  <a:pt x="928072" y="664551"/>
                </a:lnTo>
                <a:lnTo>
                  <a:pt x="937767" y="616585"/>
                </a:lnTo>
                <a:lnTo>
                  <a:pt x="937767" y="123316"/>
                </a:lnTo>
                <a:lnTo>
                  <a:pt x="928072" y="75330"/>
                </a:lnTo>
                <a:lnTo>
                  <a:pt x="901636" y="36131"/>
                </a:lnTo>
                <a:lnTo>
                  <a:pt x="862437" y="9695"/>
                </a:lnTo>
                <a:lnTo>
                  <a:pt x="814451" y="0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27625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5" h="739775">
                <a:moveTo>
                  <a:pt x="0" y="123316"/>
                </a:moveTo>
                <a:lnTo>
                  <a:pt x="9695" y="75330"/>
                </a:lnTo>
                <a:lnTo>
                  <a:pt x="36131" y="36131"/>
                </a:lnTo>
                <a:lnTo>
                  <a:pt x="75330" y="9695"/>
                </a:lnTo>
                <a:lnTo>
                  <a:pt x="123316" y="0"/>
                </a:lnTo>
                <a:lnTo>
                  <a:pt x="814451" y="0"/>
                </a:lnTo>
                <a:lnTo>
                  <a:pt x="862437" y="9695"/>
                </a:lnTo>
                <a:lnTo>
                  <a:pt x="901636" y="36131"/>
                </a:lnTo>
                <a:lnTo>
                  <a:pt x="928072" y="75330"/>
                </a:lnTo>
                <a:lnTo>
                  <a:pt x="937767" y="123316"/>
                </a:lnTo>
                <a:lnTo>
                  <a:pt x="937767" y="616585"/>
                </a:lnTo>
                <a:lnTo>
                  <a:pt x="928072" y="664551"/>
                </a:lnTo>
                <a:lnTo>
                  <a:pt x="901636" y="703707"/>
                </a:lnTo>
                <a:lnTo>
                  <a:pt x="862437" y="730099"/>
                </a:lnTo>
                <a:lnTo>
                  <a:pt x="814451" y="739775"/>
                </a:lnTo>
                <a:lnTo>
                  <a:pt x="123316" y="739775"/>
                </a:lnTo>
                <a:lnTo>
                  <a:pt x="75330" y="730099"/>
                </a:lnTo>
                <a:lnTo>
                  <a:pt x="36131" y="703707"/>
                </a:lnTo>
                <a:lnTo>
                  <a:pt x="9695" y="664551"/>
                </a:lnTo>
                <a:lnTo>
                  <a:pt x="0" y="616585"/>
                </a:lnTo>
                <a:lnTo>
                  <a:pt x="0" y="12331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53482" y="1900630"/>
            <a:ext cx="685800" cy="5721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6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ts val="1225"/>
              </a:lnSpc>
              <a:spcBef>
                <a:spcPts val="26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TP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25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installation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52134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5" h="739775">
                <a:moveTo>
                  <a:pt x="814450" y="0"/>
                </a:moveTo>
                <a:lnTo>
                  <a:pt x="123316" y="0"/>
                </a:lnTo>
                <a:lnTo>
                  <a:pt x="75277" y="9695"/>
                </a:lnTo>
                <a:lnTo>
                  <a:pt x="36083" y="36131"/>
                </a:lnTo>
                <a:lnTo>
                  <a:pt x="9677" y="75330"/>
                </a:lnTo>
                <a:lnTo>
                  <a:pt x="0" y="123316"/>
                </a:lnTo>
                <a:lnTo>
                  <a:pt x="0" y="616585"/>
                </a:lnTo>
                <a:lnTo>
                  <a:pt x="9677" y="664551"/>
                </a:lnTo>
                <a:lnTo>
                  <a:pt x="36083" y="703707"/>
                </a:lnTo>
                <a:lnTo>
                  <a:pt x="75277" y="730099"/>
                </a:lnTo>
                <a:lnTo>
                  <a:pt x="123316" y="739775"/>
                </a:lnTo>
                <a:lnTo>
                  <a:pt x="814450" y="739775"/>
                </a:lnTo>
                <a:lnTo>
                  <a:pt x="862437" y="730099"/>
                </a:lnTo>
                <a:lnTo>
                  <a:pt x="901636" y="703707"/>
                </a:lnTo>
                <a:lnTo>
                  <a:pt x="928072" y="664551"/>
                </a:lnTo>
                <a:lnTo>
                  <a:pt x="937767" y="616585"/>
                </a:lnTo>
                <a:lnTo>
                  <a:pt x="937767" y="123316"/>
                </a:lnTo>
                <a:lnTo>
                  <a:pt x="928072" y="75330"/>
                </a:lnTo>
                <a:lnTo>
                  <a:pt x="901636" y="36131"/>
                </a:lnTo>
                <a:lnTo>
                  <a:pt x="862437" y="9695"/>
                </a:lnTo>
                <a:lnTo>
                  <a:pt x="814450" y="0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2134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5" h="739775">
                <a:moveTo>
                  <a:pt x="0" y="123316"/>
                </a:moveTo>
                <a:lnTo>
                  <a:pt x="9677" y="75330"/>
                </a:lnTo>
                <a:lnTo>
                  <a:pt x="36083" y="36131"/>
                </a:lnTo>
                <a:lnTo>
                  <a:pt x="75277" y="9695"/>
                </a:lnTo>
                <a:lnTo>
                  <a:pt x="123316" y="0"/>
                </a:lnTo>
                <a:lnTo>
                  <a:pt x="814450" y="0"/>
                </a:lnTo>
                <a:lnTo>
                  <a:pt x="862437" y="9695"/>
                </a:lnTo>
                <a:lnTo>
                  <a:pt x="901636" y="36131"/>
                </a:lnTo>
                <a:lnTo>
                  <a:pt x="928072" y="75330"/>
                </a:lnTo>
                <a:lnTo>
                  <a:pt x="937767" y="123316"/>
                </a:lnTo>
                <a:lnTo>
                  <a:pt x="937767" y="616585"/>
                </a:lnTo>
                <a:lnTo>
                  <a:pt x="928072" y="664551"/>
                </a:lnTo>
                <a:lnTo>
                  <a:pt x="901636" y="703707"/>
                </a:lnTo>
                <a:lnTo>
                  <a:pt x="862437" y="730099"/>
                </a:lnTo>
                <a:lnTo>
                  <a:pt x="814450" y="739775"/>
                </a:lnTo>
                <a:lnTo>
                  <a:pt x="123316" y="739775"/>
                </a:lnTo>
                <a:lnTo>
                  <a:pt x="75277" y="730099"/>
                </a:lnTo>
                <a:lnTo>
                  <a:pt x="36083" y="703707"/>
                </a:lnTo>
                <a:lnTo>
                  <a:pt x="9677" y="664551"/>
                </a:lnTo>
                <a:lnTo>
                  <a:pt x="0" y="616585"/>
                </a:lnTo>
                <a:lnTo>
                  <a:pt x="0" y="12331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66688" y="1900630"/>
            <a:ext cx="708660" cy="5721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6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 marL="12065" marR="5080" indent="635" algn="ctr">
              <a:lnSpc>
                <a:spcPts val="1130"/>
              </a:lnSpc>
              <a:spcBef>
                <a:spcPts val="459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Transit to  supply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port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76643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5" h="739775">
                <a:moveTo>
                  <a:pt x="814451" y="0"/>
                </a:moveTo>
                <a:lnTo>
                  <a:pt x="123189" y="0"/>
                </a:lnTo>
                <a:lnTo>
                  <a:pt x="75223" y="9695"/>
                </a:lnTo>
                <a:lnTo>
                  <a:pt x="36068" y="36131"/>
                </a:lnTo>
                <a:lnTo>
                  <a:pt x="9675" y="75330"/>
                </a:lnTo>
                <a:lnTo>
                  <a:pt x="0" y="123316"/>
                </a:lnTo>
                <a:lnTo>
                  <a:pt x="0" y="616585"/>
                </a:lnTo>
                <a:lnTo>
                  <a:pt x="9675" y="664551"/>
                </a:lnTo>
                <a:lnTo>
                  <a:pt x="36067" y="703707"/>
                </a:lnTo>
                <a:lnTo>
                  <a:pt x="75223" y="730099"/>
                </a:lnTo>
                <a:lnTo>
                  <a:pt x="123189" y="739775"/>
                </a:lnTo>
                <a:lnTo>
                  <a:pt x="814451" y="739775"/>
                </a:lnTo>
                <a:lnTo>
                  <a:pt x="862437" y="730099"/>
                </a:lnTo>
                <a:lnTo>
                  <a:pt x="901636" y="703707"/>
                </a:lnTo>
                <a:lnTo>
                  <a:pt x="928072" y="664551"/>
                </a:lnTo>
                <a:lnTo>
                  <a:pt x="937767" y="616585"/>
                </a:lnTo>
                <a:lnTo>
                  <a:pt x="937767" y="123316"/>
                </a:lnTo>
                <a:lnTo>
                  <a:pt x="928072" y="75330"/>
                </a:lnTo>
                <a:lnTo>
                  <a:pt x="901636" y="36131"/>
                </a:lnTo>
                <a:lnTo>
                  <a:pt x="862437" y="9695"/>
                </a:lnTo>
                <a:lnTo>
                  <a:pt x="814451" y="0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76643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5" h="739775">
                <a:moveTo>
                  <a:pt x="0" y="123316"/>
                </a:moveTo>
                <a:lnTo>
                  <a:pt x="9675" y="75330"/>
                </a:lnTo>
                <a:lnTo>
                  <a:pt x="36068" y="36131"/>
                </a:lnTo>
                <a:lnTo>
                  <a:pt x="75223" y="9695"/>
                </a:lnTo>
                <a:lnTo>
                  <a:pt x="123189" y="0"/>
                </a:lnTo>
                <a:lnTo>
                  <a:pt x="814451" y="0"/>
                </a:lnTo>
                <a:lnTo>
                  <a:pt x="862437" y="9695"/>
                </a:lnTo>
                <a:lnTo>
                  <a:pt x="901636" y="36131"/>
                </a:lnTo>
                <a:lnTo>
                  <a:pt x="928072" y="75330"/>
                </a:lnTo>
                <a:lnTo>
                  <a:pt x="937767" y="123316"/>
                </a:lnTo>
                <a:lnTo>
                  <a:pt x="937767" y="616585"/>
                </a:lnTo>
                <a:lnTo>
                  <a:pt x="928072" y="664551"/>
                </a:lnTo>
                <a:lnTo>
                  <a:pt x="901636" y="703707"/>
                </a:lnTo>
                <a:lnTo>
                  <a:pt x="862437" y="730099"/>
                </a:lnTo>
                <a:lnTo>
                  <a:pt x="814451" y="739775"/>
                </a:lnTo>
                <a:lnTo>
                  <a:pt x="123189" y="739775"/>
                </a:lnTo>
                <a:lnTo>
                  <a:pt x="75223" y="730099"/>
                </a:lnTo>
                <a:lnTo>
                  <a:pt x="36067" y="703707"/>
                </a:lnTo>
                <a:lnTo>
                  <a:pt x="9675" y="664551"/>
                </a:lnTo>
                <a:lnTo>
                  <a:pt x="0" y="616585"/>
                </a:lnTo>
                <a:lnTo>
                  <a:pt x="0" y="12331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302754" y="1900630"/>
            <a:ext cx="685800" cy="5721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6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ts val="1130"/>
              </a:lnSpc>
              <a:spcBef>
                <a:spcPts val="459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Turbine  installation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201152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5" h="739775">
                <a:moveTo>
                  <a:pt x="814451" y="0"/>
                </a:moveTo>
                <a:lnTo>
                  <a:pt x="123190" y="0"/>
                </a:lnTo>
                <a:lnTo>
                  <a:pt x="75223" y="9695"/>
                </a:lnTo>
                <a:lnTo>
                  <a:pt x="36068" y="36131"/>
                </a:lnTo>
                <a:lnTo>
                  <a:pt x="9675" y="75330"/>
                </a:lnTo>
                <a:lnTo>
                  <a:pt x="0" y="123316"/>
                </a:lnTo>
                <a:lnTo>
                  <a:pt x="0" y="616585"/>
                </a:lnTo>
                <a:lnTo>
                  <a:pt x="9675" y="664551"/>
                </a:lnTo>
                <a:lnTo>
                  <a:pt x="36068" y="703707"/>
                </a:lnTo>
                <a:lnTo>
                  <a:pt x="75223" y="730099"/>
                </a:lnTo>
                <a:lnTo>
                  <a:pt x="123190" y="739775"/>
                </a:lnTo>
                <a:lnTo>
                  <a:pt x="814451" y="739775"/>
                </a:lnTo>
                <a:lnTo>
                  <a:pt x="862417" y="730099"/>
                </a:lnTo>
                <a:lnTo>
                  <a:pt x="901573" y="703707"/>
                </a:lnTo>
                <a:lnTo>
                  <a:pt x="927965" y="664551"/>
                </a:lnTo>
                <a:lnTo>
                  <a:pt x="937641" y="616585"/>
                </a:lnTo>
                <a:lnTo>
                  <a:pt x="937641" y="123316"/>
                </a:lnTo>
                <a:lnTo>
                  <a:pt x="927965" y="75330"/>
                </a:lnTo>
                <a:lnTo>
                  <a:pt x="901573" y="36131"/>
                </a:lnTo>
                <a:lnTo>
                  <a:pt x="862417" y="9695"/>
                </a:lnTo>
                <a:lnTo>
                  <a:pt x="814451" y="0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01152" y="1846326"/>
            <a:ext cx="937894" cy="739775"/>
          </a:xfrm>
          <a:custGeom>
            <a:avLst/>
            <a:gdLst/>
            <a:ahLst/>
            <a:cxnLst/>
            <a:rect l="l" t="t" r="r" b="b"/>
            <a:pathLst>
              <a:path w="937895" h="739775">
                <a:moveTo>
                  <a:pt x="0" y="123316"/>
                </a:moveTo>
                <a:lnTo>
                  <a:pt x="9675" y="75330"/>
                </a:lnTo>
                <a:lnTo>
                  <a:pt x="36068" y="36131"/>
                </a:lnTo>
                <a:lnTo>
                  <a:pt x="75223" y="9695"/>
                </a:lnTo>
                <a:lnTo>
                  <a:pt x="123190" y="0"/>
                </a:lnTo>
                <a:lnTo>
                  <a:pt x="814451" y="0"/>
                </a:lnTo>
                <a:lnTo>
                  <a:pt x="862417" y="9695"/>
                </a:lnTo>
                <a:lnTo>
                  <a:pt x="901573" y="36131"/>
                </a:lnTo>
                <a:lnTo>
                  <a:pt x="927965" y="75330"/>
                </a:lnTo>
                <a:lnTo>
                  <a:pt x="937641" y="123316"/>
                </a:lnTo>
                <a:lnTo>
                  <a:pt x="937641" y="616585"/>
                </a:lnTo>
                <a:lnTo>
                  <a:pt x="927965" y="664551"/>
                </a:lnTo>
                <a:lnTo>
                  <a:pt x="901573" y="703707"/>
                </a:lnTo>
                <a:lnTo>
                  <a:pt x="862417" y="730099"/>
                </a:lnTo>
                <a:lnTo>
                  <a:pt x="814451" y="739775"/>
                </a:lnTo>
                <a:lnTo>
                  <a:pt x="123190" y="739775"/>
                </a:lnTo>
                <a:lnTo>
                  <a:pt x="75223" y="730099"/>
                </a:lnTo>
                <a:lnTo>
                  <a:pt x="36068" y="703707"/>
                </a:lnTo>
                <a:lnTo>
                  <a:pt x="9675" y="664551"/>
                </a:lnTo>
                <a:lnTo>
                  <a:pt x="0" y="616585"/>
                </a:lnTo>
                <a:lnTo>
                  <a:pt x="0" y="12331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428481" y="1900630"/>
            <a:ext cx="483870" cy="5721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6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ts val="1130"/>
              </a:lnSpc>
              <a:spcBef>
                <a:spcPts val="459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Crew  change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513207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30" dirty="0">
                <a:solidFill>
                  <a:srgbClr val="005495"/>
                </a:solidFill>
                <a:latin typeface="Arial"/>
                <a:cs typeface="Arial"/>
              </a:rPr>
              <a:t>Vessel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Concepts – Design</a:t>
            </a:r>
            <a:r>
              <a:rPr sz="2600" b="1" spc="10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Study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9530" y="4725161"/>
            <a:ext cx="7236459" cy="645795"/>
          </a:xfrm>
          <a:custGeom>
            <a:avLst/>
            <a:gdLst/>
            <a:ahLst/>
            <a:cxnLst/>
            <a:rect l="l" t="t" r="r" b="b"/>
            <a:pathLst>
              <a:path w="7236459" h="645795">
                <a:moveTo>
                  <a:pt x="7236269" y="0"/>
                </a:moveTo>
                <a:lnTo>
                  <a:pt x="322770" y="0"/>
                </a:lnTo>
                <a:lnTo>
                  <a:pt x="0" y="322706"/>
                </a:lnTo>
                <a:lnTo>
                  <a:pt x="322770" y="645541"/>
                </a:lnTo>
                <a:lnTo>
                  <a:pt x="7236269" y="645541"/>
                </a:lnTo>
                <a:lnTo>
                  <a:pt x="7236269" y="0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33270" y="4743196"/>
            <a:ext cx="5620385" cy="5645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36270" marR="5080" indent="-624205">
              <a:lnSpc>
                <a:spcPts val="1960"/>
              </a:lnSpc>
              <a:spcBef>
                <a:spcPts val="434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Ship-shaped, self-propelled and self-elevated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vessel  specialised for turbine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installation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900" dirty="0">
                <a:solidFill>
                  <a:srgbClr val="FFFF00"/>
                </a:solidFill>
                <a:latin typeface="Arial"/>
                <a:cs typeface="Arial"/>
              </a:rPr>
              <a:t>WTIJ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5541" y="4483227"/>
            <a:ext cx="1211516" cy="1173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541" y="4483227"/>
            <a:ext cx="1211580" cy="1174115"/>
          </a:xfrm>
          <a:custGeom>
            <a:avLst/>
            <a:gdLst/>
            <a:ahLst/>
            <a:cxnLst/>
            <a:rect l="l" t="t" r="r" b="b"/>
            <a:pathLst>
              <a:path w="1211580" h="1174114">
                <a:moveTo>
                  <a:pt x="0" y="586867"/>
                </a:moveTo>
                <a:lnTo>
                  <a:pt x="2008" y="538736"/>
                </a:lnTo>
                <a:lnTo>
                  <a:pt x="7928" y="491677"/>
                </a:lnTo>
                <a:lnTo>
                  <a:pt x="17605" y="445840"/>
                </a:lnTo>
                <a:lnTo>
                  <a:pt x="30882" y="401376"/>
                </a:lnTo>
                <a:lnTo>
                  <a:pt x="47603" y="358437"/>
                </a:lnTo>
                <a:lnTo>
                  <a:pt x="67614" y="317173"/>
                </a:lnTo>
                <a:lnTo>
                  <a:pt x="90757" y="277736"/>
                </a:lnTo>
                <a:lnTo>
                  <a:pt x="116876" y="240276"/>
                </a:lnTo>
                <a:lnTo>
                  <a:pt x="145817" y="204945"/>
                </a:lnTo>
                <a:lnTo>
                  <a:pt x="177423" y="171894"/>
                </a:lnTo>
                <a:lnTo>
                  <a:pt x="211538" y="141273"/>
                </a:lnTo>
                <a:lnTo>
                  <a:pt x="248007" y="113235"/>
                </a:lnTo>
                <a:lnTo>
                  <a:pt x="286672" y="87929"/>
                </a:lnTo>
                <a:lnTo>
                  <a:pt x="327380" y="65507"/>
                </a:lnTo>
                <a:lnTo>
                  <a:pt x="369973" y="46120"/>
                </a:lnTo>
                <a:lnTo>
                  <a:pt x="414295" y="29920"/>
                </a:lnTo>
                <a:lnTo>
                  <a:pt x="460191" y="17056"/>
                </a:lnTo>
                <a:lnTo>
                  <a:pt x="507506" y="7681"/>
                </a:lnTo>
                <a:lnTo>
                  <a:pt x="556082" y="1945"/>
                </a:lnTo>
                <a:lnTo>
                  <a:pt x="605764" y="0"/>
                </a:lnTo>
                <a:lnTo>
                  <a:pt x="655453" y="1945"/>
                </a:lnTo>
                <a:lnTo>
                  <a:pt x="704035" y="7681"/>
                </a:lnTo>
                <a:lnTo>
                  <a:pt x="751353" y="17056"/>
                </a:lnTo>
                <a:lnTo>
                  <a:pt x="797251" y="29920"/>
                </a:lnTo>
                <a:lnTo>
                  <a:pt x="841575" y="46120"/>
                </a:lnTo>
                <a:lnTo>
                  <a:pt x="884168" y="65507"/>
                </a:lnTo>
                <a:lnTo>
                  <a:pt x="924875" y="87929"/>
                </a:lnTo>
                <a:lnTo>
                  <a:pt x="963539" y="113235"/>
                </a:lnTo>
                <a:lnTo>
                  <a:pt x="1000005" y="141273"/>
                </a:lnTo>
                <a:lnTo>
                  <a:pt x="1034118" y="171894"/>
                </a:lnTo>
                <a:lnTo>
                  <a:pt x="1065721" y="204945"/>
                </a:lnTo>
                <a:lnTo>
                  <a:pt x="1094658" y="240276"/>
                </a:lnTo>
                <a:lnTo>
                  <a:pt x="1120775" y="277736"/>
                </a:lnTo>
                <a:lnTo>
                  <a:pt x="1143914" y="317173"/>
                </a:lnTo>
                <a:lnTo>
                  <a:pt x="1163921" y="358437"/>
                </a:lnTo>
                <a:lnTo>
                  <a:pt x="1180640" y="401376"/>
                </a:lnTo>
                <a:lnTo>
                  <a:pt x="1193915" y="445840"/>
                </a:lnTo>
                <a:lnTo>
                  <a:pt x="1203589" y="491677"/>
                </a:lnTo>
                <a:lnTo>
                  <a:pt x="1209508" y="538736"/>
                </a:lnTo>
                <a:lnTo>
                  <a:pt x="1211516" y="586867"/>
                </a:lnTo>
                <a:lnTo>
                  <a:pt x="1209508" y="634996"/>
                </a:lnTo>
                <a:lnTo>
                  <a:pt x="1203589" y="682054"/>
                </a:lnTo>
                <a:lnTo>
                  <a:pt x="1193915" y="727888"/>
                </a:lnTo>
                <a:lnTo>
                  <a:pt x="1180640" y="772349"/>
                </a:lnTo>
                <a:lnTo>
                  <a:pt x="1163921" y="815284"/>
                </a:lnTo>
                <a:lnTo>
                  <a:pt x="1143914" y="856543"/>
                </a:lnTo>
                <a:lnTo>
                  <a:pt x="1120775" y="895975"/>
                </a:lnTo>
                <a:lnTo>
                  <a:pt x="1094658" y="933430"/>
                </a:lnTo>
                <a:lnTo>
                  <a:pt x="1065721" y="968755"/>
                </a:lnTo>
                <a:lnTo>
                  <a:pt x="1034118" y="1001801"/>
                </a:lnTo>
                <a:lnTo>
                  <a:pt x="1000005" y="1032416"/>
                </a:lnTo>
                <a:lnTo>
                  <a:pt x="963539" y="1060449"/>
                </a:lnTo>
                <a:lnTo>
                  <a:pt x="924875" y="1085749"/>
                </a:lnTo>
                <a:lnTo>
                  <a:pt x="884168" y="1108166"/>
                </a:lnTo>
                <a:lnTo>
                  <a:pt x="841575" y="1127548"/>
                </a:lnTo>
                <a:lnTo>
                  <a:pt x="797251" y="1143745"/>
                </a:lnTo>
                <a:lnTo>
                  <a:pt x="751353" y="1156605"/>
                </a:lnTo>
                <a:lnTo>
                  <a:pt x="704035" y="1165978"/>
                </a:lnTo>
                <a:lnTo>
                  <a:pt x="655453" y="1171712"/>
                </a:lnTo>
                <a:lnTo>
                  <a:pt x="605764" y="1173657"/>
                </a:lnTo>
                <a:lnTo>
                  <a:pt x="556082" y="1171712"/>
                </a:lnTo>
                <a:lnTo>
                  <a:pt x="507506" y="1165978"/>
                </a:lnTo>
                <a:lnTo>
                  <a:pt x="460191" y="1156605"/>
                </a:lnTo>
                <a:lnTo>
                  <a:pt x="414295" y="1143745"/>
                </a:lnTo>
                <a:lnTo>
                  <a:pt x="369973" y="1127548"/>
                </a:lnTo>
                <a:lnTo>
                  <a:pt x="327380" y="1108166"/>
                </a:lnTo>
                <a:lnTo>
                  <a:pt x="286672" y="1085749"/>
                </a:lnTo>
                <a:lnTo>
                  <a:pt x="248007" y="1060449"/>
                </a:lnTo>
                <a:lnTo>
                  <a:pt x="211538" y="1032416"/>
                </a:lnTo>
                <a:lnTo>
                  <a:pt x="177423" y="1001801"/>
                </a:lnTo>
                <a:lnTo>
                  <a:pt x="145817" y="968755"/>
                </a:lnTo>
                <a:lnTo>
                  <a:pt x="116876" y="933430"/>
                </a:lnTo>
                <a:lnTo>
                  <a:pt x="90757" y="895975"/>
                </a:lnTo>
                <a:lnTo>
                  <a:pt x="67614" y="856543"/>
                </a:lnTo>
                <a:lnTo>
                  <a:pt x="47603" y="815284"/>
                </a:lnTo>
                <a:lnTo>
                  <a:pt x="30882" y="772349"/>
                </a:lnTo>
                <a:lnTo>
                  <a:pt x="17605" y="727888"/>
                </a:lnTo>
                <a:lnTo>
                  <a:pt x="7928" y="682054"/>
                </a:lnTo>
                <a:lnTo>
                  <a:pt x="2008" y="634996"/>
                </a:lnTo>
                <a:lnTo>
                  <a:pt x="0" y="58686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3660" y="3314827"/>
            <a:ext cx="7323455" cy="645795"/>
          </a:xfrm>
          <a:custGeom>
            <a:avLst/>
            <a:gdLst/>
            <a:ahLst/>
            <a:cxnLst/>
            <a:rect l="l" t="t" r="r" b="b"/>
            <a:pathLst>
              <a:path w="7323455" h="645795">
                <a:moveTo>
                  <a:pt x="7323239" y="0"/>
                </a:moveTo>
                <a:lnTo>
                  <a:pt x="322745" y="0"/>
                </a:lnTo>
                <a:lnTo>
                  <a:pt x="0" y="322706"/>
                </a:lnTo>
                <a:lnTo>
                  <a:pt x="322745" y="645541"/>
                </a:lnTo>
                <a:lnTo>
                  <a:pt x="7323239" y="645541"/>
                </a:lnTo>
                <a:lnTo>
                  <a:pt x="7323239" y="0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0682" y="3332734"/>
            <a:ext cx="562038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20"/>
              </a:lnSpc>
              <a:spcBef>
                <a:spcPts val="100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Ship-shaped, self-propelled and self-elevated</a:t>
            </a:r>
            <a:r>
              <a:rPr sz="19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vessel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2120"/>
              </a:lnSpc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specialised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foundation installation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900" dirty="0">
                <a:solidFill>
                  <a:srgbClr val="FFFF00"/>
                </a:solidFill>
                <a:latin typeface="Arial"/>
                <a:cs typeface="Arial"/>
              </a:rPr>
              <a:t>FTIJ)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9994" y="3022092"/>
            <a:ext cx="1320558" cy="1284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994" y="3022092"/>
            <a:ext cx="1320800" cy="1285240"/>
          </a:xfrm>
          <a:custGeom>
            <a:avLst/>
            <a:gdLst/>
            <a:ahLst/>
            <a:cxnLst/>
            <a:rect l="l" t="t" r="r" b="b"/>
            <a:pathLst>
              <a:path w="1320800" h="1285239">
                <a:moveTo>
                  <a:pt x="0" y="642366"/>
                </a:moveTo>
                <a:lnTo>
                  <a:pt x="1811" y="594432"/>
                </a:lnTo>
                <a:lnTo>
                  <a:pt x="7159" y="547454"/>
                </a:lnTo>
                <a:lnTo>
                  <a:pt x="15916" y="501557"/>
                </a:lnTo>
                <a:lnTo>
                  <a:pt x="27955" y="456863"/>
                </a:lnTo>
                <a:lnTo>
                  <a:pt x="43148" y="413498"/>
                </a:lnTo>
                <a:lnTo>
                  <a:pt x="61368" y="371585"/>
                </a:lnTo>
                <a:lnTo>
                  <a:pt x="82486" y="331250"/>
                </a:lnTo>
                <a:lnTo>
                  <a:pt x="106375" y="292616"/>
                </a:lnTo>
                <a:lnTo>
                  <a:pt x="132908" y="255808"/>
                </a:lnTo>
                <a:lnTo>
                  <a:pt x="161956" y="220950"/>
                </a:lnTo>
                <a:lnTo>
                  <a:pt x="193392" y="188166"/>
                </a:lnTo>
                <a:lnTo>
                  <a:pt x="227088" y="157581"/>
                </a:lnTo>
                <a:lnTo>
                  <a:pt x="262918" y="129318"/>
                </a:lnTo>
                <a:lnTo>
                  <a:pt x="300752" y="103503"/>
                </a:lnTo>
                <a:lnTo>
                  <a:pt x="340463" y="80260"/>
                </a:lnTo>
                <a:lnTo>
                  <a:pt x="381925" y="59712"/>
                </a:lnTo>
                <a:lnTo>
                  <a:pt x="425008" y="41984"/>
                </a:lnTo>
                <a:lnTo>
                  <a:pt x="469585" y="27201"/>
                </a:lnTo>
                <a:lnTo>
                  <a:pt x="515529" y="15487"/>
                </a:lnTo>
                <a:lnTo>
                  <a:pt x="562713" y="6966"/>
                </a:lnTo>
                <a:lnTo>
                  <a:pt x="611007" y="1762"/>
                </a:lnTo>
                <a:lnTo>
                  <a:pt x="660285" y="0"/>
                </a:lnTo>
                <a:lnTo>
                  <a:pt x="709557" y="1762"/>
                </a:lnTo>
                <a:lnTo>
                  <a:pt x="757846" y="6966"/>
                </a:lnTo>
                <a:lnTo>
                  <a:pt x="805025" y="15487"/>
                </a:lnTo>
                <a:lnTo>
                  <a:pt x="850966" y="27201"/>
                </a:lnTo>
                <a:lnTo>
                  <a:pt x="895540" y="41984"/>
                </a:lnTo>
                <a:lnTo>
                  <a:pt x="938622" y="59712"/>
                </a:lnTo>
                <a:lnTo>
                  <a:pt x="980081" y="80260"/>
                </a:lnTo>
                <a:lnTo>
                  <a:pt x="1019792" y="103503"/>
                </a:lnTo>
                <a:lnTo>
                  <a:pt x="1057626" y="129318"/>
                </a:lnTo>
                <a:lnTo>
                  <a:pt x="1093456" y="157581"/>
                </a:lnTo>
                <a:lnTo>
                  <a:pt x="1127153" y="188166"/>
                </a:lnTo>
                <a:lnTo>
                  <a:pt x="1158590" y="220950"/>
                </a:lnTo>
                <a:lnTo>
                  <a:pt x="1187640" y="255808"/>
                </a:lnTo>
                <a:lnTo>
                  <a:pt x="1214174" y="292616"/>
                </a:lnTo>
                <a:lnTo>
                  <a:pt x="1238064" y="331250"/>
                </a:lnTo>
                <a:lnTo>
                  <a:pt x="1259184" y="371585"/>
                </a:lnTo>
                <a:lnTo>
                  <a:pt x="1277405" y="413498"/>
                </a:lnTo>
                <a:lnTo>
                  <a:pt x="1292599" y="456863"/>
                </a:lnTo>
                <a:lnTo>
                  <a:pt x="1304640" y="501557"/>
                </a:lnTo>
                <a:lnTo>
                  <a:pt x="1313398" y="547454"/>
                </a:lnTo>
                <a:lnTo>
                  <a:pt x="1318747" y="594432"/>
                </a:lnTo>
                <a:lnTo>
                  <a:pt x="1320558" y="642366"/>
                </a:lnTo>
                <a:lnTo>
                  <a:pt x="1318747" y="690315"/>
                </a:lnTo>
                <a:lnTo>
                  <a:pt x="1313398" y="737305"/>
                </a:lnTo>
                <a:lnTo>
                  <a:pt x="1304640" y="783213"/>
                </a:lnTo>
                <a:lnTo>
                  <a:pt x="1292599" y="827915"/>
                </a:lnTo>
                <a:lnTo>
                  <a:pt x="1277405" y="871285"/>
                </a:lnTo>
                <a:lnTo>
                  <a:pt x="1259184" y="913201"/>
                </a:lnTo>
                <a:lnTo>
                  <a:pt x="1238064" y="953537"/>
                </a:lnTo>
                <a:lnTo>
                  <a:pt x="1214174" y="992171"/>
                </a:lnTo>
                <a:lnTo>
                  <a:pt x="1187640" y="1028978"/>
                </a:lnTo>
                <a:lnTo>
                  <a:pt x="1158590" y="1063833"/>
                </a:lnTo>
                <a:lnTo>
                  <a:pt x="1127153" y="1096613"/>
                </a:lnTo>
                <a:lnTo>
                  <a:pt x="1093456" y="1127193"/>
                </a:lnTo>
                <a:lnTo>
                  <a:pt x="1057626" y="1155450"/>
                </a:lnTo>
                <a:lnTo>
                  <a:pt x="1019792" y="1181260"/>
                </a:lnTo>
                <a:lnTo>
                  <a:pt x="980081" y="1204498"/>
                </a:lnTo>
                <a:lnTo>
                  <a:pt x="938622" y="1225040"/>
                </a:lnTo>
                <a:lnTo>
                  <a:pt x="895540" y="1242762"/>
                </a:lnTo>
                <a:lnTo>
                  <a:pt x="850966" y="1257540"/>
                </a:lnTo>
                <a:lnTo>
                  <a:pt x="805025" y="1269250"/>
                </a:lnTo>
                <a:lnTo>
                  <a:pt x="757846" y="1277768"/>
                </a:lnTo>
                <a:lnTo>
                  <a:pt x="709557" y="1282970"/>
                </a:lnTo>
                <a:lnTo>
                  <a:pt x="660285" y="1284732"/>
                </a:lnTo>
                <a:lnTo>
                  <a:pt x="611007" y="1282970"/>
                </a:lnTo>
                <a:lnTo>
                  <a:pt x="562713" y="1277768"/>
                </a:lnTo>
                <a:lnTo>
                  <a:pt x="515529" y="1269250"/>
                </a:lnTo>
                <a:lnTo>
                  <a:pt x="469585" y="1257540"/>
                </a:lnTo>
                <a:lnTo>
                  <a:pt x="425008" y="1242762"/>
                </a:lnTo>
                <a:lnTo>
                  <a:pt x="381925" y="1225040"/>
                </a:lnTo>
                <a:lnTo>
                  <a:pt x="340463" y="1204498"/>
                </a:lnTo>
                <a:lnTo>
                  <a:pt x="300752" y="1181260"/>
                </a:lnTo>
                <a:lnTo>
                  <a:pt x="262918" y="1155450"/>
                </a:lnTo>
                <a:lnTo>
                  <a:pt x="227088" y="1127193"/>
                </a:lnTo>
                <a:lnTo>
                  <a:pt x="193392" y="1096613"/>
                </a:lnTo>
                <a:lnTo>
                  <a:pt x="161956" y="1063833"/>
                </a:lnTo>
                <a:lnTo>
                  <a:pt x="132908" y="1028978"/>
                </a:lnTo>
                <a:lnTo>
                  <a:pt x="106375" y="992171"/>
                </a:lnTo>
                <a:lnTo>
                  <a:pt x="82486" y="953537"/>
                </a:lnTo>
                <a:lnTo>
                  <a:pt x="61368" y="913201"/>
                </a:lnTo>
                <a:lnTo>
                  <a:pt x="43148" y="871285"/>
                </a:lnTo>
                <a:lnTo>
                  <a:pt x="27955" y="827915"/>
                </a:lnTo>
                <a:lnTo>
                  <a:pt x="15916" y="783213"/>
                </a:lnTo>
                <a:lnTo>
                  <a:pt x="7159" y="737305"/>
                </a:lnTo>
                <a:lnTo>
                  <a:pt x="1811" y="690315"/>
                </a:lnTo>
                <a:lnTo>
                  <a:pt x="0" y="64236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8026" y="1950973"/>
            <a:ext cx="7169784" cy="645795"/>
          </a:xfrm>
          <a:custGeom>
            <a:avLst/>
            <a:gdLst/>
            <a:ahLst/>
            <a:cxnLst/>
            <a:rect l="l" t="t" r="r" b="b"/>
            <a:pathLst>
              <a:path w="7169784" h="645794">
                <a:moveTo>
                  <a:pt x="7169442" y="0"/>
                </a:moveTo>
                <a:lnTo>
                  <a:pt x="322745" y="0"/>
                </a:lnTo>
                <a:lnTo>
                  <a:pt x="0" y="322706"/>
                </a:lnTo>
                <a:lnTo>
                  <a:pt x="322745" y="645413"/>
                </a:lnTo>
                <a:lnTo>
                  <a:pt x="7169442" y="645413"/>
                </a:lnTo>
                <a:lnTo>
                  <a:pt x="7169442" y="0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10689" y="1968754"/>
            <a:ext cx="6116320" cy="5645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709930" marR="5080" indent="-697230">
              <a:lnSpc>
                <a:spcPts val="1960"/>
              </a:lnSpc>
              <a:spcBef>
                <a:spcPts val="430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Ship-shaped, floating self-propelled, DP-stabilised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vessel  specialised for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foundation installation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900" dirty="0">
                <a:solidFill>
                  <a:srgbClr val="FFFF00"/>
                </a:solidFill>
                <a:latin typeface="Arial"/>
                <a:cs typeface="Arial"/>
              </a:rPr>
              <a:t>FTIV)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800" y="1663700"/>
            <a:ext cx="1317117" cy="122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1663700"/>
            <a:ext cx="1317625" cy="1220470"/>
          </a:xfrm>
          <a:custGeom>
            <a:avLst/>
            <a:gdLst/>
            <a:ahLst/>
            <a:cxnLst/>
            <a:rect l="l" t="t" r="r" b="b"/>
            <a:pathLst>
              <a:path w="1317625" h="1220470">
                <a:moveTo>
                  <a:pt x="0" y="609980"/>
                </a:moveTo>
                <a:lnTo>
                  <a:pt x="1806" y="564451"/>
                </a:lnTo>
                <a:lnTo>
                  <a:pt x="7140" y="519831"/>
                </a:lnTo>
                <a:lnTo>
                  <a:pt x="15874" y="476239"/>
                </a:lnTo>
                <a:lnTo>
                  <a:pt x="27882" y="433792"/>
                </a:lnTo>
                <a:lnTo>
                  <a:pt x="43035" y="392609"/>
                </a:lnTo>
                <a:lnTo>
                  <a:pt x="61207" y="352807"/>
                </a:lnTo>
                <a:lnTo>
                  <a:pt x="82269" y="314504"/>
                </a:lnTo>
                <a:lnTo>
                  <a:pt x="106096" y="277818"/>
                </a:lnTo>
                <a:lnTo>
                  <a:pt x="132559" y="242867"/>
                </a:lnTo>
                <a:lnTo>
                  <a:pt x="161530" y="209769"/>
                </a:lnTo>
                <a:lnTo>
                  <a:pt x="192884" y="178641"/>
                </a:lnTo>
                <a:lnTo>
                  <a:pt x="226492" y="149601"/>
                </a:lnTo>
                <a:lnTo>
                  <a:pt x="262227" y="122768"/>
                </a:lnTo>
                <a:lnTo>
                  <a:pt x="299961" y="98259"/>
                </a:lnTo>
                <a:lnTo>
                  <a:pt x="339568" y="76192"/>
                </a:lnTo>
                <a:lnTo>
                  <a:pt x="380920" y="56685"/>
                </a:lnTo>
                <a:lnTo>
                  <a:pt x="423890" y="39855"/>
                </a:lnTo>
                <a:lnTo>
                  <a:pt x="468349" y="25822"/>
                </a:lnTo>
                <a:lnTo>
                  <a:pt x="514172" y="14701"/>
                </a:lnTo>
                <a:lnTo>
                  <a:pt x="561231" y="6612"/>
                </a:lnTo>
                <a:lnTo>
                  <a:pt x="609398" y="1672"/>
                </a:lnTo>
                <a:lnTo>
                  <a:pt x="658545" y="0"/>
                </a:lnTo>
                <a:lnTo>
                  <a:pt x="707690" y="1672"/>
                </a:lnTo>
                <a:lnTo>
                  <a:pt x="755855" y="6612"/>
                </a:lnTo>
                <a:lnTo>
                  <a:pt x="802912" y="14701"/>
                </a:lnTo>
                <a:lnTo>
                  <a:pt x="848734" y="25822"/>
                </a:lnTo>
                <a:lnTo>
                  <a:pt x="893194" y="39855"/>
                </a:lnTo>
                <a:lnTo>
                  <a:pt x="936164" y="56685"/>
                </a:lnTo>
                <a:lnTo>
                  <a:pt x="977517" y="76192"/>
                </a:lnTo>
                <a:lnTo>
                  <a:pt x="1017126" y="98259"/>
                </a:lnTo>
                <a:lnTo>
                  <a:pt x="1054862" y="122768"/>
                </a:lnTo>
                <a:lnTo>
                  <a:pt x="1090599" y="149601"/>
                </a:lnTo>
                <a:lnTo>
                  <a:pt x="1124210" y="178641"/>
                </a:lnTo>
                <a:lnTo>
                  <a:pt x="1155566" y="209769"/>
                </a:lnTo>
                <a:lnTo>
                  <a:pt x="1184541" y="242867"/>
                </a:lnTo>
                <a:lnTo>
                  <a:pt x="1211006" y="277818"/>
                </a:lnTo>
                <a:lnTo>
                  <a:pt x="1234835" y="314504"/>
                </a:lnTo>
                <a:lnTo>
                  <a:pt x="1255900" y="352807"/>
                </a:lnTo>
                <a:lnTo>
                  <a:pt x="1274074" y="392609"/>
                </a:lnTo>
                <a:lnTo>
                  <a:pt x="1289230" y="433792"/>
                </a:lnTo>
                <a:lnTo>
                  <a:pt x="1301239" y="476239"/>
                </a:lnTo>
                <a:lnTo>
                  <a:pt x="1309975" y="519831"/>
                </a:lnTo>
                <a:lnTo>
                  <a:pt x="1315310" y="564451"/>
                </a:lnTo>
                <a:lnTo>
                  <a:pt x="1317117" y="609980"/>
                </a:lnTo>
                <a:lnTo>
                  <a:pt x="1315310" y="655511"/>
                </a:lnTo>
                <a:lnTo>
                  <a:pt x="1309975" y="700133"/>
                </a:lnTo>
                <a:lnTo>
                  <a:pt x="1301239" y="743728"/>
                </a:lnTo>
                <a:lnTo>
                  <a:pt x="1289230" y="786180"/>
                </a:lnTo>
                <a:lnTo>
                  <a:pt x="1274074" y="827368"/>
                </a:lnTo>
                <a:lnTo>
                  <a:pt x="1255900" y="867177"/>
                </a:lnTo>
                <a:lnTo>
                  <a:pt x="1234835" y="905487"/>
                </a:lnTo>
                <a:lnTo>
                  <a:pt x="1211006" y="942181"/>
                </a:lnTo>
                <a:lnTo>
                  <a:pt x="1184541" y="977140"/>
                </a:lnTo>
                <a:lnTo>
                  <a:pt x="1155566" y="1010247"/>
                </a:lnTo>
                <a:lnTo>
                  <a:pt x="1124210" y="1041384"/>
                </a:lnTo>
                <a:lnTo>
                  <a:pt x="1090599" y="1070432"/>
                </a:lnTo>
                <a:lnTo>
                  <a:pt x="1054862" y="1097273"/>
                </a:lnTo>
                <a:lnTo>
                  <a:pt x="1017126" y="1121791"/>
                </a:lnTo>
                <a:lnTo>
                  <a:pt x="977517" y="1143866"/>
                </a:lnTo>
                <a:lnTo>
                  <a:pt x="936164" y="1163380"/>
                </a:lnTo>
                <a:lnTo>
                  <a:pt x="893194" y="1180216"/>
                </a:lnTo>
                <a:lnTo>
                  <a:pt x="848734" y="1194255"/>
                </a:lnTo>
                <a:lnTo>
                  <a:pt x="802912" y="1205380"/>
                </a:lnTo>
                <a:lnTo>
                  <a:pt x="755855" y="1213473"/>
                </a:lnTo>
                <a:lnTo>
                  <a:pt x="707690" y="1218415"/>
                </a:lnTo>
                <a:lnTo>
                  <a:pt x="658545" y="1220089"/>
                </a:lnTo>
                <a:lnTo>
                  <a:pt x="609398" y="1218415"/>
                </a:lnTo>
                <a:lnTo>
                  <a:pt x="561231" y="1213473"/>
                </a:lnTo>
                <a:lnTo>
                  <a:pt x="514172" y="1205380"/>
                </a:lnTo>
                <a:lnTo>
                  <a:pt x="468349" y="1194255"/>
                </a:lnTo>
                <a:lnTo>
                  <a:pt x="423890" y="1180216"/>
                </a:lnTo>
                <a:lnTo>
                  <a:pt x="380920" y="1163380"/>
                </a:lnTo>
                <a:lnTo>
                  <a:pt x="339568" y="1143866"/>
                </a:lnTo>
                <a:lnTo>
                  <a:pt x="299961" y="1121791"/>
                </a:lnTo>
                <a:lnTo>
                  <a:pt x="262227" y="1097273"/>
                </a:lnTo>
                <a:lnTo>
                  <a:pt x="226492" y="1070432"/>
                </a:lnTo>
                <a:lnTo>
                  <a:pt x="192884" y="1041384"/>
                </a:lnTo>
                <a:lnTo>
                  <a:pt x="161530" y="1010247"/>
                </a:lnTo>
                <a:lnTo>
                  <a:pt x="132559" y="977140"/>
                </a:lnTo>
                <a:lnTo>
                  <a:pt x="106096" y="942181"/>
                </a:lnTo>
                <a:lnTo>
                  <a:pt x="82269" y="905487"/>
                </a:lnTo>
                <a:lnTo>
                  <a:pt x="61207" y="867177"/>
                </a:lnTo>
                <a:lnTo>
                  <a:pt x="43035" y="827368"/>
                </a:lnTo>
                <a:lnTo>
                  <a:pt x="27882" y="786180"/>
                </a:lnTo>
                <a:lnTo>
                  <a:pt x="15874" y="743728"/>
                </a:lnTo>
                <a:lnTo>
                  <a:pt x="7140" y="700133"/>
                </a:lnTo>
                <a:lnTo>
                  <a:pt x="1806" y="655511"/>
                </a:lnTo>
                <a:lnTo>
                  <a:pt x="0" y="60998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0888" y="4440935"/>
            <a:ext cx="3274695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5495"/>
                </a:solidFill>
                <a:latin typeface="Arial"/>
                <a:cs typeface="Arial"/>
              </a:rPr>
              <a:t>Ship-shaped, self  propelled and self-  elevated </a:t>
            </a:r>
            <a:r>
              <a:rPr sz="2400" b="1" spc="-10" dirty="0">
                <a:solidFill>
                  <a:srgbClr val="005495"/>
                </a:solidFill>
                <a:latin typeface="Arial"/>
                <a:cs typeface="Arial"/>
              </a:rPr>
              <a:t>vessel  </a:t>
            </a:r>
            <a:r>
              <a:rPr sz="2400" b="1" spc="-5" dirty="0">
                <a:solidFill>
                  <a:srgbClr val="005495"/>
                </a:solidFill>
                <a:latin typeface="Arial"/>
                <a:cs typeface="Arial"/>
              </a:rPr>
              <a:t>specialised for</a:t>
            </a:r>
            <a:r>
              <a:rPr sz="2400" b="1" spc="-2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5495"/>
                </a:solidFill>
                <a:latin typeface="Arial"/>
                <a:cs typeface="Arial"/>
              </a:rPr>
              <a:t>turbine  installation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005495"/>
                </a:solidFill>
                <a:latin typeface="Arial"/>
                <a:cs typeface="Arial"/>
              </a:rPr>
              <a:t>(WTIJ)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42843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Concept Selection</a:t>
            </a:r>
            <a:r>
              <a:rPr sz="2600" b="1" spc="2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Process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65" y="1331975"/>
            <a:ext cx="732155" cy="245745"/>
          </a:xfrm>
          <a:custGeom>
            <a:avLst/>
            <a:gdLst/>
            <a:ahLst/>
            <a:cxnLst/>
            <a:rect l="l" t="t" r="r" b="b"/>
            <a:pathLst>
              <a:path w="732155" h="245744">
                <a:moveTo>
                  <a:pt x="0" y="245363"/>
                </a:moveTo>
                <a:lnTo>
                  <a:pt x="731786" y="245363"/>
                </a:lnTo>
                <a:lnTo>
                  <a:pt x="731786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945" y="1332014"/>
            <a:ext cx="356870" cy="799465"/>
          </a:xfrm>
          <a:custGeom>
            <a:avLst/>
            <a:gdLst/>
            <a:ahLst/>
            <a:cxnLst/>
            <a:rect l="l" t="t" r="r" b="b"/>
            <a:pathLst>
              <a:path w="356869" h="799464">
                <a:moveTo>
                  <a:pt x="0" y="799299"/>
                </a:moveTo>
                <a:lnTo>
                  <a:pt x="356679" y="799299"/>
                </a:lnTo>
                <a:lnTo>
                  <a:pt x="356679" y="0"/>
                </a:lnTo>
                <a:lnTo>
                  <a:pt x="0" y="0"/>
                </a:lnTo>
                <a:lnTo>
                  <a:pt x="0" y="799299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0637" y="1332014"/>
            <a:ext cx="732155" cy="799465"/>
          </a:xfrm>
          <a:custGeom>
            <a:avLst/>
            <a:gdLst/>
            <a:ahLst/>
            <a:cxnLst/>
            <a:rect l="l" t="t" r="r" b="b"/>
            <a:pathLst>
              <a:path w="732155" h="799464">
                <a:moveTo>
                  <a:pt x="0" y="799299"/>
                </a:moveTo>
                <a:lnTo>
                  <a:pt x="731786" y="799299"/>
                </a:lnTo>
                <a:lnTo>
                  <a:pt x="731786" y="0"/>
                </a:lnTo>
                <a:lnTo>
                  <a:pt x="0" y="0"/>
                </a:lnTo>
                <a:lnTo>
                  <a:pt x="0" y="799299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2360" y="1331975"/>
            <a:ext cx="779780" cy="245745"/>
          </a:xfrm>
          <a:custGeom>
            <a:avLst/>
            <a:gdLst/>
            <a:ahLst/>
            <a:cxnLst/>
            <a:rect l="l" t="t" r="r" b="b"/>
            <a:pathLst>
              <a:path w="779780" h="245744">
                <a:moveTo>
                  <a:pt x="0" y="245363"/>
                </a:moveTo>
                <a:lnTo>
                  <a:pt x="779602" y="245363"/>
                </a:lnTo>
                <a:lnTo>
                  <a:pt x="779602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2014" y="1331975"/>
            <a:ext cx="2260600" cy="245745"/>
          </a:xfrm>
          <a:custGeom>
            <a:avLst/>
            <a:gdLst/>
            <a:ahLst/>
            <a:cxnLst/>
            <a:rect l="l" t="t" r="r" b="b"/>
            <a:pathLst>
              <a:path w="2260600" h="245744">
                <a:moveTo>
                  <a:pt x="0" y="245363"/>
                </a:moveTo>
                <a:lnTo>
                  <a:pt x="2260218" y="245363"/>
                </a:lnTo>
                <a:lnTo>
                  <a:pt x="2260218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65" y="1577339"/>
            <a:ext cx="732155" cy="123189"/>
          </a:xfrm>
          <a:custGeom>
            <a:avLst/>
            <a:gdLst/>
            <a:ahLst/>
            <a:cxnLst/>
            <a:rect l="l" t="t" r="r" b="b"/>
            <a:pathLst>
              <a:path w="732155" h="123189">
                <a:moveTo>
                  <a:pt x="0" y="122682"/>
                </a:moveTo>
                <a:lnTo>
                  <a:pt x="731786" y="122682"/>
                </a:lnTo>
                <a:lnTo>
                  <a:pt x="731786" y="0"/>
                </a:lnTo>
                <a:lnTo>
                  <a:pt x="0" y="0"/>
                </a:lnTo>
                <a:lnTo>
                  <a:pt x="0" y="122682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2360" y="1577339"/>
            <a:ext cx="779780" cy="123189"/>
          </a:xfrm>
          <a:custGeom>
            <a:avLst/>
            <a:gdLst/>
            <a:ahLst/>
            <a:cxnLst/>
            <a:rect l="l" t="t" r="r" b="b"/>
            <a:pathLst>
              <a:path w="779780" h="123189">
                <a:moveTo>
                  <a:pt x="0" y="122682"/>
                </a:moveTo>
                <a:lnTo>
                  <a:pt x="779602" y="122682"/>
                </a:lnTo>
                <a:lnTo>
                  <a:pt x="779602" y="0"/>
                </a:lnTo>
                <a:lnTo>
                  <a:pt x="0" y="0"/>
                </a:lnTo>
                <a:lnTo>
                  <a:pt x="0" y="122682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2014" y="1577339"/>
            <a:ext cx="2260600" cy="123189"/>
          </a:xfrm>
          <a:custGeom>
            <a:avLst/>
            <a:gdLst/>
            <a:ahLst/>
            <a:cxnLst/>
            <a:rect l="l" t="t" r="r" b="b"/>
            <a:pathLst>
              <a:path w="2260600" h="123189">
                <a:moveTo>
                  <a:pt x="0" y="122682"/>
                </a:moveTo>
                <a:lnTo>
                  <a:pt x="2260218" y="122682"/>
                </a:lnTo>
                <a:lnTo>
                  <a:pt x="2260218" y="0"/>
                </a:lnTo>
                <a:lnTo>
                  <a:pt x="0" y="0"/>
                </a:lnTo>
                <a:lnTo>
                  <a:pt x="0" y="122682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65" y="1700060"/>
            <a:ext cx="732155" cy="431800"/>
          </a:xfrm>
          <a:custGeom>
            <a:avLst/>
            <a:gdLst/>
            <a:ahLst/>
            <a:cxnLst/>
            <a:rect l="l" t="t" r="r" b="b"/>
            <a:pathLst>
              <a:path w="732155" h="431800">
                <a:moveTo>
                  <a:pt x="0" y="431253"/>
                </a:moveTo>
                <a:lnTo>
                  <a:pt x="731786" y="431253"/>
                </a:lnTo>
                <a:lnTo>
                  <a:pt x="731786" y="0"/>
                </a:lnTo>
                <a:lnTo>
                  <a:pt x="0" y="0"/>
                </a:lnTo>
                <a:lnTo>
                  <a:pt x="0" y="431253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2360" y="1700022"/>
            <a:ext cx="779780" cy="87630"/>
          </a:xfrm>
          <a:custGeom>
            <a:avLst/>
            <a:gdLst/>
            <a:ahLst/>
            <a:cxnLst/>
            <a:rect l="l" t="t" r="r" b="b"/>
            <a:pathLst>
              <a:path w="779780" h="87630">
                <a:moveTo>
                  <a:pt x="0" y="87629"/>
                </a:moveTo>
                <a:lnTo>
                  <a:pt x="779602" y="87629"/>
                </a:lnTo>
                <a:lnTo>
                  <a:pt x="779602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2014" y="1700060"/>
            <a:ext cx="460375" cy="431800"/>
          </a:xfrm>
          <a:custGeom>
            <a:avLst/>
            <a:gdLst/>
            <a:ahLst/>
            <a:cxnLst/>
            <a:rect l="l" t="t" r="r" b="b"/>
            <a:pathLst>
              <a:path w="460375" h="431800">
                <a:moveTo>
                  <a:pt x="0" y="431253"/>
                </a:moveTo>
                <a:lnTo>
                  <a:pt x="459968" y="431253"/>
                </a:lnTo>
                <a:lnTo>
                  <a:pt x="459968" y="0"/>
                </a:lnTo>
                <a:lnTo>
                  <a:pt x="0" y="0"/>
                </a:lnTo>
                <a:lnTo>
                  <a:pt x="0" y="43125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12007" y="1700060"/>
            <a:ext cx="576580" cy="431800"/>
          </a:xfrm>
          <a:custGeom>
            <a:avLst/>
            <a:gdLst/>
            <a:ahLst/>
            <a:cxnLst/>
            <a:rect l="l" t="t" r="r" b="b"/>
            <a:pathLst>
              <a:path w="576579" h="431800">
                <a:moveTo>
                  <a:pt x="0" y="431253"/>
                </a:moveTo>
                <a:lnTo>
                  <a:pt x="576059" y="431253"/>
                </a:lnTo>
                <a:lnTo>
                  <a:pt x="576059" y="0"/>
                </a:lnTo>
                <a:lnTo>
                  <a:pt x="0" y="0"/>
                </a:lnTo>
                <a:lnTo>
                  <a:pt x="0" y="431253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88079" y="1700060"/>
            <a:ext cx="432434" cy="431800"/>
          </a:xfrm>
          <a:custGeom>
            <a:avLst/>
            <a:gdLst/>
            <a:ahLst/>
            <a:cxnLst/>
            <a:rect l="l" t="t" r="r" b="b"/>
            <a:pathLst>
              <a:path w="432435" h="431800">
                <a:moveTo>
                  <a:pt x="0" y="431253"/>
                </a:moveTo>
                <a:lnTo>
                  <a:pt x="432053" y="431253"/>
                </a:lnTo>
                <a:lnTo>
                  <a:pt x="432053" y="0"/>
                </a:lnTo>
                <a:lnTo>
                  <a:pt x="0" y="0"/>
                </a:lnTo>
                <a:lnTo>
                  <a:pt x="0" y="43125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20134" y="1700060"/>
            <a:ext cx="432434" cy="431800"/>
          </a:xfrm>
          <a:custGeom>
            <a:avLst/>
            <a:gdLst/>
            <a:ahLst/>
            <a:cxnLst/>
            <a:rect l="l" t="t" r="r" b="b"/>
            <a:pathLst>
              <a:path w="432435" h="431800">
                <a:moveTo>
                  <a:pt x="0" y="431253"/>
                </a:moveTo>
                <a:lnTo>
                  <a:pt x="432053" y="431253"/>
                </a:lnTo>
                <a:lnTo>
                  <a:pt x="432053" y="0"/>
                </a:lnTo>
                <a:lnTo>
                  <a:pt x="0" y="0"/>
                </a:lnTo>
                <a:lnTo>
                  <a:pt x="0" y="431253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52188" y="1700060"/>
            <a:ext cx="360045" cy="431800"/>
          </a:xfrm>
          <a:custGeom>
            <a:avLst/>
            <a:gdLst/>
            <a:ahLst/>
            <a:cxnLst/>
            <a:rect l="l" t="t" r="r" b="b"/>
            <a:pathLst>
              <a:path w="360045" h="431800">
                <a:moveTo>
                  <a:pt x="0" y="431253"/>
                </a:moveTo>
                <a:lnTo>
                  <a:pt x="360045" y="431253"/>
                </a:lnTo>
                <a:lnTo>
                  <a:pt x="360045" y="0"/>
                </a:lnTo>
                <a:lnTo>
                  <a:pt x="0" y="0"/>
                </a:lnTo>
                <a:lnTo>
                  <a:pt x="0" y="43125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72360" y="1787690"/>
            <a:ext cx="779780" cy="344170"/>
          </a:xfrm>
          <a:custGeom>
            <a:avLst/>
            <a:gdLst/>
            <a:ahLst/>
            <a:cxnLst/>
            <a:rect l="l" t="t" r="r" b="b"/>
            <a:pathLst>
              <a:path w="779780" h="344169">
                <a:moveTo>
                  <a:pt x="0" y="343623"/>
                </a:moveTo>
                <a:lnTo>
                  <a:pt x="779602" y="343623"/>
                </a:lnTo>
                <a:lnTo>
                  <a:pt x="779602" y="0"/>
                </a:lnTo>
                <a:lnTo>
                  <a:pt x="0" y="0"/>
                </a:lnTo>
                <a:lnTo>
                  <a:pt x="0" y="343623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165" y="2131314"/>
            <a:ext cx="732155" cy="245745"/>
          </a:xfrm>
          <a:custGeom>
            <a:avLst/>
            <a:gdLst/>
            <a:ahLst/>
            <a:cxnLst/>
            <a:rect l="l" t="t" r="r" b="b"/>
            <a:pathLst>
              <a:path w="732155" h="245744">
                <a:moveTo>
                  <a:pt x="0" y="245363"/>
                </a:moveTo>
                <a:lnTo>
                  <a:pt x="731786" y="245363"/>
                </a:lnTo>
                <a:lnTo>
                  <a:pt x="731786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3945" y="2131314"/>
            <a:ext cx="356870" cy="245745"/>
          </a:xfrm>
          <a:custGeom>
            <a:avLst/>
            <a:gdLst/>
            <a:ahLst/>
            <a:cxnLst/>
            <a:rect l="l" t="t" r="r" b="b"/>
            <a:pathLst>
              <a:path w="356869" h="245744">
                <a:moveTo>
                  <a:pt x="0" y="245363"/>
                </a:moveTo>
                <a:lnTo>
                  <a:pt x="356679" y="245363"/>
                </a:lnTo>
                <a:lnTo>
                  <a:pt x="356679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0637" y="2131314"/>
            <a:ext cx="732155" cy="245745"/>
          </a:xfrm>
          <a:custGeom>
            <a:avLst/>
            <a:gdLst/>
            <a:ahLst/>
            <a:cxnLst/>
            <a:rect l="l" t="t" r="r" b="b"/>
            <a:pathLst>
              <a:path w="732155" h="245744">
                <a:moveTo>
                  <a:pt x="0" y="245363"/>
                </a:moveTo>
                <a:lnTo>
                  <a:pt x="731786" y="245363"/>
                </a:lnTo>
                <a:lnTo>
                  <a:pt x="731786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72360" y="2131314"/>
            <a:ext cx="779780" cy="245745"/>
          </a:xfrm>
          <a:custGeom>
            <a:avLst/>
            <a:gdLst/>
            <a:ahLst/>
            <a:cxnLst/>
            <a:rect l="l" t="t" r="r" b="b"/>
            <a:pathLst>
              <a:path w="779780" h="245744">
                <a:moveTo>
                  <a:pt x="0" y="245363"/>
                </a:moveTo>
                <a:lnTo>
                  <a:pt x="779602" y="245363"/>
                </a:lnTo>
                <a:lnTo>
                  <a:pt x="779602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52014" y="2131314"/>
            <a:ext cx="2260600" cy="245745"/>
          </a:xfrm>
          <a:custGeom>
            <a:avLst/>
            <a:gdLst/>
            <a:ahLst/>
            <a:cxnLst/>
            <a:rect l="l" t="t" r="r" b="b"/>
            <a:pathLst>
              <a:path w="2260600" h="245744">
                <a:moveTo>
                  <a:pt x="0" y="245363"/>
                </a:moveTo>
                <a:lnTo>
                  <a:pt x="2260218" y="245363"/>
                </a:lnTo>
                <a:lnTo>
                  <a:pt x="2260218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165" y="2376660"/>
            <a:ext cx="732155" cy="4354830"/>
          </a:xfrm>
          <a:custGeom>
            <a:avLst/>
            <a:gdLst/>
            <a:ahLst/>
            <a:cxnLst/>
            <a:rect l="l" t="t" r="r" b="b"/>
            <a:pathLst>
              <a:path w="732155" h="4354830">
                <a:moveTo>
                  <a:pt x="0" y="4354576"/>
                </a:moveTo>
                <a:lnTo>
                  <a:pt x="731786" y="4354576"/>
                </a:lnTo>
                <a:lnTo>
                  <a:pt x="731786" y="0"/>
                </a:lnTo>
                <a:lnTo>
                  <a:pt x="0" y="0"/>
                </a:lnTo>
                <a:lnTo>
                  <a:pt x="0" y="4354576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3945" y="2376660"/>
            <a:ext cx="356870" cy="4354830"/>
          </a:xfrm>
          <a:custGeom>
            <a:avLst/>
            <a:gdLst/>
            <a:ahLst/>
            <a:cxnLst/>
            <a:rect l="l" t="t" r="r" b="b"/>
            <a:pathLst>
              <a:path w="356869" h="4354830">
                <a:moveTo>
                  <a:pt x="0" y="4354576"/>
                </a:moveTo>
                <a:lnTo>
                  <a:pt x="356679" y="4354576"/>
                </a:lnTo>
                <a:lnTo>
                  <a:pt x="356679" y="0"/>
                </a:lnTo>
                <a:lnTo>
                  <a:pt x="0" y="0"/>
                </a:lnTo>
                <a:lnTo>
                  <a:pt x="0" y="435457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0637" y="2376677"/>
            <a:ext cx="732155" cy="421005"/>
          </a:xfrm>
          <a:custGeom>
            <a:avLst/>
            <a:gdLst/>
            <a:ahLst/>
            <a:cxnLst/>
            <a:rect l="l" t="t" r="r" b="b"/>
            <a:pathLst>
              <a:path w="732155" h="421005">
                <a:moveTo>
                  <a:pt x="0" y="420624"/>
                </a:moveTo>
                <a:lnTo>
                  <a:pt x="731786" y="420624"/>
                </a:lnTo>
                <a:lnTo>
                  <a:pt x="731786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72360" y="2376677"/>
            <a:ext cx="779780" cy="421005"/>
          </a:xfrm>
          <a:custGeom>
            <a:avLst/>
            <a:gdLst/>
            <a:ahLst/>
            <a:cxnLst/>
            <a:rect l="l" t="t" r="r" b="b"/>
            <a:pathLst>
              <a:path w="779780" h="421005">
                <a:moveTo>
                  <a:pt x="0" y="420624"/>
                </a:moveTo>
                <a:lnTo>
                  <a:pt x="779602" y="420624"/>
                </a:lnTo>
                <a:lnTo>
                  <a:pt x="779602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52014" y="2376677"/>
            <a:ext cx="460375" cy="421005"/>
          </a:xfrm>
          <a:custGeom>
            <a:avLst/>
            <a:gdLst/>
            <a:ahLst/>
            <a:cxnLst/>
            <a:rect l="l" t="t" r="r" b="b"/>
            <a:pathLst>
              <a:path w="460375" h="421005">
                <a:moveTo>
                  <a:pt x="0" y="420624"/>
                </a:moveTo>
                <a:lnTo>
                  <a:pt x="459968" y="420624"/>
                </a:lnTo>
                <a:lnTo>
                  <a:pt x="459968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12007" y="2376677"/>
            <a:ext cx="576580" cy="421005"/>
          </a:xfrm>
          <a:custGeom>
            <a:avLst/>
            <a:gdLst/>
            <a:ahLst/>
            <a:cxnLst/>
            <a:rect l="l" t="t" r="r" b="b"/>
            <a:pathLst>
              <a:path w="576579" h="421005">
                <a:moveTo>
                  <a:pt x="0" y="420624"/>
                </a:moveTo>
                <a:lnTo>
                  <a:pt x="576059" y="420624"/>
                </a:lnTo>
                <a:lnTo>
                  <a:pt x="576059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88079" y="2376677"/>
            <a:ext cx="432434" cy="421005"/>
          </a:xfrm>
          <a:custGeom>
            <a:avLst/>
            <a:gdLst/>
            <a:ahLst/>
            <a:cxnLst/>
            <a:rect l="l" t="t" r="r" b="b"/>
            <a:pathLst>
              <a:path w="432435" h="421005">
                <a:moveTo>
                  <a:pt x="0" y="420624"/>
                </a:moveTo>
                <a:lnTo>
                  <a:pt x="432053" y="420624"/>
                </a:lnTo>
                <a:lnTo>
                  <a:pt x="432053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20134" y="2376677"/>
            <a:ext cx="432434" cy="421005"/>
          </a:xfrm>
          <a:custGeom>
            <a:avLst/>
            <a:gdLst/>
            <a:ahLst/>
            <a:cxnLst/>
            <a:rect l="l" t="t" r="r" b="b"/>
            <a:pathLst>
              <a:path w="432435" h="421005">
                <a:moveTo>
                  <a:pt x="0" y="420624"/>
                </a:moveTo>
                <a:lnTo>
                  <a:pt x="432053" y="420624"/>
                </a:lnTo>
                <a:lnTo>
                  <a:pt x="432053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52188" y="2376677"/>
            <a:ext cx="360045" cy="421005"/>
          </a:xfrm>
          <a:custGeom>
            <a:avLst/>
            <a:gdLst/>
            <a:ahLst/>
            <a:cxnLst/>
            <a:rect l="l" t="t" r="r" b="b"/>
            <a:pathLst>
              <a:path w="360045" h="421005">
                <a:moveTo>
                  <a:pt x="0" y="420624"/>
                </a:moveTo>
                <a:lnTo>
                  <a:pt x="360045" y="420624"/>
                </a:lnTo>
                <a:lnTo>
                  <a:pt x="360045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0637" y="2797175"/>
            <a:ext cx="732155" cy="1358900"/>
          </a:xfrm>
          <a:custGeom>
            <a:avLst/>
            <a:gdLst/>
            <a:ahLst/>
            <a:cxnLst/>
            <a:rect l="l" t="t" r="r" b="b"/>
            <a:pathLst>
              <a:path w="732155" h="1358900">
                <a:moveTo>
                  <a:pt x="0" y="1358773"/>
                </a:moveTo>
                <a:lnTo>
                  <a:pt x="731786" y="1358773"/>
                </a:lnTo>
                <a:lnTo>
                  <a:pt x="731786" y="0"/>
                </a:lnTo>
                <a:lnTo>
                  <a:pt x="0" y="0"/>
                </a:lnTo>
                <a:lnTo>
                  <a:pt x="0" y="135877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72360" y="2797301"/>
            <a:ext cx="779780" cy="210820"/>
          </a:xfrm>
          <a:custGeom>
            <a:avLst/>
            <a:gdLst/>
            <a:ahLst/>
            <a:cxnLst/>
            <a:rect l="l" t="t" r="r" b="b"/>
            <a:pathLst>
              <a:path w="779780" h="210819">
                <a:moveTo>
                  <a:pt x="0" y="210312"/>
                </a:moveTo>
                <a:lnTo>
                  <a:pt x="779602" y="210312"/>
                </a:lnTo>
                <a:lnTo>
                  <a:pt x="779602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52014" y="2797301"/>
            <a:ext cx="460375" cy="210820"/>
          </a:xfrm>
          <a:custGeom>
            <a:avLst/>
            <a:gdLst/>
            <a:ahLst/>
            <a:cxnLst/>
            <a:rect l="l" t="t" r="r" b="b"/>
            <a:pathLst>
              <a:path w="460375" h="210819">
                <a:moveTo>
                  <a:pt x="0" y="210312"/>
                </a:moveTo>
                <a:lnTo>
                  <a:pt x="459968" y="210312"/>
                </a:lnTo>
                <a:lnTo>
                  <a:pt x="459968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12007" y="2797301"/>
            <a:ext cx="576580" cy="210820"/>
          </a:xfrm>
          <a:custGeom>
            <a:avLst/>
            <a:gdLst/>
            <a:ahLst/>
            <a:cxnLst/>
            <a:rect l="l" t="t" r="r" b="b"/>
            <a:pathLst>
              <a:path w="576579" h="210819">
                <a:moveTo>
                  <a:pt x="0" y="210312"/>
                </a:moveTo>
                <a:lnTo>
                  <a:pt x="576059" y="210312"/>
                </a:lnTo>
                <a:lnTo>
                  <a:pt x="576059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88079" y="2797301"/>
            <a:ext cx="432434" cy="210820"/>
          </a:xfrm>
          <a:custGeom>
            <a:avLst/>
            <a:gdLst/>
            <a:ahLst/>
            <a:cxnLst/>
            <a:rect l="l" t="t" r="r" b="b"/>
            <a:pathLst>
              <a:path w="432435" h="210819">
                <a:moveTo>
                  <a:pt x="0" y="210312"/>
                </a:moveTo>
                <a:lnTo>
                  <a:pt x="432053" y="210312"/>
                </a:lnTo>
                <a:lnTo>
                  <a:pt x="432053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20134" y="2797301"/>
            <a:ext cx="432434" cy="210820"/>
          </a:xfrm>
          <a:custGeom>
            <a:avLst/>
            <a:gdLst/>
            <a:ahLst/>
            <a:cxnLst/>
            <a:rect l="l" t="t" r="r" b="b"/>
            <a:pathLst>
              <a:path w="432435" h="210819">
                <a:moveTo>
                  <a:pt x="0" y="210312"/>
                </a:moveTo>
                <a:lnTo>
                  <a:pt x="432053" y="210312"/>
                </a:lnTo>
                <a:lnTo>
                  <a:pt x="432053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52188" y="2797301"/>
            <a:ext cx="360045" cy="210820"/>
          </a:xfrm>
          <a:custGeom>
            <a:avLst/>
            <a:gdLst/>
            <a:ahLst/>
            <a:cxnLst/>
            <a:rect l="l" t="t" r="r" b="b"/>
            <a:pathLst>
              <a:path w="360045" h="210819">
                <a:moveTo>
                  <a:pt x="0" y="210312"/>
                </a:moveTo>
                <a:lnTo>
                  <a:pt x="360045" y="210312"/>
                </a:lnTo>
                <a:lnTo>
                  <a:pt x="360045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72360" y="3007614"/>
            <a:ext cx="779780" cy="315595"/>
          </a:xfrm>
          <a:custGeom>
            <a:avLst/>
            <a:gdLst/>
            <a:ahLst/>
            <a:cxnLst/>
            <a:rect l="l" t="t" r="r" b="b"/>
            <a:pathLst>
              <a:path w="779780" h="315595">
                <a:moveTo>
                  <a:pt x="0" y="315467"/>
                </a:moveTo>
                <a:lnTo>
                  <a:pt x="779602" y="315467"/>
                </a:lnTo>
                <a:lnTo>
                  <a:pt x="779602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52014" y="3007614"/>
            <a:ext cx="460375" cy="315595"/>
          </a:xfrm>
          <a:custGeom>
            <a:avLst/>
            <a:gdLst/>
            <a:ahLst/>
            <a:cxnLst/>
            <a:rect l="l" t="t" r="r" b="b"/>
            <a:pathLst>
              <a:path w="460375" h="315595">
                <a:moveTo>
                  <a:pt x="0" y="315467"/>
                </a:moveTo>
                <a:lnTo>
                  <a:pt x="459968" y="315467"/>
                </a:lnTo>
                <a:lnTo>
                  <a:pt x="459968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12007" y="3007614"/>
            <a:ext cx="576580" cy="315595"/>
          </a:xfrm>
          <a:custGeom>
            <a:avLst/>
            <a:gdLst/>
            <a:ahLst/>
            <a:cxnLst/>
            <a:rect l="l" t="t" r="r" b="b"/>
            <a:pathLst>
              <a:path w="576579" h="315595">
                <a:moveTo>
                  <a:pt x="0" y="315467"/>
                </a:moveTo>
                <a:lnTo>
                  <a:pt x="576059" y="315467"/>
                </a:lnTo>
                <a:lnTo>
                  <a:pt x="576059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88079" y="3007614"/>
            <a:ext cx="432434" cy="315595"/>
          </a:xfrm>
          <a:custGeom>
            <a:avLst/>
            <a:gdLst/>
            <a:ahLst/>
            <a:cxnLst/>
            <a:rect l="l" t="t" r="r" b="b"/>
            <a:pathLst>
              <a:path w="432435" h="315595">
                <a:moveTo>
                  <a:pt x="0" y="315467"/>
                </a:moveTo>
                <a:lnTo>
                  <a:pt x="432053" y="315467"/>
                </a:lnTo>
                <a:lnTo>
                  <a:pt x="432053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20134" y="3007614"/>
            <a:ext cx="432434" cy="315595"/>
          </a:xfrm>
          <a:custGeom>
            <a:avLst/>
            <a:gdLst/>
            <a:ahLst/>
            <a:cxnLst/>
            <a:rect l="l" t="t" r="r" b="b"/>
            <a:pathLst>
              <a:path w="432435" h="315595">
                <a:moveTo>
                  <a:pt x="0" y="315467"/>
                </a:moveTo>
                <a:lnTo>
                  <a:pt x="432053" y="315467"/>
                </a:lnTo>
                <a:lnTo>
                  <a:pt x="432053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52188" y="3007614"/>
            <a:ext cx="360045" cy="315595"/>
          </a:xfrm>
          <a:custGeom>
            <a:avLst/>
            <a:gdLst/>
            <a:ahLst/>
            <a:cxnLst/>
            <a:rect l="l" t="t" r="r" b="b"/>
            <a:pathLst>
              <a:path w="360045" h="315595">
                <a:moveTo>
                  <a:pt x="0" y="315467"/>
                </a:moveTo>
                <a:lnTo>
                  <a:pt x="360045" y="315467"/>
                </a:lnTo>
                <a:lnTo>
                  <a:pt x="360045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72360" y="3323082"/>
            <a:ext cx="779780" cy="421005"/>
          </a:xfrm>
          <a:custGeom>
            <a:avLst/>
            <a:gdLst/>
            <a:ahLst/>
            <a:cxnLst/>
            <a:rect l="l" t="t" r="r" b="b"/>
            <a:pathLst>
              <a:path w="779780" h="421004">
                <a:moveTo>
                  <a:pt x="0" y="420623"/>
                </a:moveTo>
                <a:lnTo>
                  <a:pt x="779602" y="420623"/>
                </a:lnTo>
                <a:lnTo>
                  <a:pt x="779602" y="0"/>
                </a:lnTo>
                <a:lnTo>
                  <a:pt x="0" y="0"/>
                </a:lnTo>
                <a:lnTo>
                  <a:pt x="0" y="420623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52014" y="3323082"/>
            <a:ext cx="460375" cy="421005"/>
          </a:xfrm>
          <a:custGeom>
            <a:avLst/>
            <a:gdLst/>
            <a:ahLst/>
            <a:cxnLst/>
            <a:rect l="l" t="t" r="r" b="b"/>
            <a:pathLst>
              <a:path w="460375" h="421004">
                <a:moveTo>
                  <a:pt x="0" y="420623"/>
                </a:moveTo>
                <a:lnTo>
                  <a:pt x="459968" y="420623"/>
                </a:lnTo>
                <a:lnTo>
                  <a:pt x="459968" y="0"/>
                </a:lnTo>
                <a:lnTo>
                  <a:pt x="0" y="0"/>
                </a:lnTo>
                <a:lnTo>
                  <a:pt x="0" y="42062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12007" y="3323082"/>
            <a:ext cx="576580" cy="421005"/>
          </a:xfrm>
          <a:custGeom>
            <a:avLst/>
            <a:gdLst/>
            <a:ahLst/>
            <a:cxnLst/>
            <a:rect l="l" t="t" r="r" b="b"/>
            <a:pathLst>
              <a:path w="576579" h="421004">
                <a:moveTo>
                  <a:pt x="0" y="420623"/>
                </a:moveTo>
                <a:lnTo>
                  <a:pt x="576059" y="420623"/>
                </a:lnTo>
                <a:lnTo>
                  <a:pt x="576059" y="0"/>
                </a:lnTo>
                <a:lnTo>
                  <a:pt x="0" y="0"/>
                </a:lnTo>
                <a:lnTo>
                  <a:pt x="0" y="420623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88079" y="3323082"/>
            <a:ext cx="432434" cy="421005"/>
          </a:xfrm>
          <a:custGeom>
            <a:avLst/>
            <a:gdLst/>
            <a:ahLst/>
            <a:cxnLst/>
            <a:rect l="l" t="t" r="r" b="b"/>
            <a:pathLst>
              <a:path w="432435" h="421004">
                <a:moveTo>
                  <a:pt x="0" y="420623"/>
                </a:moveTo>
                <a:lnTo>
                  <a:pt x="432053" y="420623"/>
                </a:lnTo>
                <a:lnTo>
                  <a:pt x="432053" y="0"/>
                </a:lnTo>
                <a:lnTo>
                  <a:pt x="0" y="0"/>
                </a:lnTo>
                <a:lnTo>
                  <a:pt x="0" y="42062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20134" y="3323082"/>
            <a:ext cx="432434" cy="421005"/>
          </a:xfrm>
          <a:custGeom>
            <a:avLst/>
            <a:gdLst/>
            <a:ahLst/>
            <a:cxnLst/>
            <a:rect l="l" t="t" r="r" b="b"/>
            <a:pathLst>
              <a:path w="432435" h="421004">
                <a:moveTo>
                  <a:pt x="0" y="420623"/>
                </a:moveTo>
                <a:lnTo>
                  <a:pt x="432053" y="420623"/>
                </a:lnTo>
                <a:lnTo>
                  <a:pt x="432053" y="0"/>
                </a:lnTo>
                <a:lnTo>
                  <a:pt x="0" y="0"/>
                </a:lnTo>
                <a:lnTo>
                  <a:pt x="0" y="420623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52188" y="3323082"/>
            <a:ext cx="360045" cy="421005"/>
          </a:xfrm>
          <a:custGeom>
            <a:avLst/>
            <a:gdLst/>
            <a:ahLst/>
            <a:cxnLst/>
            <a:rect l="l" t="t" r="r" b="b"/>
            <a:pathLst>
              <a:path w="360045" h="421004">
                <a:moveTo>
                  <a:pt x="0" y="420623"/>
                </a:moveTo>
                <a:lnTo>
                  <a:pt x="360045" y="420623"/>
                </a:lnTo>
                <a:lnTo>
                  <a:pt x="360045" y="0"/>
                </a:lnTo>
                <a:lnTo>
                  <a:pt x="0" y="0"/>
                </a:lnTo>
                <a:lnTo>
                  <a:pt x="0" y="42062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2360" y="3743617"/>
            <a:ext cx="779780" cy="165100"/>
          </a:xfrm>
          <a:custGeom>
            <a:avLst/>
            <a:gdLst/>
            <a:ahLst/>
            <a:cxnLst/>
            <a:rect l="l" t="t" r="r" b="b"/>
            <a:pathLst>
              <a:path w="779780" h="165100">
                <a:moveTo>
                  <a:pt x="0" y="164934"/>
                </a:moveTo>
                <a:lnTo>
                  <a:pt x="779602" y="164934"/>
                </a:lnTo>
                <a:lnTo>
                  <a:pt x="779602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52014" y="3743617"/>
            <a:ext cx="460375" cy="165100"/>
          </a:xfrm>
          <a:custGeom>
            <a:avLst/>
            <a:gdLst/>
            <a:ahLst/>
            <a:cxnLst/>
            <a:rect l="l" t="t" r="r" b="b"/>
            <a:pathLst>
              <a:path w="460375" h="165100">
                <a:moveTo>
                  <a:pt x="0" y="164934"/>
                </a:moveTo>
                <a:lnTo>
                  <a:pt x="459968" y="164934"/>
                </a:lnTo>
                <a:lnTo>
                  <a:pt x="459968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12007" y="3743617"/>
            <a:ext cx="576580" cy="165100"/>
          </a:xfrm>
          <a:custGeom>
            <a:avLst/>
            <a:gdLst/>
            <a:ahLst/>
            <a:cxnLst/>
            <a:rect l="l" t="t" r="r" b="b"/>
            <a:pathLst>
              <a:path w="576579" h="165100">
                <a:moveTo>
                  <a:pt x="0" y="164934"/>
                </a:moveTo>
                <a:lnTo>
                  <a:pt x="576059" y="164934"/>
                </a:lnTo>
                <a:lnTo>
                  <a:pt x="576059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88079" y="3743617"/>
            <a:ext cx="432434" cy="165100"/>
          </a:xfrm>
          <a:custGeom>
            <a:avLst/>
            <a:gdLst/>
            <a:ahLst/>
            <a:cxnLst/>
            <a:rect l="l" t="t" r="r" b="b"/>
            <a:pathLst>
              <a:path w="432435" h="165100">
                <a:moveTo>
                  <a:pt x="0" y="164934"/>
                </a:moveTo>
                <a:lnTo>
                  <a:pt x="432053" y="164934"/>
                </a:lnTo>
                <a:lnTo>
                  <a:pt x="432053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20134" y="3743617"/>
            <a:ext cx="432434" cy="165100"/>
          </a:xfrm>
          <a:custGeom>
            <a:avLst/>
            <a:gdLst/>
            <a:ahLst/>
            <a:cxnLst/>
            <a:rect l="l" t="t" r="r" b="b"/>
            <a:pathLst>
              <a:path w="432435" h="165100">
                <a:moveTo>
                  <a:pt x="0" y="164934"/>
                </a:moveTo>
                <a:lnTo>
                  <a:pt x="432053" y="164934"/>
                </a:lnTo>
                <a:lnTo>
                  <a:pt x="432053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52188" y="3743617"/>
            <a:ext cx="360045" cy="165100"/>
          </a:xfrm>
          <a:custGeom>
            <a:avLst/>
            <a:gdLst/>
            <a:ahLst/>
            <a:cxnLst/>
            <a:rect l="l" t="t" r="r" b="b"/>
            <a:pathLst>
              <a:path w="360045" h="165100">
                <a:moveTo>
                  <a:pt x="0" y="164934"/>
                </a:moveTo>
                <a:lnTo>
                  <a:pt x="360045" y="164934"/>
                </a:lnTo>
                <a:lnTo>
                  <a:pt x="360045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72360" y="3908539"/>
            <a:ext cx="779780" cy="247650"/>
          </a:xfrm>
          <a:custGeom>
            <a:avLst/>
            <a:gdLst/>
            <a:ahLst/>
            <a:cxnLst/>
            <a:rect l="l" t="t" r="r" b="b"/>
            <a:pathLst>
              <a:path w="779780" h="247650">
                <a:moveTo>
                  <a:pt x="0" y="247408"/>
                </a:moveTo>
                <a:lnTo>
                  <a:pt x="779602" y="247408"/>
                </a:lnTo>
                <a:lnTo>
                  <a:pt x="779602" y="0"/>
                </a:lnTo>
                <a:lnTo>
                  <a:pt x="0" y="0"/>
                </a:lnTo>
                <a:lnTo>
                  <a:pt x="0" y="247408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52014" y="3908539"/>
            <a:ext cx="460375" cy="247650"/>
          </a:xfrm>
          <a:custGeom>
            <a:avLst/>
            <a:gdLst/>
            <a:ahLst/>
            <a:cxnLst/>
            <a:rect l="l" t="t" r="r" b="b"/>
            <a:pathLst>
              <a:path w="460375" h="247650">
                <a:moveTo>
                  <a:pt x="0" y="247408"/>
                </a:moveTo>
                <a:lnTo>
                  <a:pt x="459968" y="247408"/>
                </a:lnTo>
                <a:lnTo>
                  <a:pt x="459968" y="0"/>
                </a:lnTo>
                <a:lnTo>
                  <a:pt x="0" y="0"/>
                </a:lnTo>
                <a:lnTo>
                  <a:pt x="0" y="247408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12007" y="3908539"/>
            <a:ext cx="576580" cy="247650"/>
          </a:xfrm>
          <a:custGeom>
            <a:avLst/>
            <a:gdLst/>
            <a:ahLst/>
            <a:cxnLst/>
            <a:rect l="l" t="t" r="r" b="b"/>
            <a:pathLst>
              <a:path w="576579" h="247650">
                <a:moveTo>
                  <a:pt x="0" y="247408"/>
                </a:moveTo>
                <a:lnTo>
                  <a:pt x="576059" y="247408"/>
                </a:lnTo>
                <a:lnTo>
                  <a:pt x="576059" y="0"/>
                </a:lnTo>
                <a:lnTo>
                  <a:pt x="0" y="0"/>
                </a:lnTo>
                <a:lnTo>
                  <a:pt x="0" y="247408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88079" y="3908539"/>
            <a:ext cx="432434" cy="247650"/>
          </a:xfrm>
          <a:custGeom>
            <a:avLst/>
            <a:gdLst/>
            <a:ahLst/>
            <a:cxnLst/>
            <a:rect l="l" t="t" r="r" b="b"/>
            <a:pathLst>
              <a:path w="432435" h="247650">
                <a:moveTo>
                  <a:pt x="0" y="247408"/>
                </a:moveTo>
                <a:lnTo>
                  <a:pt x="432053" y="247408"/>
                </a:lnTo>
                <a:lnTo>
                  <a:pt x="432053" y="0"/>
                </a:lnTo>
                <a:lnTo>
                  <a:pt x="0" y="0"/>
                </a:lnTo>
                <a:lnTo>
                  <a:pt x="0" y="247408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20134" y="3908539"/>
            <a:ext cx="432434" cy="247650"/>
          </a:xfrm>
          <a:custGeom>
            <a:avLst/>
            <a:gdLst/>
            <a:ahLst/>
            <a:cxnLst/>
            <a:rect l="l" t="t" r="r" b="b"/>
            <a:pathLst>
              <a:path w="432435" h="247650">
                <a:moveTo>
                  <a:pt x="0" y="247408"/>
                </a:moveTo>
                <a:lnTo>
                  <a:pt x="432053" y="247408"/>
                </a:lnTo>
                <a:lnTo>
                  <a:pt x="432053" y="0"/>
                </a:lnTo>
                <a:lnTo>
                  <a:pt x="0" y="0"/>
                </a:lnTo>
                <a:lnTo>
                  <a:pt x="0" y="247408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52188" y="3908539"/>
            <a:ext cx="360045" cy="247650"/>
          </a:xfrm>
          <a:custGeom>
            <a:avLst/>
            <a:gdLst/>
            <a:ahLst/>
            <a:cxnLst/>
            <a:rect l="l" t="t" r="r" b="b"/>
            <a:pathLst>
              <a:path w="360045" h="247650">
                <a:moveTo>
                  <a:pt x="0" y="247408"/>
                </a:moveTo>
                <a:lnTo>
                  <a:pt x="360045" y="247408"/>
                </a:lnTo>
                <a:lnTo>
                  <a:pt x="360045" y="0"/>
                </a:lnTo>
                <a:lnTo>
                  <a:pt x="0" y="0"/>
                </a:lnTo>
                <a:lnTo>
                  <a:pt x="0" y="247408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40637" y="4155986"/>
            <a:ext cx="732155" cy="480695"/>
          </a:xfrm>
          <a:custGeom>
            <a:avLst/>
            <a:gdLst/>
            <a:ahLst/>
            <a:cxnLst/>
            <a:rect l="l" t="t" r="r" b="b"/>
            <a:pathLst>
              <a:path w="732155" h="480695">
                <a:moveTo>
                  <a:pt x="0" y="480402"/>
                </a:moveTo>
                <a:lnTo>
                  <a:pt x="731786" y="480402"/>
                </a:lnTo>
                <a:lnTo>
                  <a:pt x="731786" y="0"/>
                </a:lnTo>
                <a:lnTo>
                  <a:pt x="0" y="0"/>
                </a:lnTo>
                <a:lnTo>
                  <a:pt x="0" y="480402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72360" y="4155947"/>
            <a:ext cx="779780" cy="105410"/>
          </a:xfrm>
          <a:custGeom>
            <a:avLst/>
            <a:gdLst/>
            <a:ahLst/>
            <a:cxnLst/>
            <a:rect l="l" t="t" r="r" b="b"/>
            <a:pathLst>
              <a:path w="779780" h="105410">
                <a:moveTo>
                  <a:pt x="0" y="105156"/>
                </a:moveTo>
                <a:lnTo>
                  <a:pt x="779602" y="105156"/>
                </a:lnTo>
                <a:lnTo>
                  <a:pt x="779602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52014" y="4155947"/>
            <a:ext cx="460375" cy="105410"/>
          </a:xfrm>
          <a:custGeom>
            <a:avLst/>
            <a:gdLst/>
            <a:ahLst/>
            <a:cxnLst/>
            <a:rect l="l" t="t" r="r" b="b"/>
            <a:pathLst>
              <a:path w="460375" h="105410">
                <a:moveTo>
                  <a:pt x="0" y="105156"/>
                </a:moveTo>
                <a:lnTo>
                  <a:pt x="459968" y="105156"/>
                </a:lnTo>
                <a:lnTo>
                  <a:pt x="459968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12007" y="4155947"/>
            <a:ext cx="576580" cy="105410"/>
          </a:xfrm>
          <a:custGeom>
            <a:avLst/>
            <a:gdLst/>
            <a:ahLst/>
            <a:cxnLst/>
            <a:rect l="l" t="t" r="r" b="b"/>
            <a:pathLst>
              <a:path w="576579" h="105410">
                <a:moveTo>
                  <a:pt x="0" y="105156"/>
                </a:moveTo>
                <a:lnTo>
                  <a:pt x="576059" y="105156"/>
                </a:lnTo>
                <a:lnTo>
                  <a:pt x="576059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88079" y="4155947"/>
            <a:ext cx="432434" cy="105410"/>
          </a:xfrm>
          <a:custGeom>
            <a:avLst/>
            <a:gdLst/>
            <a:ahLst/>
            <a:cxnLst/>
            <a:rect l="l" t="t" r="r" b="b"/>
            <a:pathLst>
              <a:path w="432435" h="105410">
                <a:moveTo>
                  <a:pt x="0" y="105156"/>
                </a:moveTo>
                <a:lnTo>
                  <a:pt x="432053" y="105156"/>
                </a:lnTo>
                <a:lnTo>
                  <a:pt x="43205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20134" y="4155947"/>
            <a:ext cx="432434" cy="105410"/>
          </a:xfrm>
          <a:custGeom>
            <a:avLst/>
            <a:gdLst/>
            <a:ahLst/>
            <a:cxnLst/>
            <a:rect l="l" t="t" r="r" b="b"/>
            <a:pathLst>
              <a:path w="432435" h="105410">
                <a:moveTo>
                  <a:pt x="0" y="105156"/>
                </a:moveTo>
                <a:lnTo>
                  <a:pt x="432053" y="105156"/>
                </a:lnTo>
                <a:lnTo>
                  <a:pt x="43205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52188" y="4155947"/>
            <a:ext cx="360045" cy="105410"/>
          </a:xfrm>
          <a:custGeom>
            <a:avLst/>
            <a:gdLst/>
            <a:ahLst/>
            <a:cxnLst/>
            <a:rect l="l" t="t" r="r" b="b"/>
            <a:pathLst>
              <a:path w="360045" h="105410">
                <a:moveTo>
                  <a:pt x="0" y="105156"/>
                </a:moveTo>
                <a:lnTo>
                  <a:pt x="360045" y="105156"/>
                </a:lnTo>
                <a:lnTo>
                  <a:pt x="360045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72360" y="4261103"/>
            <a:ext cx="779780" cy="105410"/>
          </a:xfrm>
          <a:custGeom>
            <a:avLst/>
            <a:gdLst/>
            <a:ahLst/>
            <a:cxnLst/>
            <a:rect l="l" t="t" r="r" b="b"/>
            <a:pathLst>
              <a:path w="779780" h="105410">
                <a:moveTo>
                  <a:pt x="0" y="105156"/>
                </a:moveTo>
                <a:lnTo>
                  <a:pt x="779602" y="105156"/>
                </a:lnTo>
                <a:lnTo>
                  <a:pt x="779602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52014" y="4261103"/>
            <a:ext cx="460375" cy="105410"/>
          </a:xfrm>
          <a:custGeom>
            <a:avLst/>
            <a:gdLst/>
            <a:ahLst/>
            <a:cxnLst/>
            <a:rect l="l" t="t" r="r" b="b"/>
            <a:pathLst>
              <a:path w="460375" h="105410">
                <a:moveTo>
                  <a:pt x="0" y="105156"/>
                </a:moveTo>
                <a:lnTo>
                  <a:pt x="459968" y="105156"/>
                </a:lnTo>
                <a:lnTo>
                  <a:pt x="459968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12007" y="4261103"/>
            <a:ext cx="576580" cy="105410"/>
          </a:xfrm>
          <a:custGeom>
            <a:avLst/>
            <a:gdLst/>
            <a:ahLst/>
            <a:cxnLst/>
            <a:rect l="l" t="t" r="r" b="b"/>
            <a:pathLst>
              <a:path w="576579" h="105410">
                <a:moveTo>
                  <a:pt x="0" y="105156"/>
                </a:moveTo>
                <a:lnTo>
                  <a:pt x="576059" y="105156"/>
                </a:lnTo>
                <a:lnTo>
                  <a:pt x="576059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88079" y="4261103"/>
            <a:ext cx="432434" cy="105410"/>
          </a:xfrm>
          <a:custGeom>
            <a:avLst/>
            <a:gdLst/>
            <a:ahLst/>
            <a:cxnLst/>
            <a:rect l="l" t="t" r="r" b="b"/>
            <a:pathLst>
              <a:path w="432435" h="105410">
                <a:moveTo>
                  <a:pt x="0" y="105156"/>
                </a:moveTo>
                <a:lnTo>
                  <a:pt x="432053" y="105156"/>
                </a:lnTo>
                <a:lnTo>
                  <a:pt x="43205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20134" y="4261103"/>
            <a:ext cx="432434" cy="105410"/>
          </a:xfrm>
          <a:custGeom>
            <a:avLst/>
            <a:gdLst/>
            <a:ahLst/>
            <a:cxnLst/>
            <a:rect l="l" t="t" r="r" b="b"/>
            <a:pathLst>
              <a:path w="432435" h="105410">
                <a:moveTo>
                  <a:pt x="0" y="105156"/>
                </a:moveTo>
                <a:lnTo>
                  <a:pt x="432053" y="105156"/>
                </a:lnTo>
                <a:lnTo>
                  <a:pt x="43205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52188" y="4261103"/>
            <a:ext cx="360045" cy="105410"/>
          </a:xfrm>
          <a:custGeom>
            <a:avLst/>
            <a:gdLst/>
            <a:ahLst/>
            <a:cxnLst/>
            <a:rect l="l" t="t" r="r" b="b"/>
            <a:pathLst>
              <a:path w="360045" h="105410">
                <a:moveTo>
                  <a:pt x="0" y="105156"/>
                </a:moveTo>
                <a:lnTo>
                  <a:pt x="360045" y="105156"/>
                </a:lnTo>
                <a:lnTo>
                  <a:pt x="360045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72360" y="4366298"/>
            <a:ext cx="779780" cy="165100"/>
          </a:xfrm>
          <a:custGeom>
            <a:avLst/>
            <a:gdLst/>
            <a:ahLst/>
            <a:cxnLst/>
            <a:rect l="l" t="t" r="r" b="b"/>
            <a:pathLst>
              <a:path w="779780" h="165100">
                <a:moveTo>
                  <a:pt x="0" y="164934"/>
                </a:moveTo>
                <a:lnTo>
                  <a:pt x="779602" y="164934"/>
                </a:lnTo>
                <a:lnTo>
                  <a:pt x="779602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52014" y="4366298"/>
            <a:ext cx="460375" cy="165100"/>
          </a:xfrm>
          <a:custGeom>
            <a:avLst/>
            <a:gdLst/>
            <a:ahLst/>
            <a:cxnLst/>
            <a:rect l="l" t="t" r="r" b="b"/>
            <a:pathLst>
              <a:path w="460375" h="165100">
                <a:moveTo>
                  <a:pt x="0" y="164934"/>
                </a:moveTo>
                <a:lnTo>
                  <a:pt x="459968" y="164934"/>
                </a:lnTo>
                <a:lnTo>
                  <a:pt x="459968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12007" y="4366298"/>
            <a:ext cx="576580" cy="165100"/>
          </a:xfrm>
          <a:custGeom>
            <a:avLst/>
            <a:gdLst/>
            <a:ahLst/>
            <a:cxnLst/>
            <a:rect l="l" t="t" r="r" b="b"/>
            <a:pathLst>
              <a:path w="576579" h="165100">
                <a:moveTo>
                  <a:pt x="0" y="164934"/>
                </a:moveTo>
                <a:lnTo>
                  <a:pt x="576059" y="164934"/>
                </a:lnTo>
                <a:lnTo>
                  <a:pt x="576059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88079" y="4366298"/>
            <a:ext cx="432434" cy="165100"/>
          </a:xfrm>
          <a:custGeom>
            <a:avLst/>
            <a:gdLst/>
            <a:ahLst/>
            <a:cxnLst/>
            <a:rect l="l" t="t" r="r" b="b"/>
            <a:pathLst>
              <a:path w="432435" h="165100">
                <a:moveTo>
                  <a:pt x="0" y="164934"/>
                </a:moveTo>
                <a:lnTo>
                  <a:pt x="432053" y="164934"/>
                </a:lnTo>
                <a:lnTo>
                  <a:pt x="432053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20134" y="4366298"/>
            <a:ext cx="432434" cy="165100"/>
          </a:xfrm>
          <a:custGeom>
            <a:avLst/>
            <a:gdLst/>
            <a:ahLst/>
            <a:cxnLst/>
            <a:rect l="l" t="t" r="r" b="b"/>
            <a:pathLst>
              <a:path w="432435" h="165100">
                <a:moveTo>
                  <a:pt x="0" y="164934"/>
                </a:moveTo>
                <a:lnTo>
                  <a:pt x="432053" y="164934"/>
                </a:lnTo>
                <a:lnTo>
                  <a:pt x="432053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52188" y="4366298"/>
            <a:ext cx="360045" cy="165100"/>
          </a:xfrm>
          <a:custGeom>
            <a:avLst/>
            <a:gdLst/>
            <a:ahLst/>
            <a:cxnLst/>
            <a:rect l="l" t="t" r="r" b="b"/>
            <a:pathLst>
              <a:path w="360045" h="165100">
                <a:moveTo>
                  <a:pt x="0" y="164934"/>
                </a:moveTo>
                <a:lnTo>
                  <a:pt x="360045" y="164934"/>
                </a:lnTo>
                <a:lnTo>
                  <a:pt x="360045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72360" y="4531233"/>
            <a:ext cx="779780" cy="105410"/>
          </a:xfrm>
          <a:custGeom>
            <a:avLst/>
            <a:gdLst/>
            <a:ahLst/>
            <a:cxnLst/>
            <a:rect l="l" t="t" r="r" b="b"/>
            <a:pathLst>
              <a:path w="779780" h="105410">
                <a:moveTo>
                  <a:pt x="0" y="105156"/>
                </a:moveTo>
                <a:lnTo>
                  <a:pt x="779602" y="105156"/>
                </a:lnTo>
                <a:lnTo>
                  <a:pt x="779602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652014" y="4531233"/>
            <a:ext cx="460375" cy="105410"/>
          </a:xfrm>
          <a:custGeom>
            <a:avLst/>
            <a:gdLst/>
            <a:ahLst/>
            <a:cxnLst/>
            <a:rect l="l" t="t" r="r" b="b"/>
            <a:pathLst>
              <a:path w="460375" h="105410">
                <a:moveTo>
                  <a:pt x="0" y="105156"/>
                </a:moveTo>
                <a:lnTo>
                  <a:pt x="459968" y="105156"/>
                </a:lnTo>
                <a:lnTo>
                  <a:pt x="459968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12007" y="4531233"/>
            <a:ext cx="576580" cy="105410"/>
          </a:xfrm>
          <a:custGeom>
            <a:avLst/>
            <a:gdLst/>
            <a:ahLst/>
            <a:cxnLst/>
            <a:rect l="l" t="t" r="r" b="b"/>
            <a:pathLst>
              <a:path w="576579" h="105410">
                <a:moveTo>
                  <a:pt x="0" y="105156"/>
                </a:moveTo>
                <a:lnTo>
                  <a:pt x="576059" y="105156"/>
                </a:lnTo>
                <a:lnTo>
                  <a:pt x="576059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88079" y="4531233"/>
            <a:ext cx="432434" cy="105410"/>
          </a:xfrm>
          <a:custGeom>
            <a:avLst/>
            <a:gdLst/>
            <a:ahLst/>
            <a:cxnLst/>
            <a:rect l="l" t="t" r="r" b="b"/>
            <a:pathLst>
              <a:path w="432435" h="105410">
                <a:moveTo>
                  <a:pt x="0" y="105156"/>
                </a:moveTo>
                <a:lnTo>
                  <a:pt x="432053" y="105156"/>
                </a:lnTo>
                <a:lnTo>
                  <a:pt x="43205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20134" y="4531233"/>
            <a:ext cx="432434" cy="105410"/>
          </a:xfrm>
          <a:custGeom>
            <a:avLst/>
            <a:gdLst/>
            <a:ahLst/>
            <a:cxnLst/>
            <a:rect l="l" t="t" r="r" b="b"/>
            <a:pathLst>
              <a:path w="432435" h="105410">
                <a:moveTo>
                  <a:pt x="0" y="105156"/>
                </a:moveTo>
                <a:lnTo>
                  <a:pt x="432053" y="105156"/>
                </a:lnTo>
                <a:lnTo>
                  <a:pt x="43205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52188" y="4531233"/>
            <a:ext cx="360045" cy="105410"/>
          </a:xfrm>
          <a:custGeom>
            <a:avLst/>
            <a:gdLst/>
            <a:ahLst/>
            <a:cxnLst/>
            <a:rect l="l" t="t" r="r" b="b"/>
            <a:pathLst>
              <a:path w="360045" h="105410">
                <a:moveTo>
                  <a:pt x="0" y="105156"/>
                </a:moveTo>
                <a:lnTo>
                  <a:pt x="360045" y="105156"/>
                </a:lnTo>
                <a:lnTo>
                  <a:pt x="360045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40637" y="4636389"/>
            <a:ext cx="732155" cy="525780"/>
          </a:xfrm>
          <a:custGeom>
            <a:avLst/>
            <a:gdLst/>
            <a:ahLst/>
            <a:cxnLst/>
            <a:rect l="l" t="t" r="r" b="b"/>
            <a:pathLst>
              <a:path w="732155" h="525779">
                <a:moveTo>
                  <a:pt x="0" y="525780"/>
                </a:moveTo>
                <a:lnTo>
                  <a:pt x="731786" y="525780"/>
                </a:lnTo>
                <a:lnTo>
                  <a:pt x="731786" y="0"/>
                </a:lnTo>
                <a:lnTo>
                  <a:pt x="0" y="0"/>
                </a:lnTo>
                <a:lnTo>
                  <a:pt x="0" y="525780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72360" y="4636389"/>
            <a:ext cx="779780" cy="105410"/>
          </a:xfrm>
          <a:custGeom>
            <a:avLst/>
            <a:gdLst/>
            <a:ahLst/>
            <a:cxnLst/>
            <a:rect l="l" t="t" r="r" b="b"/>
            <a:pathLst>
              <a:path w="779780" h="105410">
                <a:moveTo>
                  <a:pt x="0" y="105156"/>
                </a:moveTo>
                <a:lnTo>
                  <a:pt x="779602" y="105156"/>
                </a:lnTo>
                <a:lnTo>
                  <a:pt x="779602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52014" y="4636389"/>
            <a:ext cx="460375" cy="105410"/>
          </a:xfrm>
          <a:custGeom>
            <a:avLst/>
            <a:gdLst/>
            <a:ahLst/>
            <a:cxnLst/>
            <a:rect l="l" t="t" r="r" b="b"/>
            <a:pathLst>
              <a:path w="460375" h="105410">
                <a:moveTo>
                  <a:pt x="0" y="105156"/>
                </a:moveTo>
                <a:lnTo>
                  <a:pt x="459968" y="105156"/>
                </a:lnTo>
                <a:lnTo>
                  <a:pt x="459968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12007" y="4636389"/>
            <a:ext cx="576580" cy="105410"/>
          </a:xfrm>
          <a:custGeom>
            <a:avLst/>
            <a:gdLst/>
            <a:ahLst/>
            <a:cxnLst/>
            <a:rect l="l" t="t" r="r" b="b"/>
            <a:pathLst>
              <a:path w="576579" h="105410">
                <a:moveTo>
                  <a:pt x="0" y="105156"/>
                </a:moveTo>
                <a:lnTo>
                  <a:pt x="576059" y="105156"/>
                </a:lnTo>
                <a:lnTo>
                  <a:pt x="576059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88079" y="4636389"/>
            <a:ext cx="432434" cy="105410"/>
          </a:xfrm>
          <a:custGeom>
            <a:avLst/>
            <a:gdLst/>
            <a:ahLst/>
            <a:cxnLst/>
            <a:rect l="l" t="t" r="r" b="b"/>
            <a:pathLst>
              <a:path w="432435" h="105410">
                <a:moveTo>
                  <a:pt x="0" y="105156"/>
                </a:moveTo>
                <a:lnTo>
                  <a:pt x="432053" y="105156"/>
                </a:lnTo>
                <a:lnTo>
                  <a:pt x="43205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20134" y="4636389"/>
            <a:ext cx="432434" cy="105410"/>
          </a:xfrm>
          <a:custGeom>
            <a:avLst/>
            <a:gdLst/>
            <a:ahLst/>
            <a:cxnLst/>
            <a:rect l="l" t="t" r="r" b="b"/>
            <a:pathLst>
              <a:path w="432435" h="105410">
                <a:moveTo>
                  <a:pt x="0" y="105156"/>
                </a:moveTo>
                <a:lnTo>
                  <a:pt x="432053" y="105156"/>
                </a:lnTo>
                <a:lnTo>
                  <a:pt x="43205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52188" y="4636389"/>
            <a:ext cx="360045" cy="105410"/>
          </a:xfrm>
          <a:custGeom>
            <a:avLst/>
            <a:gdLst/>
            <a:ahLst/>
            <a:cxnLst/>
            <a:rect l="l" t="t" r="r" b="b"/>
            <a:pathLst>
              <a:path w="360045" h="105410">
                <a:moveTo>
                  <a:pt x="0" y="105156"/>
                </a:moveTo>
                <a:lnTo>
                  <a:pt x="360045" y="105156"/>
                </a:lnTo>
                <a:lnTo>
                  <a:pt x="360045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72360" y="4741545"/>
            <a:ext cx="779780" cy="315595"/>
          </a:xfrm>
          <a:custGeom>
            <a:avLst/>
            <a:gdLst/>
            <a:ahLst/>
            <a:cxnLst/>
            <a:rect l="l" t="t" r="r" b="b"/>
            <a:pathLst>
              <a:path w="779780" h="315595">
                <a:moveTo>
                  <a:pt x="0" y="315467"/>
                </a:moveTo>
                <a:lnTo>
                  <a:pt x="779602" y="315467"/>
                </a:lnTo>
                <a:lnTo>
                  <a:pt x="779602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52014" y="4741545"/>
            <a:ext cx="460375" cy="315595"/>
          </a:xfrm>
          <a:custGeom>
            <a:avLst/>
            <a:gdLst/>
            <a:ahLst/>
            <a:cxnLst/>
            <a:rect l="l" t="t" r="r" b="b"/>
            <a:pathLst>
              <a:path w="460375" h="315595">
                <a:moveTo>
                  <a:pt x="0" y="315467"/>
                </a:moveTo>
                <a:lnTo>
                  <a:pt x="459968" y="315467"/>
                </a:lnTo>
                <a:lnTo>
                  <a:pt x="459968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2007" y="4741545"/>
            <a:ext cx="576580" cy="315595"/>
          </a:xfrm>
          <a:custGeom>
            <a:avLst/>
            <a:gdLst/>
            <a:ahLst/>
            <a:cxnLst/>
            <a:rect l="l" t="t" r="r" b="b"/>
            <a:pathLst>
              <a:path w="576579" h="315595">
                <a:moveTo>
                  <a:pt x="0" y="315467"/>
                </a:moveTo>
                <a:lnTo>
                  <a:pt x="576059" y="315467"/>
                </a:lnTo>
                <a:lnTo>
                  <a:pt x="576059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88079" y="4741545"/>
            <a:ext cx="432434" cy="315595"/>
          </a:xfrm>
          <a:custGeom>
            <a:avLst/>
            <a:gdLst/>
            <a:ahLst/>
            <a:cxnLst/>
            <a:rect l="l" t="t" r="r" b="b"/>
            <a:pathLst>
              <a:path w="432435" h="315595">
                <a:moveTo>
                  <a:pt x="0" y="315467"/>
                </a:moveTo>
                <a:lnTo>
                  <a:pt x="432053" y="315467"/>
                </a:lnTo>
                <a:lnTo>
                  <a:pt x="432053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20134" y="4741545"/>
            <a:ext cx="432434" cy="315595"/>
          </a:xfrm>
          <a:custGeom>
            <a:avLst/>
            <a:gdLst/>
            <a:ahLst/>
            <a:cxnLst/>
            <a:rect l="l" t="t" r="r" b="b"/>
            <a:pathLst>
              <a:path w="432435" h="315595">
                <a:moveTo>
                  <a:pt x="0" y="315467"/>
                </a:moveTo>
                <a:lnTo>
                  <a:pt x="432053" y="315467"/>
                </a:lnTo>
                <a:lnTo>
                  <a:pt x="432053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52188" y="4741545"/>
            <a:ext cx="360045" cy="315595"/>
          </a:xfrm>
          <a:custGeom>
            <a:avLst/>
            <a:gdLst/>
            <a:ahLst/>
            <a:cxnLst/>
            <a:rect l="l" t="t" r="r" b="b"/>
            <a:pathLst>
              <a:path w="360045" h="315595">
                <a:moveTo>
                  <a:pt x="0" y="315467"/>
                </a:moveTo>
                <a:lnTo>
                  <a:pt x="360045" y="315467"/>
                </a:lnTo>
                <a:lnTo>
                  <a:pt x="360045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72360" y="5057013"/>
            <a:ext cx="779780" cy="105410"/>
          </a:xfrm>
          <a:custGeom>
            <a:avLst/>
            <a:gdLst/>
            <a:ahLst/>
            <a:cxnLst/>
            <a:rect l="l" t="t" r="r" b="b"/>
            <a:pathLst>
              <a:path w="779780" h="105410">
                <a:moveTo>
                  <a:pt x="0" y="105156"/>
                </a:moveTo>
                <a:lnTo>
                  <a:pt x="779602" y="105156"/>
                </a:lnTo>
                <a:lnTo>
                  <a:pt x="779602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52014" y="5057013"/>
            <a:ext cx="460375" cy="105410"/>
          </a:xfrm>
          <a:custGeom>
            <a:avLst/>
            <a:gdLst/>
            <a:ahLst/>
            <a:cxnLst/>
            <a:rect l="l" t="t" r="r" b="b"/>
            <a:pathLst>
              <a:path w="460375" h="105410">
                <a:moveTo>
                  <a:pt x="0" y="105156"/>
                </a:moveTo>
                <a:lnTo>
                  <a:pt x="459968" y="105156"/>
                </a:lnTo>
                <a:lnTo>
                  <a:pt x="459968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12007" y="5057013"/>
            <a:ext cx="576580" cy="105410"/>
          </a:xfrm>
          <a:custGeom>
            <a:avLst/>
            <a:gdLst/>
            <a:ahLst/>
            <a:cxnLst/>
            <a:rect l="l" t="t" r="r" b="b"/>
            <a:pathLst>
              <a:path w="576579" h="105410">
                <a:moveTo>
                  <a:pt x="0" y="105156"/>
                </a:moveTo>
                <a:lnTo>
                  <a:pt x="576059" y="105156"/>
                </a:lnTo>
                <a:lnTo>
                  <a:pt x="576059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88079" y="5057013"/>
            <a:ext cx="432434" cy="105410"/>
          </a:xfrm>
          <a:custGeom>
            <a:avLst/>
            <a:gdLst/>
            <a:ahLst/>
            <a:cxnLst/>
            <a:rect l="l" t="t" r="r" b="b"/>
            <a:pathLst>
              <a:path w="432435" h="105410">
                <a:moveTo>
                  <a:pt x="0" y="105156"/>
                </a:moveTo>
                <a:lnTo>
                  <a:pt x="432053" y="105156"/>
                </a:lnTo>
                <a:lnTo>
                  <a:pt x="43205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20134" y="5057013"/>
            <a:ext cx="432434" cy="105410"/>
          </a:xfrm>
          <a:custGeom>
            <a:avLst/>
            <a:gdLst/>
            <a:ahLst/>
            <a:cxnLst/>
            <a:rect l="l" t="t" r="r" b="b"/>
            <a:pathLst>
              <a:path w="432435" h="105410">
                <a:moveTo>
                  <a:pt x="0" y="105156"/>
                </a:moveTo>
                <a:lnTo>
                  <a:pt x="432053" y="105156"/>
                </a:lnTo>
                <a:lnTo>
                  <a:pt x="43205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52188" y="5057013"/>
            <a:ext cx="360045" cy="105410"/>
          </a:xfrm>
          <a:custGeom>
            <a:avLst/>
            <a:gdLst/>
            <a:ahLst/>
            <a:cxnLst/>
            <a:rect l="l" t="t" r="r" b="b"/>
            <a:pathLst>
              <a:path w="360045" h="105410">
                <a:moveTo>
                  <a:pt x="0" y="105156"/>
                </a:moveTo>
                <a:lnTo>
                  <a:pt x="360045" y="105156"/>
                </a:lnTo>
                <a:lnTo>
                  <a:pt x="360045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40637" y="5162169"/>
            <a:ext cx="732155" cy="210820"/>
          </a:xfrm>
          <a:custGeom>
            <a:avLst/>
            <a:gdLst/>
            <a:ahLst/>
            <a:cxnLst/>
            <a:rect l="l" t="t" r="r" b="b"/>
            <a:pathLst>
              <a:path w="732155" h="210820">
                <a:moveTo>
                  <a:pt x="0" y="210311"/>
                </a:moveTo>
                <a:lnTo>
                  <a:pt x="731786" y="210311"/>
                </a:lnTo>
                <a:lnTo>
                  <a:pt x="731786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72360" y="5162169"/>
            <a:ext cx="779780" cy="210820"/>
          </a:xfrm>
          <a:custGeom>
            <a:avLst/>
            <a:gdLst/>
            <a:ahLst/>
            <a:cxnLst/>
            <a:rect l="l" t="t" r="r" b="b"/>
            <a:pathLst>
              <a:path w="779780" h="210820">
                <a:moveTo>
                  <a:pt x="0" y="210311"/>
                </a:moveTo>
                <a:lnTo>
                  <a:pt x="779602" y="210311"/>
                </a:lnTo>
                <a:lnTo>
                  <a:pt x="779602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52014" y="5162169"/>
            <a:ext cx="460375" cy="210820"/>
          </a:xfrm>
          <a:custGeom>
            <a:avLst/>
            <a:gdLst/>
            <a:ahLst/>
            <a:cxnLst/>
            <a:rect l="l" t="t" r="r" b="b"/>
            <a:pathLst>
              <a:path w="460375" h="210820">
                <a:moveTo>
                  <a:pt x="0" y="210311"/>
                </a:moveTo>
                <a:lnTo>
                  <a:pt x="459968" y="210311"/>
                </a:lnTo>
                <a:lnTo>
                  <a:pt x="459968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12007" y="5162169"/>
            <a:ext cx="576580" cy="210820"/>
          </a:xfrm>
          <a:custGeom>
            <a:avLst/>
            <a:gdLst/>
            <a:ahLst/>
            <a:cxnLst/>
            <a:rect l="l" t="t" r="r" b="b"/>
            <a:pathLst>
              <a:path w="576579" h="210820">
                <a:moveTo>
                  <a:pt x="0" y="210311"/>
                </a:moveTo>
                <a:lnTo>
                  <a:pt x="576059" y="210311"/>
                </a:lnTo>
                <a:lnTo>
                  <a:pt x="576059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88079" y="5162169"/>
            <a:ext cx="432434" cy="210820"/>
          </a:xfrm>
          <a:custGeom>
            <a:avLst/>
            <a:gdLst/>
            <a:ahLst/>
            <a:cxnLst/>
            <a:rect l="l" t="t" r="r" b="b"/>
            <a:pathLst>
              <a:path w="432435" h="210820">
                <a:moveTo>
                  <a:pt x="0" y="210311"/>
                </a:moveTo>
                <a:lnTo>
                  <a:pt x="432053" y="210311"/>
                </a:lnTo>
                <a:lnTo>
                  <a:pt x="432053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20134" y="5162169"/>
            <a:ext cx="432434" cy="210820"/>
          </a:xfrm>
          <a:custGeom>
            <a:avLst/>
            <a:gdLst/>
            <a:ahLst/>
            <a:cxnLst/>
            <a:rect l="l" t="t" r="r" b="b"/>
            <a:pathLst>
              <a:path w="432435" h="210820">
                <a:moveTo>
                  <a:pt x="0" y="210311"/>
                </a:moveTo>
                <a:lnTo>
                  <a:pt x="432053" y="210311"/>
                </a:lnTo>
                <a:lnTo>
                  <a:pt x="432053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52188" y="5162169"/>
            <a:ext cx="360045" cy="210820"/>
          </a:xfrm>
          <a:custGeom>
            <a:avLst/>
            <a:gdLst/>
            <a:ahLst/>
            <a:cxnLst/>
            <a:rect l="l" t="t" r="r" b="b"/>
            <a:pathLst>
              <a:path w="360045" h="210820">
                <a:moveTo>
                  <a:pt x="0" y="210311"/>
                </a:moveTo>
                <a:lnTo>
                  <a:pt x="360045" y="210311"/>
                </a:lnTo>
                <a:lnTo>
                  <a:pt x="360045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40637" y="5372493"/>
            <a:ext cx="732155" cy="315595"/>
          </a:xfrm>
          <a:custGeom>
            <a:avLst/>
            <a:gdLst/>
            <a:ahLst/>
            <a:cxnLst/>
            <a:rect l="l" t="t" r="r" b="b"/>
            <a:pathLst>
              <a:path w="732155" h="315595">
                <a:moveTo>
                  <a:pt x="0" y="315467"/>
                </a:moveTo>
                <a:lnTo>
                  <a:pt x="731786" y="315467"/>
                </a:lnTo>
                <a:lnTo>
                  <a:pt x="731786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72360" y="5372493"/>
            <a:ext cx="779780" cy="315595"/>
          </a:xfrm>
          <a:custGeom>
            <a:avLst/>
            <a:gdLst/>
            <a:ahLst/>
            <a:cxnLst/>
            <a:rect l="l" t="t" r="r" b="b"/>
            <a:pathLst>
              <a:path w="779780" h="315595">
                <a:moveTo>
                  <a:pt x="0" y="315467"/>
                </a:moveTo>
                <a:lnTo>
                  <a:pt x="779602" y="315467"/>
                </a:lnTo>
                <a:lnTo>
                  <a:pt x="779602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52014" y="5372493"/>
            <a:ext cx="460375" cy="315595"/>
          </a:xfrm>
          <a:custGeom>
            <a:avLst/>
            <a:gdLst/>
            <a:ahLst/>
            <a:cxnLst/>
            <a:rect l="l" t="t" r="r" b="b"/>
            <a:pathLst>
              <a:path w="460375" h="315595">
                <a:moveTo>
                  <a:pt x="0" y="315467"/>
                </a:moveTo>
                <a:lnTo>
                  <a:pt x="459968" y="315467"/>
                </a:lnTo>
                <a:lnTo>
                  <a:pt x="459968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12007" y="5372493"/>
            <a:ext cx="576580" cy="315595"/>
          </a:xfrm>
          <a:custGeom>
            <a:avLst/>
            <a:gdLst/>
            <a:ahLst/>
            <a:cxnLst/>
            <a:rect l="l" t="t" r="r" b="b"/>
            <a:pathLst>
              <a:path w="576579" h="315595">
                <a:moveTo>
                  <a:pt x="0" y="315467"/>
                </a:moveTo>
                <a:lnTo>
                  <a:pt x="576059" y="315467"/>
                </a:lnTo>
                <a:lnTo>
                  <a:pt x="576059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688079" y="5372493"/>
            <a:ext cx="432434" cy="315595"/>
          </a:xfrm>
          <a:custGeom>
            <a:avLst/>
            <a:gdLst/>
            <a:ahLst/>
            <a:cxnLst/>
            <a:rect l="l" t="t" r="r" b="b"/>
            <a:pathLst>
              <a:path w="432435" h="315595">
                <a:moveTo>
                  <a:pt x="0" y="315467"/>
                </a:moveTo>
                <a:lnTo>
                  <a:pt x="432053" y="315467"/>
                </a:lnTo>
                <a:lnTo>
                  <a:pt x="432053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20134" y="5372493"/>
            <a:ext cx="432434" cy="315595"/>
          </a:xfrm>
          <a:custGeom>
            <a:avLst/>
            <a:gdLst/>
            <a:ahLst/>
            <a:cxnLst/>
            <a:rect l="l" t="t" r="r" b="b"/>
            <a:pathLst>
              <a:path w="432435" h="315595">
                <a:moveTo>
                  <a:pt x="0" y="315467"/>
                </a:moveTo>
                <a:lnTo>
                  <a:pt x="432053" y="315467"/>
                </a:lnTo>
                <a:lnTo>
                  <a:pt x="432053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52188" y="5372493"/>
            <a:ext cx="360045" cy="315595"/>
          </a:xfrm>
          <a:custGeom>
            <a:avLst/>
            <a:gdLst/>
            <a:ahLst/>
            <a:cxnLst/>
            <a:rect l="l" t="t" r="r" b="b"/>
            <a:pathLst>
              <a:path w="360045" h="315595">
                <a:moveTo>
                  <a:pt x="0" y="315467"/>
                </a:moveTo>
                <a:lnTo>
                  <a:pt x="360045" y="315467"/>
                </a:lnTo>
                <a:lnTo>
                  <a:pt x="360045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40637" y="5687961"/>
            <a:ext cx="732155" cy="165100"/>
          </a:xfrm>
          <a:custGeom>
            <a:avLst/>
            <a:gdLst/>
            <a:ahLst/>
            <a:cxnLst/>
            <a:rect l="l" t="t" r="r" b="b"/>
            <a:pathLst>
              <a:path w="732155" h="165100">
                <a:moveTo>
                  <a:pt x="0" y="164934"/>
                </a:moveTo>
                <a:lnTo>
                  <a:pt x="731786" y="164934"/>
                </a:lnTo>
                <a:lnTo>
                  <a:pt x="731786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72360" y="5687961"/>
            <a:ext cx="779780" cy="165100"/>
          </a:xfrm>
          <a:custGeom>
            <a:avLst/>
            <a:gdLst/>
            <a:ahLst/>
            <a:cxnLst/>
            <a:rect l="l" t="t" r="r" b="b"/>
            <a:pathLst>
              <a:path w="779780" h="165100">
                <a:moveTo>
                  <a:pt x="0" y="164934"/>
                </a:moveTo>
                <a:lnTo>
                  <a:pt x="779602" y="164934"/>
                </a:lnTo>
                <a:lnTo>
                  <a:pt x="779602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652014" y="5687961"/>
            <a:ext cx="460375" cy="165100"/>
          </a:xfrm>
          <a:custGeom>
            <a:avLst/>
            <a:gdLst/>
            <a:ahLst/>
            <a:cxnLst/>
            <a:rect l="l" t="t" r="r" b="b"/>
            <a:pathLst>
              <a:path w="460375" h="165100">
                <a:moveTo>
                  <a:pt x="0" y="164934"/>
                </a:moveTo>
                <a:lnTo>
                  <a:pt x="459968" y="164934"/>
                </a:lnTo>
                <a:lnTo>
                  <a:pt x="459968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112007" y="5687961"/>
            <a:ext cx="576580" cy="165100"/>
          </a:xfrm>
          <a:custGeom>
            <a:avLst/>
            <a:gdLst/>
            <a:ahLst/>
            <a:cxnLst/>
            <a:rect l="l" t="t" r="r" b="b"/>
            <a:pathLst>
              <a:path w="576579" h="165100">
                <a:moveTo>
                  <a:pt x="0" y="164934"/>
                </a:moveTo>
                <a:lnTo>
                  <a:pt x="576059" y="164934"/>
                </a:lnTo>
                <a:lnTo>
                  <a:pt x="576059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88079" y="5687961"/>
            <a:ext cx="432434" cy="165100"/>
          </a:xfrm>
          <a:custGeom>
            <a:avLst/>
            <a:gdLst/>
            <a:ahLst/>
            <a:cxnLst/>
            <a:rect l="l" t="t" r="r" b="b"/>
            <a:pathLst>
              <a:path w="432435" h="165100">
                <a:moveTo>
                  <a:pt x="0" y="164934"/>
                </a:moveTo>
                <a:lnTo>
                  <a:pt x="432053" y="164934"/>
                </a:lnTo>
                <a:lnTo>
                  <a:pt x="432053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120134" y="5687961"/>
            <a:ext cx="432434" cy="165100"/>
          </a:xfrm>
          <a:custGeom>
            <a:avLst/>
            <a:gdLst/>
            <a:ahLst/>
            <a:cxnLst/>
            <a:rect l="l" t="t" r="r" b="b"/>
            <a:pathLst>
              <a:path w="432435" h="165100">
                <a:moveTo>
                  <a:pt x="0" y="164934"/>
                </a:moveTo>
                <a:lnTo>
                  <a:pt x="432053" y="164934"/>
                </a:lnTo>
                <a:lnTo>
                  <a:pt x="432053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52188" y="5687961"/>
            <a:ext cx="360045" cy="165100"/>
          </a:xfrm>
          <a:custGeom>
            <a:avLst/>
            <a:gdLst/>
            <a:ahLst/>
            <a:cxnLst/>
            <a:rect l="l" t="t" r="r" b="b"/>
            <a:pathLst>
              <a:path w="360045" h="165100">
                <a:moveTo>
                  <a:pt x="0" y="164934"/>
                </a:moveTo>
                <a:lnTo>
                  <a:pt x="360045" y="164934"/>
                </a:lnTo>
                <a:lnTo>
                  <a:pt x="360045" y="0"/>
                </a:lnTo>
                <a:lnTo>
                  <a:pt x="0" y="0"/>
                </a:lnTo>
                <a:lnTo>
                  <a:pt x="0" y="164934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40637" y="5852896"/>
            <a:ext cx="732155" cy="563245"/>
          </a:xfrm>
          <a:custGeom>
            <a:avLst/>
            <a:gdLst/>
            <a:ahLst/>
            <a:cxnLst/>
            <a:rect l="l" t="t" r="r" b="b"/>
            <a:pathLst>
              <a:path w="732155" h="563245">
                <a:moveTo>
                  <a:pt x="0" y="562876"/>
                </a:moveTo>
                <a:lnTo>
                  <a:pt x="731786" y="562876"/>
                </a:lnTo>
                <a:lnTo>
                  <a:pt x="731786" y="0"/>
                </a:lnTo>
                <a:lnTo>
                  <a:pt x="0" y="0"/>
                </a:lnTo>
                <a:lnTo>
                  <a:pt x="0" y="56287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872360" y="5852896"/>
            <a:ext cx="779780" cy="105410"/>
          </a:xfrm>
          <a:custGeom>
            <a:avLst/>
            <a:gdLst/>
            <a:ahLst/>
            <a:cxnLst/>
            <a:rect l="l" t="t" r="r" b="b"/>
            <a:pathLst>
              <a:path w="779780" h="105410">
                <a:moveTo>
                  <a:pt x="0" y="105156"/>
                </a:moveTo>
                <a:lnTo>
                  <a:pt x="779602" y="105156"/>
                </a:lnTo>
                <a:lnTo>
                  <a:pt x="779602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52014" y="5852896"/>
            <a:ext cx="460375" cy="105410"/>
          </a:xfrm>
          <a:custGeom>
            <a:avLst/>
            <a:gdLst/>
            <a:ahLst/>
            <a:cxnLst/>
            <a:rect l="l" t="t" r="r" b="b"/>
            <a:pathLst>
              <a:path w="460375" h="105410">
                <a:moveTo>
                  <a:pt x="0" y="105156"/>
                </a:moveTo>
                <a:lnTo>
                  <a:pt x="459968" y="105156"/>
                </a:lnTo>
                <a:lnTo>
                  <a:pt x="459968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112007" y="5852896"/>
            <a:ext cx="576580" cy="105410"/>
          </a:xfrm>
          <a:custGeom>
            <a:avLst/>
            <a:gdLst/>
            <a:ahLst/>
            <a:cxnLst/>
            <a:rect l="l" t="t" r="r" b="b"/>
            <a:pathLst>
              <a:path w="576579" h="105410">
                <a:moveTo>
                  <a:pt x="0" y="105156"/>
                </a:moveTo>
                <a:lnTo>
                  <a:pt x="576059" y="105156"/>
                </a:lnTo>
                <a:lnTo>
                  <a:pt x="576059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688079" y="5852896"/>
            <a:ext cx="432434" cy="105410"/>
          </a:xfrm>
          <a:custGeom>
            <a:avLst/>
            <a:gdLst/>
            <a:ahLst/>
            <a:cxnLst/>
            <a:rect l="l" t="t" r="r" b="b"/>
            <a:pathLst>
              <a:path w="432435" h="105410">
                <a:moveTo>
                  <a:pt x="0" y="105156"/>
                </a:moveTo>
                <a:lnTo>
                  <a:pt x="432053" y="105156"/>
                </a:lnTo>
                <a:lnTo>
                  <a:pt x="43205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20134" y="5852896"/>
            <a:ext cx="432434" cy="105410"/>
          </a:xfrm>
          <a:custGeom>
            <a:avLst/>
            <a:gdLst/>
            <a:ahLst/>
            <a:cxnLst/>
            <a:rect l="l" t="t" r="r" b="b"/>
            <a:pathLst>
              <a:path w="432435" h="105410">
                <a:moveTo>
                  <a:pt x="0" y="105156"/>
                </a:moveTo>
                <a:lnTo>
                  <a:pt x="432053" y="105156"/>
                </a:lnTo>
                <a:lnTo>
                  <a:pt x="43205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52188" y="5852896"/>
            <a:ext cx="360045" cy="105410"/>
          </a:xfrm>
          <a:custGeom>
            <a:avLst/>
            <a:gdLst/>
            <a:ahLst/>
            <a:cxnLst/>
            <a:rect l="l" t="t" r="r" b="b"/>
            <a:pathLst>
              <a:path w="360045" h="105410">
                <a:moveTo>
                  <a:pt x="0" y="105156"/>
                </a:moveTo>
                <a:lnTo>
                  <a:pt x="360045" y="105156"/>
                </a:lnTo>
                <a:lnTo>
                  <a:pt x="360045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72360" y="5958052"/>
            <a:ext cx="779780" cy="210820"/>
          </a:xfrm>
          <a:custGeom>
            <a:avLst/>
            <a:gdLst/>
            <a:ahLst/>
            <a:cxnLst/>
            <a:rect l="l" t="t" r="r" b="b"/>
            <a:pathLst>
              <a:path w="779780" h="210820">
                <a:moveTo>
                  <a:pt x="0" y="210311"/>
                </a:moveTo>
                <a:lnTo>
                  <a:pt x="779602" y="210311"/>
                </a:lnTo>
                <a:lnTo>
                  <a:pt x="779602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52014" y="5958052"/>
            <a:ext cx="460375" cy="210820"/>
          </a:xfrm>
          <a:custGeom>
            <a:avLst/>
            <a:gdLst/>
            <a:ahLst/>
            <a:cxnLst/>
            <a:rect l="l" t="t" r="r" b="b"/>
            <a:pathLst>
              <a:path w="460375" h="210820">
                <a:moveTo>
                  <a:pt x="0" y="210311"/>
                </a:moveTo>
                <a:lnTo>
                  <a:pt x="459968" y="210311"/>
                </a:lnTo>
                <a:lnTo>
                  <a:pt x="459968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112007" y="5958052"/>
            <a:ext cx="576580" cy="210820"/>
          </a:xfrm>
          <a:custGeom>
            <a:avLst/>
            <a:gdLst/>
            <a:ahLst/>
            <a:cxnLst/>
            <a:rect l="l" t="t" r="r" b="b"/>
            <a:pathLst>
              <a:path w="576579" h="210820">
                <a:moveTo>
                  <a:pt x="0" y="210311"/>
                </a:moveTo>
                <a:lnTo>
                  <a:pt x="576059" y="210311"/>
                </a:lnTo>
                <a:lnTo>
                  <a:pt x="576059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688079" y="5958052"/>
            <a:ext cx="432434" cy="210820"/>
          </a:xfrm>
          <a:custGeom>
            <a:avLst/>
            <a:gdLst/>
            <a:ahLst/>
            <a:cxnLst/>
            <a:rect l="l" t="t" r="r" b="b"/>
            <a:pathLst>
              <a:path w="432435" h="210820">
                <a:moveTo>
                  <a:pt x="0" y="210311"/>
                </a:moveTo>
                <a:lnTo>
                  <a:pt x="432053" y="210311"/>
                </a:lnTo>
                <a:lnTo>
                  <a:pt x="432053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20134" y="5958052"/>
            <a:ext cx="432434" cy="210820"/>
          </a:xfrm>
          <a:custGeom>
            <a:avLst/>
            <a:gdLst/>
            <a:ahLst/>
            <a:cxnLst/>
            <a:rect l="l" t="t" r="r" b="b"/>
            <a:pathLst>
              <a:path w="432435" h="210820">
                <a:moveTo>
                  <a:pt x="0" y="210311"/>
                </a:moveTo>
                <a:lnTo>
                  <a:pt x="432053" y="210311"/>
                </a:lnTo>
                <a:lnTo>
                  <a:pt x="432053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52188" y="5958052"/>
            <a:ext cx="360045" cy="210820"/>
          </a:xfrm>
          <a:custGeom>
            <a:avLst/>
            <a:gdLst/>
            <a:ahLst/>
            <a:cxnLst/>
            <a:rect l="l" t="t" r="r" b="b"/>
            <a:pathLst>
              <a:path w="360045" h="210820">
                <a:moveTo>
                  <a:pt x="0" y="210311"/>
                </a:moveTo>
                <a:lnTo>
                  <a:pt x="360045" y="210311"/>
                </a:lnTo>
                <a:lnTo>
                  <a:pt x="360045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72360" y="6168364"/>
            <a:ext cx="779780" cy="247650"/>
          </a:xfrm>
          <a:custGeom>
            <a:avLst/>
            <a:gdLst/>
            <a:ahLst/>
            <a:cxnLst/>
            <a:rect l="l" t="t" r="r" b="b"/>
            <a:pathLst>
              <a:path w="779780" h="247650">
                <a:moveTo>
                  <a:pt x="0" y="247408"/>
                </a:moveTo>
                <a:lnTo>
                  <a:pt x="779602" y="247408"/>
                </a:lnTo>
                <a:lnTo>
                  <a:pt x="779602" y="0"/>
                </a:lnTo>
                <a:lnTo>
                  <a:pt x="0" y="0"/>
                </a:lnTo>
                <a:lnTo>
                  <a:pt x="0" y="247408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52014" y="6168364"/>
            <a:ext cx="460375" cy="247650"/>
          </a:xfrm>
          <a:custGeom>
            <a:avLst/>
            <a:gdLst/>
            <a:ahLst/>
            <a:cxnLst/>
            <a:rect l="l" t="t" r="r" b="b"/>
            <a:pathLst>
              <a:path w="460375" h="247650">
                <a:moveTo>
                  <a:pt x="0" y="247408"/>
                </a:moveTo>
                <a:lnTo>
                  <a:pt x="459968" y="247408"/>
                </a:lnTo>
                <a:lnTo>
                  <a:pt x="459968" y="0"/>
                </a:lnTo>
                <a:lnTo>
                  <a:pt x="0" y="0"/>
                </a:lnTo>
                <a:lnTo>
                  <a:pt x="0" y="247408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12007" y="6168364"/>
            <a:ext cx="576580" cy="247650"/>
          </a:xfrm>
          <a:custGeom>
            <a:avLst/>
            <a:gdLst/>
            <a:ahLst/>
            <a:cxnLst/>
            <a:rect l="l" t="t" r="r" b="b"/>
            <a:pathLst>
              <a:path w="576579" h="247650">
                <a:moveTo>
                  <a:pt x="0" y="247408"/>
                </a:moveTo>
                <a:lnTo>
                  <a:pt x="576059" y="247408"/>
                </a:lnTo>
                <a:lnTo>
                  <a:pt x="576059" y="0"/>
                </a:lnTo>
                <a:lnTo>
                  <a:pt x="0" y="0"/>
                </a:lnTo>
                <a:lnTo>
                  <a:pt x="0" y="247408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88079" y="6168364"/>
            <a:ext cx="432434" cy="247650"/>
          </a:xfrm>
          <a:custGeom>
            <a:avLst/>
            <a:gdLst/>
            <a:ahLst/>
            <a:cxnLst/>
            <a:rect l="l" t="t" r="r" b="b"/>
            <a:pathLst>
              <a:path w="432435" h="247650">
                <a:moveTo>
                  <a:pt x="0" y="247408"/>
                </a:moveTo>
                <a:lnTo>
                  <a:pt x="432053" y="247408"/>
                </a:lnTo>
                <a:lnTo>
                  <a:pt x="432053" y="0"/>
                </a:lnTo>
                <a:lnTo>
                  <a:pt x="0" y="0"/>
                </a:lnTo>
                <a:lnTo>
                  <a:pt x="0" y="247408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120134" y="6168364"/>
            <a:ext cx="432434" cy="247650"/>
          </a:xfrm>
          <a:custGeom>
            <a:avLst/>
            <a:gdLst/>
            <a:ahLst/>
            <a:cxnLst/>
            <a:rect l="l" t="t" r="r" b="b"/>
            <a:pathLst>
              <a:path w="432435" h="247650">
                <a:moveTo>
                  <a:pt x="0" y="247408"/>
                </a:moveTo>
                <a:lnTo>
                  <a:pt x="432053" y="247408"/>
                </a:lnTo>
                <a:lnTo>
                  <a:pt x="432053" y="0"/>
                </a:lnTo>
                <a:lnTo>
                  <a:pt x="0" y="0"/>
                </a:lnTo>
                <a:lnTo>
                  <a:pt x="0" y="247408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552188" y="6168364"/>
            <a:ext cx="360045" cy="247650"/>
          </a:xfrm>
          <a:custGeom>
            <a:avLst/>
            <a:gdLst/>
            <a:ahLst/>
            <a:cxnLst/>
            <a:rect l="l" t="t" r="r" b="b"/>
            <a:pathLst>
              <a:path w="360045" h="247650">
                <a:moveTo>
                  <a:pt x="0" y="247408"/>
                </a:moveTo>
                <a:lnTo>
                  <a:pt x="360045" y="247408"/>
                </a:lnTo>
                <a:lnTo>
                  <a:pt x="360045" y="0"/>
                </a:lnTo>
                <a:lnTo>
                  <a:pt x="0" y="0"/>
                </a:lnTo>
                <a:lnTo>
                  <a:pt x="0" y="247408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40637" y="6415768"/>
            <a:ext cx="732155" cy="315595"/>
          </a:xfrm>
          <a:custGeom>
            <a:avLst/>
            <a:gdLst/>
            <a:ahLst/>
            <a:cxnLst/>
            <a:rect l="l" t="t" r="r" b="b"/>
            <a:pathLst>
              <a:path w="732155" h="315595">
                <a:moveTo>
                  <a:pt x="0" y="315467"/>
                </a:moveTo>
                <a:lnTo>
                  <a:pt x="731786" y="315467"/>
                </a:lnTo>
                <a:lnTo>
                  <a:pt x="731786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872360" y="6415768"/>
            <a:ext cx="779780" cy="315595"/>
          </a:xfrm>
          <a:custGeom>
            <a:avLst/>
            <a:gdLst/>
            <a:ahLst/>
            <a:cxnLst/>
            <a:rect l="l" t="t" r="r" b="b"/>
            <a:pathLst>
              <a:path w="779780" h="315595">
                <a:moveTo>
                  <a:pt x="0" y="315467"/>
                </a:moveTo>
                <a:lnTo>
                  <a:pt x="779602" y="315467"/>
                </a:lnTo>
                <a:lnTo>
                  <a:pt x="779602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652014" y="6415768"/>
            <a:ext cx="460375" cy="315595"/>
          </a:xfrm>
          <a:custGeom>
            <a:avLst/>
            <a:gdLst/>
            <a:ahLst/>
            <a:cxnLst/>
            <a:rect l="l" t="t" r="r" b="b"/>
            <a:pathLst>
              <a:path w="460375" h="315595">
                <a:moveTo>
                  <a:pt x="0" y="315467"/>
                </a:moveTo>
                <a:lnTo>
                  <a:pt x="459968" y="315467"/>
                </a:lnTo>
                <a:lnTo>
                  <a:pt x="459968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112007" y="6415768"/>
            <a:ext cx="576580" cy="315595"/>
          </a:xfrm>
          <a:custGeom>
            <a:avLst/>
            <a:gdLst/>
            <a:ahLst/>
            <a:cxnLst/>
            <a:rect l="l" t="t" r="r" b="b"/>
            <a:pathLst>
              <a:path w="576579" h="315595">
                <a:moveTo>
                  <a:pt x="0" y="315467"/>
                </a:moveTo>
                <a:lnTo>
                  <a:pt x="576059" y="315467"/>
                </a:lnTo>
                <a:lnTo>
                  <a:pt x="576059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88079" y="6415768"/>
            <a:ext cx="432434" cy="315595"/>
          </a:xfrm>
          <a:custGeom>
            <a:avLst/>
            <a:gdLst/>
            <a:ahLst/>
            <a:cxnLst/>
            <a:rect l="l" t="t" r="r" b="b"/>
            <a:pathLst>
              <a:path w="432435" h="315595">
                <a:moveTo>
                  <a:pt x="0" y="315467"/>
                </a:moveTo>
                <a:lnTo>
                  <a:pt x="432053" y="315467"/>
                </a:lnTo>
                <a:lnTo>
                  <a:pt x="432053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120134" y="6415768"/>
            <a:ext cx="432434" cy="315595"/>
          </a:xfrm>
          <a:custGeom>
            <a:avLst/>
            <a:gdLst/>
            <a:ahLst/>
            <a:cxnLst/>
            <a:rect l="l" t="t" r="r" b="b"/>
            <a:pathLst>
              <a:path w="432435" h="315595">
                <a:moveTo>
                  <a:pt x="0" y="315467"/>
                </a:moveTo>
                <a:lnTo>
                  <a:pt x="432053" y="315467"/>
                </a:lnTo>
                <a:lnTo>
                  <a:pt x="432053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52188" y="6415768"/>
            <a:ext cx="360045" cy="315595"/>
          </a:xfrm>
          <a:custGeom>
            <a:avLst/>
            <a:gdLst/>
            <a:ahLst/>
            <a:cxnLst/>
            <a:rect l="l" t="t" r="r" b="b"/>
            <a:pathLst>
              <a:path w="360045" h="315595">
                <a:moveTo>
                  <a:pt x="0" y="315467"/>
                </a:moveTo>
                <a:lnTo>
                  <a:pt x="360045" y="315467"/>
                </a:lnTo>
                <a:lnTo>
                  <a:pt x="360045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83945" y="1325625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4">
                <a:moveTo>
                  <a:pt x="0" y="0"/>
                </a:moveTo>
                <a:lnTo>
                  <a:pt x="0" y="23266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83945" y="1558289"/>
            <a:ext cx="0" cy="592455"/>
          </a:xfrm>
          <a:custGeom>
            <a:avLst/>
            <a:gdLst/>
            <a:ahLst/>
            <a:cxnLst/>
            <a:rect l="l" t="t" r="r" b="b"/>
            <a:pathLst>
              <a:path h="592455">
                <a:moveTo>
                  <a:pt x="0" y="0"/>
                </a:moveTo>
                <a:lnTo>
                  <a:pt x="0" y="592074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83945" y="2150364"/>
            <a:ext cx="0" cy="4587240"/>
          </a:xfrm>
          <a:custGeom>
            <a:avLst/>
            <a:gdLst/>
            <a:ahLst/>
            <a:cxnLst/>
            <a:rect l="l" t="t" r="r" b="b"/>
            <a:pathLst>
              <a:path h="4587240">
                <a:moveTo>
                  <a:pt x="0" y="0"/>
                </a:moveTo>
                <a:lnTo>
                  <a:pt x="0" y="45872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40637" y="1325625"/>
            <a:ext cx="0" cy="5412105"/>
          </a:xfrm>
          <a:custGeom>
            <a:avLst/>
            <a:gdLst/>
            <a:ahLst/>
            <a:cxnLst/>
            <a:rect l="l" t="t" r="r" b="b"/>
            <a:pathLst>
              <a:path h="5412105">
                <a:moveTo>
                  <a:pt x="0" y="0"/>
                </a:moveTo>
                <a:lnTo>
                  <a:pt x="0" y="54119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872360" y="1325625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4">
                <a:moveTo>
                  <a:pt x="0" y="0"/>
                </a:moveTo>
                <a:lnTo>
                  <a:pt x="0" y="23266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72360" y="1558289"/>
            <a:ext cx="0" cy="592455"/>
          </a:xfrm>
          <a:custGeom>
            <a:avLst/>
            <a:gdLst/>
            <a:ahLst/>
            <a:cxnLst/>
            <a:rect l="l" t="t" r="r" b="b"/>
            <a:pathLst>
              <a:path h="592455">
                <a:moveTo>
                  <a:pt x="0" y="0"/>
                </a:moveTo>
                <a:lnTo>
                  <a:pt x="0" y="592074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72360" y="2150364"/>
            <a:ext cx="0" cy="4587240"/>
          </a:xfrm>
          <a:custGeom>
            <a:avLst/>
            <a:gdLst/>
            <a:ahLst/>
            <a:cxnLst/>
            <a:rect l="l" t="t" r="r" b="b"/>
            <a:pathLst>
              <a:path h="4587240">
                <a:moveTo>
                  <a:pt x="0" y="0"/>
                </a:moveTo>
                <a:lnTo>
                  <a:pt x="0" y="45872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52014" y="1325625"/>
            <a:ext cx="0" cy="5412105"/>
          </a:xfrm>
          <a:custGeom>
            <a:avLst/>
            <a:gdLst/>
            <a:ahLst/>
            <a:cxnLst/>
            <a:rect l="l" t="t" r="r" b="b"/>
            <a:pathLst>
              <a:path h="5412105">
                <a:moveTo>
                  <a:pt x="0" y="0"/>
                </a:moveTo>
                <a:lnTo>
                  <a:pt x="0" y="54119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12007" y="1693672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39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112007" y="2370327"/>
            <a:ext cx="0" cy="4367530"/>
          </a:xfrm>
          <a:custGeom>
            <a:avLst/>
            <a:gdLst/>
            <a:ahLst/>
            <a:cxnLst/>
            <a:rect l="l" t="t" r="r" b="b"/>
            <a:pathLst>
              <a:path h="4367530">
                <a:moveTo>
                  <a:pt x="0" y="0"/>
                </a:moveTo>
                <a:lnTo>
                  <a:pt x="0" y="43672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688079" y="1693672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39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88079" y="2370327"/>
            <a:ext cx="0" cy="4367530"/>
          </a:xfrm>
          <a:custGeom>
            <a:avLst/>
            <a:gdLst/>
            <a:ahLst/>
            <a:cxnLst/>
            <a:rect l="l" t="t" r="r" b="b"/>
            <a:pathLst>
              <a:path h="4367530">
                <a:moveTo>
                  <a:pt x="0" y="0"/>
                </a:moveTo>
                <a:lnTo>
                  <a:pt x="0" y="43672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120134" y="1693672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39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120134" y="2370327"/>
            <a:ext cx="0" cy="4367530"/>
          </a:xfrm>
          <a:custGeom>
            <a:avLst/>
            <a:gdLst/>
            <a:ahLst/>
            <a:cxnLst/>
            <a:rect l="l" t="t" r="r" b="b"/>
            <a:pathLst>
              <a:path h="4367530">
                <a:moveTo>
                  <a:pt x="0" y="0"/>
                </a:moveTo>
                <a:lnTo>
                  <a:pt x="0" y="43672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552188" y="1693672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39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552188" y="2370327"/>
            <a:ext cx="0" cy="4367530"/>
          </a:xfrm>
          <a:custGeom>
            <a:avLst/>
            <a:gdLst/>
            <a:ahLst/>
            <a:cxnLst/>
            <a:rect l="l" t="t" r="r" b="b"/>
            <a:pathLst>
              <a:path h="4367530">
                <a:moveTo>
                  <a:pt x="0" y="0"/>
                </a:moveTo>
                <a:lnTo>
                  <a:pt x="0" y="43672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5815" y="1577339"/>
            <a:ext cx="757555" cy="0"/>
          </a:xfrm>
          <a:custGeom>
            <a:avLst/>
            <a:gdLst/>
            <a:ahLst/>
            <a:cxnLst/>
            <a:rect l="l" t="t" r="r" b="b"/>
            <a:pathLst>
              <a:path w="757555">
                <a:moveTo>
                  <a:pt x="0" y="0"/>
                </a:moveTo>
                <a:lnTo>
                  <a:pt x="75718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53310" y="1577339"/>
            <a:ext cx="3065780" cy="0"/>
          </a:xfrm>
          <a:custGeom>
            <a:avLst/>
            <a:gdLst/>
            <a:ahLst/>
            <a:cxnLst/>
            <a:rect l="l" t="t" r="r" b="b"/>
            <a:pathLst>
              <a:path w="3065779">
                <a:moveTo>
                  <a:pt x="0" y="0"/>
                </a:moveTo>
                <a:lnTo>
                  <a:pt x="306527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5815" y="1700022"/>
            <a:ext cx="757555" cy="0"/>
          </a:xfrm>
          <a:custGeom>
            <a:avLst/>
            <a:gdLst/>
            <a:ahLst/>
            <a:cxnLst/>
            <a:rect l="l" t="t" r="r" b="b"/>
            <a:pathLst>
              <a:path w="757555">
                <a:moveTo>
                  <a:pt x="0" y="0"/>
                </a:moveTo>
                <a:lnTo>
                  <a:pt x="7571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853310" y="1700022"/>
            <a:ext cx="3065780" cy="0"/>
          </a:xfrm>
          <a:custGeom>
            <a:avLst/>
            <a:gdLst/>
            <a:ahLst/>
            <a:cxnLst/>
            <a:rect l="l" t="t" r="r" b="b"/>
            <a:pathLst>
              <a:path w="3065779">
                <a:moveTo>
                  <a:pt x="0" y="0"/>
                </a:moveTo>
                <a:lnTo>
                  <a:pt x="30652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853310" y="1787651"/>
            <a:ext cx="805180" cy="0"/>
          </a:xfrm>
          <a:custGeom>
            <a:avLst/>
            <a:gdLst/>
            <a:ahLst/>
            <a:cxnLst/>
            <a:rect l="l" t="t" r="r" b="b"/>
            <a:pathLst>
              <a:path w="805180">
                <a:moveTo>
                  <a:pt x="0" y="0"/>
                </a:moveTo>
                <a:lnTo>
                  <a:pt x="80505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5815" y="2131314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5">
                <a:moveTo>
                  <a:pt x="0" y="0"/>
                </a:moveTo>
                <a:lnTo>
                  <a:pt x="7190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4895" y="2131314"/>
            <a:ext cx="1127125" cy="0"/>
          </a:xfrm>
          <a:custGeom>
            <a:avLst/>
            <a:gdLst/>
            <a:ahLst/>
            <a:cxnLst/>
            <a:rect l="l" t="t" r="r" b="b"/>
            <a:pathLst>
              <a:path w="1127125">
                <a:moveTo>
                  <a:pt x="0" y="0"/>
                </a:moveTo>
                <a:lnTo>
                  <a:pt x="112651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891410" y="2131314"/>
            <a:ext cx="3027680" cy="0"/>
          </a:xfrm>
          <a:custGeom>
            <a:avLst/>
            <a:gdLst/>
            <a:ahLst/>
            <a:cxnLst/>
            <a:rect l="l" t="t" r="r" b="b"/>
            <a:pathLst>
              <a:path w="3027679">
                <a:moveTo>
                  <a:pt x="0" y="0"/>
                </a:moveTo>
                <a:lnTo>
                  <a:pt x="30271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815" y="2376677"/>
            <a:ext cx="4872990" cy="0"/>
          </a:xfrm>
          <a:custGeom>
            <a:avLst/>
            <a:gdLst/>
            <a:ahLst/>
            <a:cxnLst/>
            <a:rect l="l" t="t" r="r" b="b"/>
            <a:pathLst>
              <a:path w="4872990">
                <a:moveTo>
                  <a:pt x="0" y="0"/>
                </a:moveTo>
                <a:lnTo>
                  <a:pt x="487276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134287" y="2797301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2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866010" y="3007614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79">
                <a:moveTo>
                  <a:pt x="0" y="0"/>
                </a:moveTo>
                <a:lnTo>
                  <a:pt x="30525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866010" y="3323082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79">
                <a:moveTo>
                  <a:pt x="0" y="0"/>
                </a:moveTo>
                <a:lnTo>
                  <a:pt x="30525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866010" y="3743705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79">
                <a:moveTo>
                  <a:pt x="0" y="0"/>
                </a:moveTo>
                <a:lnTo>
                  <a:pt x="30525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866010" y="3908552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79">
                <a:moveTo>
                  <a:pt x="0" y="0"/>
                </a:moveTo>
                <a:lnTo>
                  <a:pt x="30525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34287" y="4155947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2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866010" y="4261103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79">
                <a:moveTo>
                  <a:pt x="0" y="0"/>
                </a:moveTo>
                <a:lnTo>
                  <a:pt x="30525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866010" y="4366259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79">
                <a:moveTo>
                  <a:pt x="0" y="0"/>
                </a:moveTo>
                <a:lnTo>
                  <a:pt x="30525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866010" y="4531233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79">
                <a:moveTo>
                  <a:pt x="0" y="0"/>
                </a:moveTo>
                <a:lnTo>
                  <a:pt x="30525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34287" y="4636389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2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66010" y="4741545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79">
                <a:moveTo>
                  <a:pt x="0" y="0"/>
                </a:moveTo>
                <a:lnTo>
                  <a:pt x="30525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66010" y="5057013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79">
                <a:moveTo>
                  <a:pt x="0" y="0"/>
                </a:moveTo>
                <a:lnTo>
                  <a:pt x="30525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34287" y="5162169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2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34287" y="5372480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2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34287" y="5687961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2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34287" y="5852896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2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866010" y="5958052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79">
                <a:moveTo>
                  <a:pt x="0" y="0"/>
                </a:moveTo>
                <a:lnTo>
                  <a:pt x="30525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866010" y="6168364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79">
                <a:moveTo>
                  <a:pt x="0" y="0"/>
                </a:moveTo>
                <a:lnTo>
                  <a:pt x="30525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34287" y="6415773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2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2165" y="1325625"/>
            <a:ext cx="0" cy="5412105"/>
          </a:xfrm>
          <a:custGeom>
            <a:avLst/>
            <a:gdLst/>
            <a:ahLst/>
            <a:cxnLst/>
            <a:rect l="l" t="t" r="r" b="b"/>
            <a:pathLst>
              <a:path h="5412105">
                <a:moveTo>
                  <a:pt x="0" y="0"/>
                </a:moveTo>
                <a:lnTo>
                  <a:pt x="0" y="54119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912233" y="1325625"/>
            <a:ext cx="0" cy="5412105"/>
          </a:xfrm>
          <a:custGeom>
            <a:avLst/>
            <a:gdLst/>
            <a:ahLst/>
            <a:cxnLst/>
            <a:rect l="l" t="t" r="r" b="b"/>
            <a:pathLst>
              <a:path h="5412105">
                <a:moveTo>
                  <a:pt x="0" y="0"/>
                </a:moveTo>
                <a:lnTo>
                  <a:pt x="0" y="54119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815" y="1331975"/>
            <a:ext cx="4872990" cy="0"/>
          </a:xfrm>
          <a:custGeom>
            <a:avLst/>
            <a:gdLst/>
            <a:ahLst/>
            <a:cxnLst/>
            <a:rect l="l" t="t" r="r" b="b"/>
            <a:pathLst>
              <a:path w="4872990">
                <a:moveTo>
                  <a:pt x="0" y="0"/>
                </a:moveTo>
                <a:lnTo>
                  <a:pt x="487276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815" y="6731236"/>
            <a:ext cx="4872990" cy="0"/>
          </a:xfrm>
          <a:custGeom>
            <a:avLst/>
            <a:gdLst/>
            <a:ahLst/>
            <a:cxnLst/>
            <a:rect l="l" t="t" r="r" b="b"/>
            <a:pathLst>
              <a:path w="4872990">
                <a:moveTo>
                  <a:pt x="0" y="0"/>
                </a:moveTo>
                <a:lnTo>
                  <a:pt x="487276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>
            <a:off x="220218" y="1322324"/>
            <a:ext cx="39624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813816" y="1309827"/>
            <a:ext cx="29654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 indent="-3810">
              <a:lnSpc>
                <a:spcPct val="114999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Arial"/>
                <a:cs typeface="Arial"/>
              </a:rPr>
              <a:t>Impo</a:t>
            </a: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00" b="1" spc="-5" dirty="0">
                <a:solidFill>
                  <a:srgbClr val="FFFFFF"/>
                </a:solidFill>
                <a:latin typeface="Arial"/>
                <a:cs typeface="Arial"/>
              </a:rPr>
              <a:t>tan  ce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Arial"/>
                <a:cs typeface="Arial"/>
              </a:rPr>
              <a:t>factor</a:t>
            </a:r>
            <a:endParaRPr sz="5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245616" y="1322324"/>
            <a:ext cx="521334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ub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-criteria</a:t>
            </a:r>
            <a:endParaRPr sz="70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1170939" y="1555445"/>
            <a:ext cx="67119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635" marR="5080" indent="-242570">
              <a:lnSpc>
                <a:spcPct val="114999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Arial"/>
                <a:cs typeface="Arial"/>
              </a:rPr>
              <a:t>Operational phases</a:t>
            </a:r>
            <a:r>
              <a:rPr sz="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Arial"/>
                <a:cs typeface="Arial"/>
              </a:rPr>
              <a:t>&amp;  tasks</a:t>
            </a:r>
            <a:endParaRPr sz="5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989582" y="1306627"/>
            <a:ext cx="545465" cy="271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760">
              <a:lnSpc>
                <a:spcPct val="114999"/>
              </a:lnSpc>
              <a:spcBef>
                <a:spcPts val="100"/>
              </a:spcBef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Design 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licati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3366261" y="1322324"/>
            <a:ext cx="833119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VESSEL</a:t>
            </a:r>
            <a:r>
              <a:rPr sz="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CONCEPT</a:t>
            </a:r>
            <a:endParaRPr sz="70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3606291" y="1567942"/>
            <a:ext cx="35179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005495"/>
                </a:solidFill>
                <a:latin typeface="Arial"/>
                <a:cs typeface="Arial"/>
              </a:rPr>
              <a:t>Ranking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2779522" y="1689862"/>
            <a:ext cx="205104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005495"/>
                </a:solidFill>
                <a:latin typeface="Arial"/>
                <a:cs typeface="Arial"/>
              </a:rPr>
              <a:t>Factor</a:t>
            </a:r>
            <a:endParaRPr sz="50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3155950" y="1678127"/>
            <a:ext cx="488950" cy="28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500" spc="-5" dirty="0">
                <a:solidFill>
                  <a:srgbClr val="005495"/>
                </a:solidFill>
                <a:latin typeface="Arial"/>
                <a:cs typeface="Arial"/>
              </a:rPr>
              <a:t>Δ T ime</a:t>
            </a:r>
            <a:r>
              <a:rPr sz="500" spc="-6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005495"/>
                </a:solidFill>
                <a:latin typeface="Arial"/>
                <a:cs typeface="Arial"/>
              </a:rPr>
              <a:t>incurred  or saved per  turbine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766565" y="1689862"/>
            <a:ext cx="2755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005495"/>
                </a:solidFill>
                <a:latin typeface="Arial"/>
                <a:cs typeface="Arial"/>
              </a:rPr>
              <a:t>Factored</a:t>
            </a:r>
            <a:endParaRPr sz="5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4172711" y="1678127"/>
            <a:ext cx="32639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500" spc="-5" dirty="0">
                <a:solidFill>
                  <a:srgbClr val="005495"/>
                </a:solidFill>
                <a:latin typeface="Arial"/>
                <a:cs typeface="Arial"/>
              </a:rPr>
              <a:t>Cost  incurred</a:t>
            </a:r>
            <a:r>
              <a:rPr sz="500" spc="-7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005495"/>
                </a:solidFill>
                <a:latin typeface="Arial"/>
                <a:cs typeface="Arial"/>
              </a:rPr>
              <a:t>or  saved per  turbine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4594605" y="1689862"/>
            <a:ext cx="2755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005495"/>
                </a:solidFill>
                <a:latin typeface="Arial"/>
                <a:cs typeface="Arial"/>
              </a:rPr>
              <a:t>Factored</a:t>
            </a:r>
            <a:endParaRPr sz="50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2717800" y="2121916"/>
            <a:ext cx="9969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005495"/>
                </a:solidFill>
                <a:latin typeface="Arial"/>
                <a:cs typeface="Arial"/>
              </a:rPr>
              <a:t>1.</a:t>
            </a:r>
            <a:endParaRPr sz="70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80772" y="2353563"/>
            <a:ext cx="572770" cy="23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Case 0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South  Knock</a:t>
            </a:r>
            <a:endParaRPr sz="60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292097" y="2367279"/>
            <a:ext cx="4279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Mobilisation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1905000" y="2353563"/>
            <a:ext cx="713740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Deck seafastening  system 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for 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co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m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ponen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ts/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e</a:t>
            </a:r>
            <a:r>
              <a:rPr sz="600" spc="-10" dirty="0">
                <a:solidFill>
                  <a:srgbClr val="005495"/>
                </a:solidFill>
                <a:latin typeface="Arial"/>
                <a:cs typeface="Arial"/>
              </a:rPr>
              <a:t>q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uipm  ent</a:t>
            </a:r>
            <a:endParaRPr sz="60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2848101" y="2367279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3060700" y="2106218"/>
            <a:ext cx="1784985" cy="37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3260" marR="5080" indent="-670560">
              <a:lnSpc>
                <a:spcPct val="114999"/>
              </a:lnSpc>
              <a:spcBef>
                <a:spcPts val="100"/>
              </a:spcBef>
            </a:pPr>
            <a:r>
              <a:rPr sz="700" u="sng" dirty="0">
                <a:solidFill>
                  <a:srgbClr val="005495"/>
                </a:solidFill>
                <a:uFill>
                  <a:solidFill>
                    <a:srgbClr val="005495"/>
                  </a:solidFill>
                </a:uFill>
                <a:latin typeface="Arial"/>
                <a:cs typeface="Arial"/>
              </a:rPr>
              <a:t>SPIV (Jack up </a:t>
            </a:r>
            <a:r>
              <a:rPr sz="700" u="sng" spc="-5" dirty="0">
                <a:solidFill>
                  <a:srgbClr val="005495"/>
                </a:solidFill>
                <a:uFill>
                  <a:solidFill>
                    <a:srgbClr val="005495"/>
                  </a:solidFill>
                </a:uFill>
                <a:latin typeface="Arial"/>
                <a:cs typeface="Arial"/>
              </a:rPr>
              <a:t>vessel) specialised </a:t>
            </a:r>
            <a:r>
              <a:rPr sz="700" u="sng" dirty="0">
                <a:solidFill>
                  <a:srgbClr val="005495"/>
                </a:solidFill>
                <a:uFill>
                  <a:solidFill>
                    <a:srgbClr val="005495"/>
                  </a:solidFill>
                </a:uFill>
                <a:latin typeface="Arial"/>
                <a:cs typeface="Arial"/>
              </a:rPr>
              <a:t>for turbine </a:t>
            </a:r>
            <a:r>
              <a:rPr sz="70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700" u="sng" spc="-5" dirty="0">
                <a:solidFill>
                  <a:srgbClr val="005495"/>
                </a:solidFill>
                <a:uFill>
                  <a:solidFill>
                    <a:srgbClr val="005495"/>
                  </a:solidFill>
                </a:uFill>
                <a:latin typeface="Arial"/>
                <a:cs typeface="Arial"/>
              </a:rPr>
              <a:t>installation</a:t>
            </a:r>
            <a:endParaRPr sz="700">
              <a:latin typeface="Arial"/>
              <a:cs typeface="Arial"/>
            </a:endParaRPr>
          </a:p>
          <a:p>
            <a:pPr marL="273050">
              <a:lnSpc>
                <a:spcPct val="100000"/>
              </a:lnSpc>
              <a:spcBef>
                <a:spcPts val="120"/>
              </a:spcBef>
              <a:tabLst>
                <a:tab pos="776605" algn="l"/>
                <a:tab pos="1221740" algn="l"/>
                <a:tab pos="1617980" algn="l"/>
              </a:tabLst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-0.2	-0.6	0.3	0.9</a:t>
            </a:r>
            <a:endParaRPr sz="60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1342389" y="2787903"/>
            <a:ext cx="3282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Load-out</a:t>
            </a:r>
            <a:endParaRPr sz="60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2040635" y="2774187"/>
            <a:ext cx="443230" cy="23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>
              <a:lnSpc>
                <a:spcPct val="114999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Crane lift</a:t>
            </a:r>
            <a:r>
              <a:rPr sz="600" spc="-5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for 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co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m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ponen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ts</a:t>
            </a:r>
            <a:endParaRPr sz="60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2848101" y="2787903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3321303" y="2787903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.8</a:t>
            </a:r>
            <a:endParaRPr sz="6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3857244" y="2787903"/>
            <a:ext cx="933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-4</a:t>
            </a:r>
            <a:endParaRPr sz="600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4257294" y="2787903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.5</a:t>
            </a:r>
            <a:endParaRPr sz="60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4654041" y="2787903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-2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.5</a:t>
            </a:r>
            <a:endParaRPr sz="60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991105" y="2984499"/>
            <a:ext cx="541655" cy="34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Component  positioning</a:t>
            </a:r>
            <a:r>
              <a:rPr sz="600" spc="-1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and  fixing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2848101" y="2998215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3321303" y="2998215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.8</a:t>
            </a:r>
            <a:endParaRPr sz="600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3825240" y="2998215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-3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.2</a:t>
            </a:r>
            <a:endParaRPr sz="60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4257294" y="2998215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.5</a:t>
            </a:r>
            <a:endParaRPr sz="60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4686046" y="2998215"/>
            <a:ext cx="933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-2</a:t>
            </a:r>
            <a:endParaRPr sz="60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2027682" y="3299968"/>
            <a:ext cx="469900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Ballasting</a:t>
            </a:r>
            <a:r>
              <a:rPr sz="600" spc="-3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for 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jacking 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/ 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submerging  procedure</a:t>
            </a:r>
            <a:endParaRPr sz="6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2848101" y="3313684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3321303" y="3313684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.2</a:t>
            </a:r>
            <a:endParaRPr sz="60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3825240" y="3313684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.4</a:t>
            </a:r>
            <a:endParaRPr sz="6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4257294" y="3313684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.1</a:t>
            </a:r>
            <a:endParaRPr sz="6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4654041" y="3313684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.2</a:t>
            </a:r>
            <a:endParaRPr sz="60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1954529" y="3734307"/>
            <a:ext cx="6153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Ballasting 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for</a:t>
            </a:r>
            <a:r>
              <a:rPr sz="600" spc="-4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trim</a:t>
            </a:r>
            <a:endParaRPr sz="6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2848101" y="3734307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3366261" y="3734307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3870197" y="3734307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4257294" y="3734307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.1</a:t>
            </a:r>
            <a:endParaRPr sz="60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4654041" y="3734307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.2</a:t>
            </a:r>
            <a:endParaRPr sz="60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1913382" y="3885691"/>
            <a:ext cx="697865" cy="23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105">
              <a:lnSpc>
                <a:spcPct val="114999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Number/size 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of 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turbine</a:t>
            </a:r>
            <a:r>
              <a:rPr sz="600" spc="-1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components</a:t>
            </a:r>
            <a:endParaRPr sz="60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2848101" y="3899407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3321303" y="3899407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.9</a:t>
            </a:r>
            <a:endParaRPr sz="60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3825240" y="3899407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-3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.6</a:t>
            </a:r>
            <a:endParaRPr sz="60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4257294" y="3899407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.5</a:t>
            </a:r>
            <a:endParaRPr sz="600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4686046" y="3899407"/>
            <a:ext cx="933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-2</a:t>
            </a:r>
            <a:endParaRPr sz="600">
              <a:latin typeface="Arial"/>
              <a:cs typeface="Arial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1265427" y="4146804"/>
            <a:ext cx="4826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Transit 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to</a:t>
            </a:r>
            <a:r>
              <a:rPr sz="600" spc="-6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site</a:t>
            </a:r>
            <a:endParaRPr sz="600"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2018538" y="4146804"/>
            <a:ext cx="4876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Transit</a:t>
            </a:r>
            <a:r>
              <a:rPr sz="600" spc="-4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speed</a:t>
            </a:r>
            <a:endParaRPr sz="600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2848101" y="4146804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3321303" y="4146804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.2</a:t>
            </a:r>
            <a:endParaRPr sz="600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3825240" y="4146804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.6</a:t>
            </a:r>
            <a:endParaRPr sz="600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4257294" y="4146804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.2</a:t>
            </a:r>
            <a:endParaRPr sz="60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4654041" y="4146804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.6</a:t>
            </a:r>
            <a:endParaRPr sz="60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2076450" y="4251959"/>
            <a:ext cx="3721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Transit</a:t>
            </a:r>
            <a:r>
              <a:rPr sz="600" spc="-5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Hs</a:t>
            </a:r>
            <a:endParaRPr sz="600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2848101" y="4251959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3321303" y="4251959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.5</a:t>
            </a:r>
            <a:endParaRPr sz="600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3857244" y="4251959"/>
            <a:ext cx="933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-2</a:t>
            </a:r>
            <a:endParaRPr sz="60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4257294" y="4251959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.2</a:t>
            </a:r>
            <a:endParaRPr sz="600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4654041" y="4251959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.8</a:t>
            </a:r>
            <a:endParaRPr sz="60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1928622" y="4357116"/>
            <a:ext cx="6673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Transit wind</a:t>
            </a:r>
            <a:r>
              <a:rPr sz="600" spc="-1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speed</a:t>
            </a:r>
            <a:endParaRPr sz="60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2848101" y="4357116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3321303" y="4357116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.1</a:t>
            </a:r>
            <a:endParaRPr sz="60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3825240" y="4357116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.3</a:t>
            </a:r>
            <a:endParaRPr sz="60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4257294" y="4357116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.5</a:t>
            </a:r>
            <a:endParaRPr sz="600">
              <a:latin typeface="Arial"/>
              <a:cs typeface="Arial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4654041" y="4357116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-1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.5</a:t>
            </a:r>
            <a:endParaRPr sz="600">
              <a:latin typeface="Arial"/>
              <a:cs typeface="Arial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2147316" y="4521961"/>
            <a:ext cx="2292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Rou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te</a:t>
            </a:r>
            <a:endParaRPr sz="600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2848101" y="4521961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3321303" y="4521961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.2</a:t>
            </a:r>
            <a:endParaRPr sz="600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3825240" y="4521961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.6</a:t>
            </a:r>
            <a:endParaRPr sz="60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4302252" y="4521961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4698238" y="4521961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1183132" y="4627117"/>
            <a:ext cx="6464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Positioning on</a:t>
            </a:r>
            <a:r>
              <a:rPr sz="600" spc="-1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site</a:t>
            </a:r>
            <a:endParaRPr sz="60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2007107" y="4627117"/>
            <a:ext cx="5099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DP</a:t>
            </a:r>
            <a:r>
              <a:rPr sz="600" spc="-2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operations</a:t>
            </a:r>
            <a:endParaRPr sz="60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2848101" y="4627117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3366261" y="4627117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3870197" y="4627117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4302252" y="4627117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4698238" y="4627117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2007107" y="4718558"/>
            <a:ext cx="510540" cy="34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999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Jacking, hull  elevation,</a:t>
            </a:r>
            <a:r>
              <a:rPr sz="600" spc="-3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pre-  loading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2848101" y="4732273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3321303" y="4732273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.2</a:t>
            </a:r>
            <a:endParaRPr sz="600">
              <a:latin typeface="Arial"/>
              <a:cs typeface="Arial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3825240" y="4732273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.6</a:t>
            </a:r>
            <a:endParaRPr sz="60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4257294" y="4732273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.4</a:t>
            </a:r>
            <a:endParaRPr sz="60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4654041" y="4732273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-1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.2</a:t>
            </a:r>
            <a:endParaRPr sz="60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2067305" y="5047742"/>
            <a:ext cx="3892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Jack-down</a:t>
            </a:r>
            <a:endParaRPr sz="60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2848101" y="5047742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3321303" y="5047742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.1</a:t>
            </a:r>
            <a:endParaRPr sz="600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3825240" y="5047742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.3</a:t>
            </a:r>
            <a:endParaRPr sz="600">
              <a:latin typeface="Arial"/>
              <a:cs typeface="Arial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4257294" y="5047742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.4</a:t>
            </a:r>
            <a:endParaRPr sz="600">
              <a:latin typeface="Arial"/>
              <a:cs typeface="Arial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4654041" y="5047742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-1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.2</a:t>
            </a:r>
            <a:endParaRPr sz="600">
              <a:latin typeface="Arial"/>
              <a:cs typeface="Arial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1302003" y="5139182"/>
            <a:ext cx="408305" cy="23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080" indent="-47625">
              <a:lnSpc>
                <a:spcPct val="114999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Foundation  handling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1911857" y="5152897"/>
            <a:ext cx="7010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Lifting and</a:t>
            </a:r>
            <a:r>
              <a:rPr sz="600" spc="-1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Handling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2848101" y="5152897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3334258" y="5152897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.7</a:t>
            </a:r>
            <a:endParaRPr sz="600">
              <a:latin typeface="Arial"/>
              <a:cs typeface="Arial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3838194" y="5152897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.5</a:t>
            </a:r>
            <a:endParaRPr sz="600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4270247" y="5152897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.4</a:t>
            </a:r>
            <a:endParaRPr sz="600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4698238" y="5152897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1302003" y="5349494"/>
            <a:ext cx="408305" cy="23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14999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Foundation  Installation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2010155" y="5349494"/>
            <a:ext cx="503555" cy="34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51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Positioning 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/ 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Upending</a:t>
            </a:r>
            <a:r>
              <a:rPr sz="600" spc="-3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and  Hammering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2848101" y="5363209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3334258" y="5363209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.7</a:t>
            </a:r>
            <a:endParaRPr sz="600">
              <a:latin typeface="Arial"/>
              <a:cs typeface="Arial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3838194" y="5363209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2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.8</a:t>
            </a:r>
            <a:endParaRPr sz="600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4270247" y="5363209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.7</a:t>
            </a:r>
            <a:endParaRPr sz="600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4666234" y="5363209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2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.8</a:t>
            </a:r>
            <a:endParaRPr sz="600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1252474" y="5678932"/>
            <a:ext cx="5080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TP</a:t>
            </a:r>
            <a:r>
              <a:rPr sz="600" spc="-4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Installation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1924811" y="5678932"/>
            <a:ext cx="6756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Lifting and</a:t>
            </a:r>
            <a:r>
              <a:rPr sz="600" spc="-1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grouting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2848101" y="5678932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3334258" y="5678932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.5</a:t>
            </a:r>
            <a:endParaRPr sz="600"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3838194" y="5678932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1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.5</a:t>
            </a:r>
            <a:endParaRPr sz="600">
              <a:latin typeface="Arial"/>
              <a:cs typeface="Arial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4270247" y="5678932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.4</a:t>
            </a:r>
            <a:endParaRPr sz="600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4666234" y="5678932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1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.2</a:t>
            </a:r>
            <a:endParaRPr sz="600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1170177" y="5843778"/>
            <a:ext cx="6718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Turbine</a:t>
            </a:r>
            <a:r>
              <a:rPr sz="600" spc="-1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Installation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2007107" y="5843778"/>
            <a:ext cx="5105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Seafastenings</a:t>
            </a:r>
            <a:endParaRPr sz="600">
              <a:latin typeface="Arial"/>
              <a:cs typeface="Arial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2848101" y="5843778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3321303" y="5843778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.2</a:t>
            </a:r>
            <a:endParaRPr sz="600">
              <a:latin typeface="Arial"/>
              <a:cs typeface="Arial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3825240" y="5843778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.6</a:t>
            </a:r>
            <a:endParaRPr sz="60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4270247" y="5843778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.3</a:t>
            </a:r>
            <a:endParaRPr sz="600">
              <a:latin typeface="Arial"/>
              <a:cs typeface="Arial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4666234" y="5843778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.9</a:t>
            </a:r>
            <a:endParaRPr sz="600">
              <a:latin typeface="Arial"/>
              <a:cs typeface="Arial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1923288" y="5935217"/>
            <a:ext cx="677545" cy="23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0" marR="5080" indent="-235585">
              <a:lnSpc>
                <a:spcPct val="114999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Technician</a:t>
            </a:r>
            <a:r>
              <a:rPr sz="600" spc="-4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transfer  to</a:t>
            </a:r>
            <a:r>
              <a:rPr sz="600" spc="-2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TP</a:t>
            </a:r>
            <a:endParaRPr sz="600">
              <a:latin typeface="Arial"/>
              <a:cs typeface="Arial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2848101" y="5948933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3321303" y="5948933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.8</a:t>
            </a:r>
            <a:endParaRPr sz="600">
              <a:latin typeface="Arial"/>
              <a:cs typeface="Arial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3857244" y="5948933"/>
            <a:ext cx="933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-4</a:t>
            </a:r>
            <a:endParaRPr sz="600"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4257294" y="5948933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.2</a:t>
            </a:r>
            <a:endParaRPr sz="600">
              <a:latin typeface="Arial"/>
              <a:cs typeface="Aria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4686046" y="5948933"/>
            <a:ext cx="933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-1</a:t>
            </a:r>
            <a:endParaRPr sz="600"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1927860" y="6145529"/>
            <a:ext cx="668020" cy="23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marR="5080" indent="-86360">
              <a:lnSpc>
                <a:spcPct val="114999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Lifting components  and</a:t>
            </a:r>
            <a:r>
              <a:rPr sz="600" spc="-1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assembly</a:t>
            </a:r>
            <a:endParaRPr sz="600">
              <a:latin typeface="Arial"/>
              <a:cs typeface="Arial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2848101" y="6159246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3353308" y="6159246"/>
            <a:ext cx="933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-1</a:t>
            </a:r>
            <a:endParaRPr sz="600">
              <a:latin typeface="Arial"/>
              <a:cs typeface="Arial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3857244" y="6159246"/>
            <a:ext cx="933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-5</a:t>
            </a:r>
            <a:endParaRPr sz="600">
              <a:latin typeface="Arial"/>
              <a:cs typeface="Arial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4257294" y="6159246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.8</a:t>
            </a:r>
            <a:endParaRPr sz="600">
              <a:latin typeface="Arial"/>
              <a:cs typeface="Arial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4686046" y="6159246"/>
            <a:ext cx="933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-4</a:t>
            </a:r>
            <a:endParaRPr sz="600">
              <a:latin typeface="Arial"/>
              <a:cs typeface="Arial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1268475" y="6406641"/>
            <a:ext cx="4762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Crew</a:t>
            </a:r>
            <a:r>
              <a:rPr sz="600" spc="-3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change</a:t>
            </a:r>
            <a:endParaRPr sz="600">
              <a:latin typeface="Arial"/>
              <a:cs typeface="Arial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1924811" y="6392926"/>
            <a:ext cx="675005" cy="34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Helicopter  operations 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for</a:t>
            </a:r>
            <a:r>
              <a:rPr sz="600" spc="-3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crew  change</a:t>
            </a:r>
            <a:endParaRPr sz="600">
              <a:latin typeface="Arial"/>
              <a:cs typeface="Arial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2848101" y="6406641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3321303" y="6406641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.1</a:t>
            </a:r>
            <a:endParaRPr sz="600">
              <a:latin typeface="Arial"/>
              <a:cs typeface="Arial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3825240" y="6406641"/>
            <a:ext cx="1568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-0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.1</a:t>
            </a:r>
            <a:endParaRPr sz="600">
              <a:latin typeface="Arial"/>
              <a:cs typeface="Arial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4270247" y="6406641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.1</a:t>
            </a:r>
            <a:endParaRPr sz="600">
              <a:latin typeface="Arial"/>
              <a:cs typeface="Arial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4666234" y="6406641"/>
            <a:ext cx="132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005495"/>
                </a:solidFill>
                <a:latin typeface="Arial"/>
                <a:cs typeface="Arial"/>
              </a:rPr>
              <a:t>0</a:t>
            </a:r>
            <a:r>
              <a:rPr sz="600" dirty="0">
                <a:solidFill>
                  <a:srgbClr val="005495"/>
                </a:solidFill>
                <a:latin typeface="Arial"/>
                <a:cs typeface="Arial"/>
              </a:rPr>
              <a:t>.1</a:t>
            </a:r>
            <a:endParaRPr sz="600">
              <a:latin typeface="Arial"/>
              <a:cs typeface="Arial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1241214" y="2805481"/>
            <a:ext cx="366395" cy="28689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Operational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Criteria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2704338" y="3936872"/>
            <a:ext cx="1697354" cy="90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235450" y="3624850"/>
            <a:ext cx="590550" cy="387985"/>
          </a:xfrm>
          <a:custGeom>
            <a:avLst/>
            <a:gdLst/>
            <a:ahLst/>
            <a:cxnLst/>
            <a:rect l="l" t="t" r="r" b="b"/>
            <a:pathLst>
              <a:path w="590550" h="387985">
                <a:moveTo>
                  <a:pt x="80401" y="287639"/>
                </a:moveTo>
                <a:lnTo>
                  <a:pt x="32765" y="287639"/>
                </a:lnTo>
                <a:lnTo>
                  <a:pt x="65532" y="348218"/>
                </a:lnTo>
                <a:lnTo>
                  <a:pt x="89280" y="382889"/>
                </a:lnTo>
                <a:lnTo>
                  <a:pt x="103504" y="387969"/>
                </a:lnTo>
                <a:lnTo>
                  <a:pt x="116586" y="386699"/>
                </a:lnTo>
                <a:lnTo>
                  <a:pt x="150493" y="365750"/>
                </a:lnTo>
                <a:lnTo>
                  <a:pt x="155828" y="359775"/>
                </a:lnTo>
                <a:lnTo>
                  <a:pt x="146514" y="346313"/>
                </a:lnTo>
                <a:lnTo>
                  <a:pt x="119507" y="346313"/>
                </a:lnTo>
                <a:lnTo>
                  <a:pt x="117221" y="346059"/>
                </a:lnTo>
                <a:lnTo>
                  <a:pt x="114808" y="345678"/>
                </a:lnTo>
                <a:lnTo>
                  <a:pt x="112902" y="344789"/>
                </a:lnTo>
                <a:lnTo>
                  <a:pt x="109854" y="341487"/>
                </a:lnTo>
                <a:lnTo>
                  <a:pt x="106045" y="335010"/>
                </a:lnTo>
                <a:lnTo>
                  <a:pt x="80401" y="287639"/>
                </a:lnTo>
                <a:close/>
              </a:path>
              <a:path w="590550" h="387985">
                <a:moveTo>
                  <a:pt x="141097" y="191119"/>
                </a:moveTo>
                <a:lnTo>
                  <a:pt x="104266" y="211058"/>
                </a:lnTo>
                <a:lnTo>
                  <a:pt x="179450" y="349996"/>
                </a:lnTo>
                <a:lnTo>
                  <a:pt x="216280" y="330184"/>
                </a:lnTo>
                <a:lnTo>
                  <a:pt x="141097" y="191119"/>
                </a:lnTo>
                <a:close/>
              </a:path>
              <a:path w="590550" h="387985">
                <a:moveTo>
                  <a:pt x="137287" y="332978"/>
                </a:moveTo>
                <a:lnTo>
                  <a:pt x="119507" y="346313"/>
                </a:lnTo>
                <a:lnTo>
                  <a:pt x="146514" y="346313"/>
                </a:lnTo>
                <a:lnTo>
                  <a:pt x="137287" y="332978"/>
                </a:lnTo>
                <a:close/>
              </a:path>
              <a:path w="590550" h="387985">
                <a:moveTo>
                  <a:pt x="209803" y="153908"/>
                </a:moveTo>
                <a:lnTo>
                  <a:pt x="175895" y="172323"/>
                </a:lnTo>
                <a:lnTo>
                  <a:pt x="251078" y="311261"/>
                </a:lnTo>
                <a:lnTo>
                  <a:pt x="287909" y="291449"/>
                </a:lnTo>
                <a:lnTo>
                  <a:pt x="251333" y="223885"/>
                </a:lnTo>
                <a:lnTo>
                  <a:pt x="246548" y="214481"/>
                </a:lnTo>
                <a:lnTo>
                  <a:pt x="242871" y="206279"/>
                </a:lnTo>
                <a:lnTo>
                  <a:pt x="240313" y="199292"/>
                </a:lnTo>
                <a:lnTo>
                  <a:pt x="238887" y="193532"/>
                </a:lnTo>
                <a:lnTo>
                  <a:pt x="237616" y="186801"/>
                </a:lnTo>
                <a:lnTo>
                  <a:pt x="238505" y="180578"/>
                </a:lnTo>
                <a:lnTo>
                  <a:pt x="241426" y="175117"/>
                </a:lnTo>
                <a:lnTo>
                  <a:pt x="242555" y="172958"/>
                </a:lnTo>
                <a:lnTo>
                  <a:pt x="220090" y="172958"/>
                </a:lnTo>
                <a:lnTo>
                  <a:pt x="209803" y="153908"/>
                </a:lnTo>
                <a:close/>
              </a:path>
              <a:path w="590550" h="387985">
                <a:moveTo>
                  <a:pt x="27177" y="189214"/>
                </a:moveTo>
                <a:lnTo>
                  <a:pt x="1904" y="230743"/>
                </a:lnTo>
                <a:lnTo>
                  <a:pt x="16890" y="258302"/>
                </a:lnTo>
                <a:lnTo>
                  <a:pt x="0" y="267446"/>
                </a:lnTo>
                <a:lnTo>
                  <a:pt x="15875" y="296783"/>
                </a:lnTo>
                <a:lnTo>
                  <a:pt x="32765" y="287639"/>
                </a:lnTo>
                <a:lnTo>
                  <a:pt x="80401" y="287639"/>
                </a:lnTo>
                <a:lnTo>
                  <a:pt x="69596" y="267700"/>
                </a:lnTo>
                <a:lnTo>
                  <a:pt x="94741" y="254111"/>
                </a:lnTo>
                <a:lnTo>
                  <a:pt x="86220" y="238363"/>
                </a:lnTo>
                <a:lnTo>
                  <a:pt x="53721" y="238363"/>
                </a:lnTo>
                <a:lnTo>
                  <a:pt x="27177" y="189214"/>
                </a:lnTo>
                <a:close/>
              </a:path>
              <a:path w="590550" h="387985">
                <a:moveTo>
                  <a:pt x="326272" y="158607"/>
                </a:moveTo>
                <a:lnTo>
                  <a:pt x="263271" y="158607"/>
                </a:lnTo>
                <a:lnTo>
                  <a:pt x="267080" y="159115"/>
                </a:lnTo>
                <a:lnTo>
                  <a:pt x="270763" y="159496"/>
                </a:lnTo>
                <a:lnTo>
                  <a:pt x="274447" y="161274"/>
                </a:lnTo>
                <a:lnTo>
                  <a:pt x="335152" y="265795"/>
                </a:lnTo>
                <a:lnTo>
                  <a:pt x="371983" y="245983"/>
                </a:lnTo>
                <a:lnTo>
                  <a:pt x="335914" y="179181"/>
                </a:lnTo>
                <a:lnTo>
                  <a:pt x="331128" y="169920"/>
                </a:lnTo>
                <a:lnTo>
                  <a:pt x="327437" y="161766"/>
                </a:lnTo>
                <a:lnTo>
                  <a:pt x="326272" y="158607"/>
                </a:lnTo>
                <a:close/>
              </a:path>
              <a:path w="590550" h="387985">
                <a:moveTo>
                  <a:pt x="78866" y="224774"/>
                </a:moveTo>
                <a:lnTo>
                  <a:pt x="53721" y="238363"/>
                </a:lnTo>
                <a:lnTo>
                  <a:pt x="86220" y="238363"/>
                </a:lnTo>
                <a:lnTo>
                  <a:pt x="78866" y="224774"/>
                </a:lnTo>
                <a:close/>
              </a:path>
              <a:path w="590550" h="387985">
                <a:moveTo>
                  <a:pt x="408231" y="113141"/>
                </a:moveTo>
                <a:lnTo>
                  <a:pt x="351409" y="113141"/>
                </a:lnTo>
                <a:lnTo>
                  <a:pt x="357632" y="116443"/>
                </a:lnTo>
                <a:lnTo>
                  <a:pt x="361416" y="119489"/>
                </a:lnTo>
                <a:lnTo>
                  <a:pt x="365712" y="124618"/>
                </a:lnTo>
                <a:lnTo>
                  <a:pt x="370508" y="131820"/>
                </a:lnTo>
                <a:lnTo>
                  <a:pt x="375792" y="141081"/>
                </a:lnTo>
                <a:lnTo>
                  <a:pt x="418846" y="220583"/>
                </a:lnTo>
                <a:lnTo>
                  <a:pt x="455675" y="200644"/>
                </a:lnTo>
                <a:lnTo>
                  <a:pt x="408231" y="113141"/>
                </a:lnTo>
                <a:close/>
              </a:path>
              <a:path w="590550" h="387985">
                <a:moveTo>
                  <a:pt x="112522" y="138287"/>
                </a:moveTo>
                <a:lnTo>
                  <a:pt x="75691" y="158099"/>
                </a:lnTo>
                <a:lnTo>
                  <a:pt x="94107" y="192135"/>
                </a:lnTo>
                <a:lnTo>
                  <a:pt x="130937" y="172323"/>
                </a:lnTo>
                <a:lnTo>
                  <a:pt x="112522" y="138287"/>
                </a:lnTo>
                <a:close/>
              </a:path>
              <a:path w="590550" h="387985">
                <a:moveTo>
                  <a:pt x="277622" y="120380"/>
                </a:moveTo>
                <a:lnTo>
                  <a:pt x="240075" y="135292"/>
                </a:lnTo>
                <a:lnTo>
                  <a:pt x="220090" y="172958"/>
                </a:lnTo>
                <a:lnTo>
                  <a:pt x="242555" y="172958"/>
                </a:lnTo>
                <a:lnTo>
                  <a:pt x="244348" y="169529"/>
                </a:lnTo>
                <a:lnTo>
                  <a:pt x="248538" y="165338"/>
                </a:lnTo>
                <a:lnTo>
                  <a:pt x="254253" y="162290"/>
                </a:lnTo>
                <a:lnTo>
                  <a:pt x="258952" y="159623"/>
                </a:lnTo>
                <a:lnTo>
                  <a:pt x="263271" y="158607"/>
                </a:lnTo>
                <a:lnTo>
                  <a:pt x="326272" y="158607"/>
                </a:lnTo>
                <a:lnTo>
                  <a:pt x="324842" y="154731"/>
                </a:lnTo>
                <a:lnTo>
                  <a:pt x="323341" y="148828"/>
                </a:lnTo>
                <a:lnTo>
                  <a:pt x="322072" y="141716"/>
                </a:lnTo>
                <a:lnTo>
                  <a:pt x="322834" y="135239"/>
                </a:lnTo>
                <a:lnTo>
                  <a:pt x="325735" y="129444"/>
                </a:lnTo>
                <a:lnTo>
                  <a:pt x="326358" y="128254"/>
                </a:lnTo>
                <a:lnTo>
                  <a:pt x="302767" y="128254"/>
                </a:lnTo>
                <a:lnTo>
                  <a:pt x="296552" y="124844"/>
                </a:lnTo>
                <a:lnTo>
                  <a:pt x="290290" y="122412"/>
                </a:lnTo>
                <a:lnTo>
                  <a:pt x="283979" y="120931"/>
                </a:lnTo>
                <a:lnTo>
                  <a:pt x="277622" y="120380"/>
                </a:lnTo>
                <a:close/>
              </a:path>
              <a:path w="590550" h="387985">
                <a:moveTo>
                  <a:pt x="499141" y="0"/>
                </a:moveTo>
                <a:lnTo>
                  <a:pt x="456080" y="18297"/>
                </a:lnTo>
                <a:lnTo>
                  <a:pt x="433577" y="54213"/>
                </a:lnTo>
                <a:lnTo>
                  <a:pt x="431430" y="69213"/>
                </a:lnTo>
                <a:lnTo>
                  <a:pt x="432561" y="84439"/>
                </a:lnTo>
                <a:lnTo>
                  <a:pt x="453088" y="131478"/>
                </a:lnTo>
                <a:lnTo>
                  <a:pt x="484377" y="158607"/>
                </a:lnTo>
                <a:lnTo>
                  <a:pt x="516127" y="164417"/>
                </a:lnTo>
                <a:lnTo>
                  <a:pt x="533134" y="160964"/>
                </a:lnTo>
                <a:lnTo>
                  <a:pt x="570452" y="139271"/>
                </a:lnTo>
                <a:lnTo>
                  <a:pt x="578625" y="129587"/>
                </a:lnTo>
                <a:lnTo>
                  <a:pt x="523509" y="129587"/>
                </a:lnTo>
                <a:lnTo>
                  <a:pt x="516927" y="129444"/>
                </a:lnTo>
                <a:lnTo>
                  <a:pt x="487552" y="107299"/>
                </a:lnTo>
                <a:lnTo>
                  <a:pt x="529782" y="84439"/>
                </a:lnTo>
                <a:lnTo>
                  <a:pt x="476123" y="84439"/>
                </a:lnTo>
                <a:lnTo>
                  <a:pt x="472666" y="77053"/>
                </a:lnTo>
                <a:lnTo>
                  <a:pt x="470662" y="69929"/>
                </a:lnTo>
                <a:lnTo>
                  <a:pt x="470086" y="63043"/>
                </a:lnTo>
                <a:lnTo>
                  <a:pt x="470915" y="56372"/>
                </a:lnTo>
                <a:lnTo>
                  <a:pt x="501396" y="32115"/>
                </a:lnTo>
                <a:lnTo>
                  <a:pt x="563507" y="32115"/>
                </a:lnTo>
                <a:lnTo>
                  <a:pt x="555942" y="22701"/>
                </a:lnTo>
                <a:lnTo>
                  <a:pt x="542750" y="11328"/>
                </a:lnTo>
                <a:lnTo>
                  <a:pt x="528701" y="3921"/>
                </a:lnTo>
                <a:lnTo>
                  <a:pt x="514028" y="228"/>
                </a:lnTo>
                <a:lnTo>
                  <a:pt x="499141" y="0"/>
                </a:lnTo>
                <a:close/>
              </a:path>
              <a:path w="590550" h="387985">
                <a:moveTo>
                  <a:pt x="589026" y="79359"/>
                </a:moveTo>
                <a:lnTo>
                  <a:pt x="549021" y="92948"/>
                </a:lnTo>
                <a:lnTo>
                  <a:pt x="550771" y="100949"/>
                </a:lnTo>
                <a:lnTo>
                  <a:pt x="550672" y="107680"/>
                </a:lnTo>
                <a:lnTo>
                  <a:pt x="523509" y="129587"/>
                </a:lnTo>
                <a:lnTo>
                  <a:pt x="578625" y="129587"/>
                </a:lnTo>
                <a:lnTo>
                  <a:pt x="583317" y="122015"/>
                </a:lnTo>
                <a:lnTo>
                  <a:pt x="587240" y="112345"/>
                </a:lnTo>
                <a:lnTo>
                  <a:pt x="589502" y="101981"/>
                </a:lnTo>
                <a:lnTo>
                  <a:pt x="590087" y="90868"/>
                </a:lnTo>
                <a:lnTo>
                  <a:pt x="589026" y="79359"/>
                </a:lnTo>
                <a:close/>
              </a:path>
              <a:path w="590550" h="387985">
                <a:moveTo>
                  <a:pt x="362458" y="75422"/>
                </a:moveTo>
                <a:lnTo>
                  <a:pt x="322230" y="90868"/>
                </a:lnTo>
                <a:lnTo>
                  <a:pt x="302767" y="128254"/>
                </a:lnTo>
                <a:lnTo>
                  <a:pt x="326358" y="128254"/>
                </a:lnTo>
                <a:lnTo>
                  <a:pt x="328549" y="124063"/>
                </a:lnTo>
                <a:lnTo>
                  <a:pt x="332486" y="119872"/>
                </a:lnTo>
                <a:lnTo>
                  <a:pt x="344677" y="113268"/>
                </a:lnTo>
                <a:lnTo>
                  <a:pt x="351409" y="113141"/>
                </a:lnTo>
                <a:lnTo>
                  <a:pt x="408231" y="113141"/>
                </a:lnTo>
                <a:lnTo>
                  <a:pt x="407542" y="111871"/>
                </a:lnTo>
                <a:lnTo>
                  <a:pt x="382139" y="81029"/>
                </a:lnTo>
                <a:lnTo>
                  <a:pt x="369288" y="76180"/>
                </a:lnTo>
                <a:lnTo>
                  <a:pt x="362458" y="75422"/>
                </a:lnTo>
                <a:close/>
              </a:path>
              <a:path w="590550" h="387985">
                <a:moveTo>
                  <a:pt x="563507" y="32115"/>
                </a:moveTo>
                <a:lnTo>
                  <a:pt x="501396" y="32115"/>
                </a:lnTo>
                <a:lnTo>
                  <a:pt x="509650" y="34782"/>
                </a:lnTo>
                <a:lnTo>
                  <a:pt x="515629" y="37593"/>
                </a:lnTo>
                <a:lnTo>
                  <a:pt x="521192" y="41846"/>
                </a:lnTo>
                <a:lnTo>
                  <a:pt x="526349" y="47551"/>
                </a:lnTo>
                <a:lnTo>
                  <a:pt x="531113" y="54721"/>
                </a:lnTo>
                <a:lnTo>
                  <a:pt x="476123" y="84439"/>
                </a:lnTo>
                <a:lnTo>
                  <a:pt x="529782" y="84439"/>
                </a:lnTo>
                <a:lnTo>
                  <a:pt x="579754" y="57388"/>
                </a:lnTo>
                <a:lnTo>
                  <a:pt x="568277" y="38050"/>
                </a:lnTo>
                <a:lnTo>
                  <a:pt x="563507" y="3211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932045" y="1551571"/>
            <a:ext cx="708660" cy="484505"/>
          </a:xfrm>
          <a:custGeom>
            <a:avLst/>
            <a:gdLst/>
            <a:ahLst/>
            <a:cxnLst/>
            <a:rect l="l" t="t" r="r" b="b"/>
            <a:pathLst>
              <a:path w="708660" h="484505">
                <a:moveTo>
                  <a:pt x="0" y="484365"/>
                </a:moveTo>
                <a:lnTo>
                  <a:pt x="708647" y="484365"/>
                </a:lnTo>
                <a:lnTo>
                  <a:pt x="708647" y="0"/>
                </a:lnTo>
                <a:lnTo>
                  <a:pt x="0" y="0"/>
                </a:lnTo>
                <a:lnTo>
                  <a:pt x="0" y="484365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640704" y="1551571"/>
            <a:ext cx="667385" cy="484505"/>
          </a:xfrm>
          <a:custGeom>
            <a:avLst/>
            <a:gdLst/>
            <a:ahLst/>
            <a:cxnLst/>
            <a:rect l="l" t="t" r="r" b="b"/>
            <a:pathLst>
              <a:path w="667385" h="484505">
                <a:moveTo>
                  <a:pt x="0" y="484365"/>
                </a:moveTo>
                <a:lnTo>
                  <a:pt x="667067" y="484365"/>
                </a:lnTo>
                <a:lnTo>
                  <a:pt x="667067" y="0"/>
                </a:lnTo>
                <a:lnTo>
                  <a:pt x="0" y="0"/>
                </a:lnTo>
                <a:lnTo>
                  <a:pt x="0" y="484365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307709" y="1551571"/>
            <a:ext cx="645160" cy="484505"/>
          </a:xfrm>
          <a:custGeom>
            <a:avLst/>
            <a:gdLst/>
            <a:ahLst/>
            <a:cxnLst/>
            <a:rect l="l" t="t" r="r" b="b"/>
            <a:pathLst>
              <a:path w="645159" h="484505">
                <a:moveTo>
                  <a:pt x="0" y="484365"/>
                </a:moveTo>
                <a:lnTo>
                  <a:pt x="644601" y="484365"/>
                </a:lnTo>
                <a:lnTo>
                  <a:pt x="644601" y="0"/>
                </a:lnTo>
                <a:lnTo>
                  <a:pt x="0" y="0"/>
                </a:lnTo>
                <a:lnTo>
                  <a:pt x="0" y="484365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952360" y="1551571"/>
            <a:ext cx="667385" cy="484505"/>
          </a:xfrm>
          <a:custGeom>
            <a:avLst/>
            <a:gdLst/>
            <a:ahLst/>
            <a:cxnLst/>
            <a:rect l="l" t="t" r="r" b="b"/>
            <a:pathLst>
              <a:path w="667384" h="484505">
                <a:moveTo>
                  <a:pt x="0" y="484365"/>
                </a:moveTo>
                <a:lnTo>
                  <a:pt x="666991" y="484365"/>
                </a:lnTo>
                <a:lnTo>
                  <a:pt x="666991" y="0"/>
                </a:lnTo>
                <a:lnTo>
                  <a:pt x="0" y="0"/>
                </a:lnTo>
                <a:lnTo>
                  <a:pt x="0" y="484365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619365" y="1551571"/>
            <a:ext cx="848994" cy="484505"/>
          </a:xfrm>
          <a:custGeom>
            <a:avLst/>
            <a:gdLst/>
            <a:ahLst/>
            <a:cxnLst/>
            <a:rect l="l" t="t" r="r" b="b"/>
            <a:pathLst>
              <a:path w="848995" h="484505">
                <a:moveTo>
                  <a:pt x="0" y="484365"/>
                </a:moveTo>
                <a:lnTo>
                  <a:pt x="848918" y="484365"/>
                </a:lnTo>
                <a:lnTo>
                  <a:pt x="848918" y="0"/>
                </a:lnTo>
                <a:lnTo>
                  <a:pt x="0" y="0"/>
                </a:lnTo>
                <a:lnTo>
                  <a:pt x="0" y="484365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468232" y="1551571"/>
            <a:ext cx="676275" cy="484505"/>
          </a:xfrm>
          <a:custGeom>
            <a:avLst/>
            <a:gdLst/>
            <a:ahLst/>
            <a:cxnLst/>
            <a:rect l="l" t="t" r="r" b="b"/>
            <a:pathLst>
              <a:path w="676275" h="484505">
                <a:moveTo>
                  <a:pt x="0" y="484365"/>
                </a:moveTo>
                <a:lnTo>
                  <a:pt x="675728" y="484365"/>
                </a:lnTo>
                <a:lnTo>
                  <a:pt x="675728" y="0"/>
                </a:lnTo>
                <a:lnTo>
                  <a:pt x="0" y="0"/>
                </a:lnTo>
                <a:lnTo>
                  <a:pt x="0" y="484365"/>
                </a:lnTo>
                <a:close/>
              </a:path>
            </a:pathLst>
          </a:custGeom>
          <a:solidFill>
            <a:srgbClr val="005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932045" y="2074036"/>
            <a:ext cx="708660" cy="247015"/>
          </a:xfrm>
          <a:custGeom>
            <a:avLst/>
            <a:gdLst/>
            <a:ahLst/>
            <a:cxnLst/>
            <a:rect l="l" t="t" r="r" b="b"/>
            <a:pathLst>
              <a:path w="708660" h="247014">
                <a:moveTo>
                  <a:pt x="0" y="247014"/>
                </a:moveTo>
                <a:lnTo>
                  <a:pt x="708647" y="247014"/>
                </a:lnTo>
                <a:lnTo>
                  <a:pt x="708647" y="0"/>
                </a:lnTo>
                <a:lnTo>
                  <a:pt x="0" y="0"/>
                </a:lnTo>
                <a:lnTo>
                  <a:pt x="0" y="24701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640704" y="2074036"/>
            <a:ext cx="667385" cy="247015"/>
          </a:xfrm>
          <a:custGeom>
            <a:avLst/>
            <a:gdLst/>
            <a:ahLst/>
            <a:cxnLst/>
            <a:rect l="l" t="t" r="r" b="b"/>
            <a:pathLst>
              <a:path w="667385" h="247014">
                <a:moveTo>
                  <a:pt x="0" y="247014"/>
                </a:moveTo>
                <a:lnTo>
                  <a:pt x="667067" y="247014"/>
                </a:lnTo>
                <a:lnTo>
                  <a:pt x="667067" y="0"/>
                </a:lnTo>
                <a:lnTo>
                  <a:pt x="0" y="0"/>
                </a:lnTo>
                <a:lnTo>
                  <a:pt x="0" y="24701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307709" y="2074036"/>
            <a:ext cx="645160" cy="247015"/>
          </a:xfrm>
          <a:custGeom>
            <a:avLst/>
            <a:gdLst/>
            <a:ahLst/>
            <a:cxnLst/>
            <a:rect l="l" t="t" r="r" b="b"/>
            <a:pathLst>
              <a:path w="645159" h="247014">
                <a:moveTo>
                  <a:pt x="0" y="247014"/>
                </a:moveTo>
                <a:lnTo>
                  <a:pt x="644601" y="247014"/>
                </a:lnTo>
                <a:lnTo>
                  <a:pt x="644601" y="0"/>
                </a:lnTo>
                <a:lnTo>
                  <a:pt x="0" y="0"/>
                </a:lnTo>
                <a:lnTo>
                  <a:pt x="0" y="24701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952360" y="2074036"/>
            <a:ext cx="667385" cy="247015"/>
          </a:xfrm>
          <a:custGeom>
            <a:avLst/>
            <a:gdLst/>
            <a:ahLst/>
            <a:cxnLst/>
            <a:rect l="l" t="t" r="r" b="b"/>
            <a:pathLst>
              <a:path w="667384" h="247014">
                <a:moveTo>
                  <a:pt x="0" y="247014"/>
                </a:moveTo>
                <a:lnTo>
                  <a:pt x="666991" y="247014"/>
                </a:lnTo>
                <a:lnTo>
                  <a:pt x="666991" y="0"/>
                </a:lnTo>
                <a:lnTo>
                  <a:pt x="0" y="0"/>
                </a:lnTo>
                <a:lnTo>
                  <a:pt x="0" y="24701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619365" y="2074036"/>
            <a:ext cx="848994" cy="247015"/>
          </a:xfrm>
          <a:custGeom>
            <a:avLst/>
            <a:gdLst/>
            <a:ahLst/>
            <a:cxnLst/>
            <a:rect l="l" t="t" r="r" b="b"/>
            <a:pathLst>
              <a:path w="848995" h="247014">
                <a:moveTo>
                  <a:pt x="0" y="247014"/>
                </a:moveTo>
                <a:lnTo>
                  <a:pt x="848918" y="247014"/>
                </a:lnTo>
                <a:lnTo>
                  <a:pt x="848918" y="0"/>
                </a:lnTo>
                <a:lnTo>
                  <a:pt x="0" y="0"/>
                </a:lnTo>
                <a:lnTo>
                  <a:pt x="0" y="24701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468232" y="2074036"/>
            <a:ext cx="676275" cy="247015"/>
          </a:xfrm>
          <a:custGeom>
            <a:avLst/>
            <a:gdLst/>
            <a:ahLst/>
            <a:cxnLst/>
            <a:rect l="l" t="t" r="r" b="b"/>
            <a:pathLst>
              <a:path w="676275" h="247014">
                <a:moveTo>
                  <a:pt x="0" y="247014"/>
                </a:moveTo>
                <a:lnTo>
                  <a:pt x="675728" y="247014"/>
                </a:lnTo>
                <a:lnTo>
                  <a:pt x="675728" y="0"/>
                </a:lnTo>
                <a:lnTo>
                  <a:pt x="0" y="0"/>
                </a:lnTo>
                <a:lnTo>
                  <a:pt x="0" y="247014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932045" y="2321026"/>
            <a:ext cx="708660" cy="266065"/>
          </a:xfrm>
          <a:custGeom>
            <a:avLst/>
            <a:gdLst/>
            <a:ahLst/>
            <a:cxnLst/>
            <a:rect l="l" t="t" r="r" b="b"/>
            <a:pathLst>
              <a:path w="708660" h="266064">
                <a:moveTo>
                  <a:pt x="0" y="265963"/>
                </a:moveTo>
                <a:lnTo>
                  <a:pt x="708647" y="265963"/>
                </a:lnTo>
                <a:lnTo>
                  <a:pt x="708647" y="0"/>
                </a:lnTo>
                <a:lnTo>
                  <a:pt x="0" y="0"/>
                </a:lnTo>
                <a:lnTo>
                  <a:pt x="0" y="26596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640704" y="2321026"/>
            <a:ext cx="667385" cy="266065"/>
          </a:xfrm>
          <a:custGeom>
            <a:avLst/>
            <a:gdLst/>
            <a:ahLst/>
            <a:cxnLst/>
            <a:rect l="l" t="t" r="r" b="b"/>
            <a:pathLst>
              <a:path w="667385" h="266064">
                <a:moveTo>
                  <a:pt x="0" y="265963"/>
                </a:moveTo>
                <a:lnTo>
                  <a:pt x="667067" y="265963"/>
                </a:lnTo>
                <a:lnTo>
                  <a:pt x="667067" y="0"/>
                </a:lnTo>
                <a:lnTo>
                  <a:pt x="0" y="0"/>
                </a:lnTo>
                <a:lnTo>
                  <a:pt x="0" y="26596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307709" y="2321026"/>
            <a:ext cx="645160" cy="266065"/>
          </a:xfrm>
          <a:custGeom>
            <a:avLst/>
            <a:gdLst/>
            <a:ahLst/>
            <a:cxnLst/>
            <a:rect l="l" t="t" r="r" b="b"/>
            <a:pathLst>
              <a:path w="645159" h="266064">
                <a:moveTo>
                  <a:pt x="0" y="265963"/>
                </a:moveTo>
                <a:lnTo>
                  <a:pt x="644601" y="265963"/>
                </a:lnTo>
                <a:lnTo>
                  <a:pt x="644601" y="0"/>
                </a:lnTo>
                <a:lnTo>
                  <a:pt x="0" y="0"/>
                </a:lnTo>
                <a:lnTo>
                  <a:pt x="0" y="26596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952360" y="2321026"/>
            <a:ext cx="667385" cy="266065"/>
          </a:xfrm>
          <a:custGeom>
            <a:avLst/>
            <a:gdLst/>
            <a:ahLst/>
            <a:cxnLst/>
            <a:rect l="l" t="t" r="r" b="b"/>
            <a:pathLst>
              <a:path w="667384" h="266064">
                <a:moveTo>
                  <a:pt x="0" y="265963"/>
                </a:moveTo>
                <a:lnTo>
                  <a:pt x="666991" y="265963"/>
                </a:lnTo>
                <a:lnTo>
                  <a:pt x="666991" y="0"/>
                </a:lnTo>
                <a:lnTo>
                  <a:pt x="0" y="0"/>
                </a:lnTo>
                <a:lnTo>
                  <a:pt x="0" y="26596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619365" y="2321026"/>
            <a:ext cx="848994" cy="266065"/>
          </a:xfrm>
          <a:custGeom>
            <a:avLst/>
            <a:gdLst/>
            <a:ahLst/>
            <a:cxnLst/>
            <a:rect l="l" t="t" r="r" b="b"/>
            <a:pathLst>
              <a:path w="848995" h="266064">
                <a:moveTo>
                  <a:pt x="0" y="265963"/>
                </a:moveTo>
                <a:lnTo>
                  <a:pt x="848918" y="265963"/>
                </a:lnTo>
                <a:lnTo>
                  <a:pt x="848918" y="0"/>
                </a:lnTo>
                <a:lnTo>
                  <a:pt x="0" y="0"/>
                </a:lnTo>
                <a:lnTo>
                  <a:pt x="0" y="26596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468232" y="2321026"/>
            <a:ext cx="676275" cy="266065"/>
          </a:xfrm>
          <a:custGeom>
            <a:avLst/>
            <a:gdLst/>
            <a:ahLst/>
            <a:cxnLst/>
            <a:rect l="l" t="t" r="r" b="b"/>
            <a:pathLst>
              <a:path w="676275" h="266064">
                <a:moveTo>
                  <a:pt x="0" y="265963"/>
                </a:moveTo>
                <a:lnTo>
                  <a:pt x="675728" y="265963"/>
                </a:lnTo>
                <a:lnTo>
                  <a:pt x="675728" y="0"/>
                </a:lnTo>
                <a:lnTo>
                  <a:pt x="0" y="0"/>
                </a:lnTo>
                <a:lnTo>
                  <a:pt x="0" y="265963"/>
                </a:lnTo>
                <a:close/>
              </a:path>
            </a:pathLst>
          </a:custGeom>
          <a:solidFill>
            <a:srgbClr val="E7E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932045" y="2586964"/>
            <a:ext cx="708660" cy="266065"/>
          </a:xfrm>
          <a:custGeom>
            <a:avLst/>
            <a:gdLst/>
            <a:ahLst/>
            <a:cxnLst/>
            <a:rect l="l" t="t" r="r" b="b"/>
            <a:pathLst>
              <a:path w="708660" h="266064">
                <a:moveTo>
                  <a:pt x="0" y="265963"/>
                </a:moveTo>
                <a:lnTo>
                  <a:pt x="708647" y="265963"/>
                </a:lnTo>
                <a:lnTo>
                  <a:pt x="708647" y="0"/>
                </a:lnTo>
                <a:lnTo>
                  <a:pt x="0" y="0"/>
                </a:lnTo>
                <a:lnTo>
                  <a:pt x="0" y="265963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640704" y="2586964"/>
            <a:ext cx="667385" cy="266065"/>
          </a:xfrm>
          <a:custGeom>
            <a:avLst/>
            <a:gdLst/>
            <a:ahLst/>
            <a:cxnLst/>
            <a:rect l="l" t="t" r="r" b="b"/>
            <a:pathLst>
              <a:path w="667385" h="266064">
                <a:moveTo>
                  <a:pt x="0" y="265963"/>
                </a:moveTo>
                <a:lnTo>
                  <a:pt x="667067" y="265963"/>
                </a:lnTo>
                <a:lnTo>
                  <a:pt x="667067" y="0"/>
                </a:lnTo>
                <a:lnTo>
                  <a:pt x="0" y="0"/>
                </a:lnTo>
                <a:lnTo>
                  <a:pt x="0" y="265963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307709" y="2586964"/>
            <a:ext cx="645160" cy="266065"/>
          </a:xfrm>
          <a:custGeom>
            <a:avLst/>
            <a:gdLst/>
            <a:ahLst/>
            <a:cxnLst/>
            <a:rect l="l" t="t" r="r" b="b"/>
            <a:pathLst>
              <a:path w="645159" h="266064">
                <a:moveTo>
                  <a:pt x="0" y="265963"/>
                </a:moveTo>
                <a:lnTo>
                  <a:pt x="644601" y="265963"/>
                </a:lnTo>
                <a:lnTo>
                  <a:pt x="644601" y="0"/>
                </a:lnTo>
                <a:lnTo>
                  <a:pt x="0" y="0"/>
                </a:lnTo>
                <a:lnTo>
                  <a:pt x="0" y="265963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952360" y="2586964"/>
            <a:ext cx="667385" cy="266065"/>
          </a:xfrm>
          <a:custGeom>
            <a:avLst/>
            <a:gdLst/>
            <a:ahLst/>
            <a:cxnLst/>
            <a:rect l="l" t="t" r="r" b="b"/>
            <a:pathLst>
              <a:path w="667384" h="266064">
                <a:moveTo>
                  <a:pt x="0" y="265963"/>
                </a:moveTo>
                <a:lnTo>
                  <a:pt x="666991" y="265963"/>
                </a:lnTo>
                <a:lnTo>
                  <a:pt x="666991" y="0"/>
                </a:lnTo>
                <a:lnTo>
                  <a:pt x="0" y="0"/>
                </a:lnTo>
                <a:lnTo>
                  <a:pt x="0" y="265963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619365" y="2586964"/>
            <a:ext cx="848994" cy="266065"/>
          </a:xfrm>
          <a:custGeom>
            <a:avLst/>
            <a:gdLst/>
            <a:ahLst/>
            <a:cxnLst/>
            <a:rect l="l" t="t" r="r" b="b"/>
            <a:pathLst>
              <a:path w="848995" h="266064">
                <a:moveTo>
                  <a:pt x="0" y="265963"/>
                </a:moveTo>
                <a:lnTo>
                  <a:pt x="848918" y="265963"/>
                </a:lnTo>
                <a:lnTo>
                  <a:pt x="848918" y="0"/>
                </a:lnTo>
                <a:lnTo>
                  <a:pt x="0" y="0"/>
                </a:lnTo>
                <a:lnTo>
                  <a:pt x="0" y="265963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468232" y="2586964"/>
            <a:ext cx="676275" cy="266065"/>
          </a:xfrm>
          <a:custGeom>
            <a:avLst/>
            <a:gdLst/>
            <a:ahLst/>
            <a:cxnLst/>
            <a:rect l="l" t="t" r="r" b="b"/>
            <a:pathLst>
              <a:path w="676275" h="266064">
                <a:moveTo>
                  <a:pt x="0" y="265963"/>
                </a:moveTo>
                <a:lnTo>
                  <a:pt x="675728" y="265963"/>
                </a:lnTo>
                <a:lnTo>
                  <a:pt x="675728" y="0"/>
                </a:lnTo>
                <a:lnTo>
                  <a:pt x="0" y="0"/>
                </a:lnTo>
                <a:lnTo>
                  <a:pt x="0" y="265963"/>
                </a:lnTo>
                <a:close/>
              </a:path>
            </a:pathLst>
          </a:custGeom>
          <a:solidFill>
            <a:srgbClr val="CAD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640704" y="1545208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72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640704" y="2074036"/>
            <a:ext cx="0" cy="785495"/>
          </a:xfrm>
          <a:custGeom>
            <a:avLst/>
            <a:gdLst/>
            <a:ahLst/>
            <a:cxnLst/>
            <a:rect l="l" t="t" r="r" b="b"/>
            <a:pathLst>
              <a:path h="785494">
                <a:moveTo>
                  <a:pt x="0" y="0"/>
                </a:moveTo>
                <a:lnTo>
                  <a:pt x="0" y="78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307709" y="1545208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72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307709" y="2074036"/>
            <a:ext cx="0" cy="785495"/>
          </a:xfrm>
          <a:custGeom>
            <a:avLst/>
            <a:gdLst/>
            <a:ahLst/>
            <a:cxnLst/>
            <a:rect l="l" t="t" r="r" b="b"/>
            <a:pathLst>
              <a:path h="785494">
                <a:moveTo>
                  <a:pt x="0" y="0"/>
                </a:moveTo>
                <a:lnTo>
                  <a:pt x="0" y="78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952360" y="1545208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72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952360" y="2074036"/>
            <a:ext cx="0" cy="785495"/>
          </a:xfrm>
          <a:custGeom>
            <a:avLst/>
            <a:gdLst/>
            <a:ahLst/>
            <a:cxnLst/>
            <a:rect l="l" t="t" r="r" b="b"/>
            <a:pathLst>
              <a:path h="785494">
                <a:moveTo>
                  <a:pt x="0" y="0"/>
                </a:moveTo>
                <a:lnTo>
                  <a:pt x="0" y="78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619365" y="1545208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72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619365" y="2074036"/>
            <a:ext cx="0" cy="785495"/>
          </a:xfrm>
          <a:custGeom>
            <a:avLst/>
            <a:gdLst/>
            <a:ahLst/>
            <a:cxnLst/>
            <a:rect l="l" t="t" r="r" b="b"/>
            <a:pathLst>
              <a:path h="785494">
                <a:moveTo>
                  <a:pt x="0" y="0"/>
                </a:moveTo>
                <a:lnTo>
                  <a:pt x="0" y="78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468232" y="1545208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72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468232" y="2074036"/>
            <a:ext cx="0" cy="785495"/>
          </a:xfrm>
          <a:custGeom>
            <a:avLst/>
            <a:gdLst/>
            <a:ahLst/>
            <a:cxnLst/>
            <a:rect l="l" t="t" r="r" b="b"/>
            <a:pathLst>
              <a:path h="785494">
                <a:moveTo>
                  <a:pt x="0" y="0"/>
                </a:moveTo>
                <a:lnTo>
                  <a:pt x="0" y="78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925695" y="2321051"/>
            <a:ext cx="4218305" cy="0"/>
          </a:xfrm>
          <a:custGeom>
            <a:avLst/>
            <a:gdLst/>
            <a:ahLst/>
            <a:cxnLst/>
            <a:rect l="l" t="t" r="r" b="b"/>
            <a:pathLst>
              <a:path w="4218305">
                <a:moveTo>
                  <a:pt x="0" y="0"/>
                </a:moveTo>
                <a:lnTo>
                  <a:pt x="421830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925695" y="2586989"/>
            <a:ext cx="4218305" cy="0"/>
          </a:xfrm>
          <a:custGeom>
            <a:avLst/>
            <a:gdLst/>
            <a:ahLst/>
            <a:cxnLst/>
            <a:rect l="l" t="t" r="r" b="b"/>
            <a:pathLst>
              <a:path w="4218305">
                <a:moveTo>
                  <a:pt x="0" y="0"/>
                </a:moveTo>
                <a:lnTo>
                  <a:pt x="421830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932045" y="1545208"/>
            <a:ext cx="0" cy="1314450"/>
          </a:xfrm>
          <a:custGeom>
            <a:avLst/>
            <a:gdLst/>
            <a:ahLst/>
            <a:cxnLst/>
            <a:rect l="l" t="t" r="r" b="b"/>
            <a:pathLst>
              <a:path h="1314450">
                <a:moveTo>
                  <a:pt x="0" y="0"/>
                </a:moveTo>
                <a:lnTo>
                  <a:pt x="0" y="13140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9144000" y="1545208"/>
            <a:ext cx="0" cy="1314450"/>
          </a:xfrm>
          <a:custGeom>
            <a:avLst/>
            <a:gdLst/>
            <a:ahLst/>
            <a:cxnLst/>
            <a:rect l="l" t="t" r="r" b="b"/>
            <a:pathLst>
              <a:path h="1314450">
                <a:moveTo>
                  <a:pt x="0" y="0"/>
                </a:moveTo>
                <a:lnTo>
                  <a:pt x="0" y="13140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925695" y="1551558"/>
            <a:ext cx="4218305" cy="0"/>
          </a:xfrm>
          <a:custGeom>
            <a:avLst/>
            <a:gdLst/>
            <a:ahLst/>
            <a:cxnLst/>
            <a:rect l="l" t="t" r="r" b="b"/>
            <a:pathLst>
              <a:path w="4218305">
                <a:moveTo>
                  <a:pt x="0" y="0"/>
                </a:moveTo>
                <a:lnTo>
                  <a:pt x="421830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925695" y="2852927"/>
            <a:ext cx="4218305" cy="0"/>
          </a:xfrm>
          <a:custGeom>
            <a:avLst/>
            <a:gdLst/>
            <a:ahLst/>
            <a:cxnLst/>
            <a:rect l="l" t="t" r="r" b="b"/>
            <a:pathLst>
              <a:path w="4218305">
                <a:moveTo>
                  <a:pt x="0" y="0"/>
                </a:moveTo>
                <a:lnTo>
                  <a:pt x="421830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 txBox="1"/>
          <p:nvPr/>
        </p:nvSpPr>
        <p:spPr>
          <a:xfrm>
            <a:off x="5011165" y="1581658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pes</a:t>
            </a:r>
            <a:endParaRPr sz="900">
              <a:latin typeface="Arial"/>
              <a:cs typeface="Arial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5719826" y="1581658"/>
            <a:ext cx="4381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endParaRPr sz="900">
              <a:latin typeface="Arial"/>
              <a:cs typeface="Arial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5719826" y="1718817"/>
            <a:ext cx="37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9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&amp;  time</a:t>
            </a:r>
            <a:endParaRPr sz="900">
              <a:latin typeface="Arial"/>
              <a:cs typeface="Arial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6387084" y="1581658"/>
            <a:ext cx="323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Carry</a:t>
            </a:r>
            <a:endParaRPr sz="900">
              <a:latin typeface="Arial"/>
              <a:cs typeface="Arial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6387084" y="1718817"/>
            <a:ext cx="4768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bigger  turbines</a:t>
            </a:r>
            <a:endParaRPr sz="900">
              <a:latin typeface="Arial"/>
              <a:cs typeface="Arial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7031735" y="1581658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Wide</a:t>
            </a:r>
            <a:endParaRPr sz="900">
              <a:latin typeface="Arial"/>
              <a:cs typeface="Arial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7031735" y="1718817"/>
            <a:ext cx="459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ther  window</a:t>
            </a:r>
            <a:endParaRPr sz="900"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7698740" y="1581658"/>
            <a:ext cx="584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Optimised</a:t>
            </a:r>
            <a:endParaRPr sz="900">
              <a:latin typeface="Arial"/>
              <a:cs typeface="Arial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7698740" y="1718817"/>
            <a:ext cx="675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for site &amp;  transit</a:t>
            </a:r>
            <a:r>
              <a:rPr sz="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op.’s</a:t>
            </a:r>
            <a:endParaRPr sz="900">
              <a:latin typeface="Arial"/>
              <a:cs typeface="Arial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8547607" y="1581658"/>
            <a:ext cx="473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erage</a:t>
            </a:r>
            <a:endParaRPr sz="900">
              <a:latin typeface="Arial"/>
              <a:cs typeface="Arial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5011165" y="2085085"/>
            <a:ext cx="433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#1</a:t>
            </a:r>
            <a:r>
              <a:rPr sz="900" spc="-6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5495"/>
                </a:solidFill>
                <a:latin typeface="Arial"/>
                <a:cs typeface="Arial"/>
              </a:rPr>
              <a:t>FTIV</a:t>
            </a:r>
            <a:endParaRPr sz="900">
              <a:latin typeface="Arial"/>
              <a:cs typeface="Arial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5930138" y="208508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6585711" y="208508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7242047" y="208508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7999983" y="208508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8682990" y="2085085"/>
            <a:ext cx="247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1.</a:t>
            </a:r>
            <a:r>
              <a:rPr sz="900" spc="-10" dirty="0">
                <a:solidFill>
                  <a:srgbClr val="005495"/>
                </a:solidFill>
                <a:latin typeface="Arial"/>
                <a:cs typeface="Arial"/>
              </a:rPr>
              <a:t>7</a:t>
            </a: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5011165" y="2351278"/>
            <a:ext cx="414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#2</a:t>
            </a:r>
            <a:r>
              <a:rPr sz="900" spc="-7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5495"/>
                </a:solidFill>
                <a:latin typeface="Arial"/>
                <a:cs typeface="Arial"/>
              </a:rPr>
              <a:t>FTIJ</a:t>
            </a:r>
            <a:endParaRPr sz="900">
              <a:latin typeface="Arial"/>
              <a:cs typeface="Arial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5930138" y="2351278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6585711" y="2351278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7242047" y="2351278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7999983" y="2351278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8762238" y="2351278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5011165" y="2617215"/>
            <a:ext cx="452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#3</a:t>
            </a:r>
            <a:r>
              <a:rPr sz="900" spc="-7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5495"/>
                </a:solidFill>
                <a:latin typeface="Arial"/>
                <a:cs typeface="Arial"/>
              </a:rPr>
              <a:t>WTIJ</a:t>
            </a:r>
            <a:endParaRPr sz="900">
              <a:latin typeface="Arial"/>
              <a:cs typeface="Arial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5930138" y="261721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6585711" y="261721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7242047" y="261721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7999983" y="261721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8762238" y="261721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5495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5610352" y="2908554"/>
            <a:ext cx="8324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005495"/>
                </a:solidFill>
                <a:latin typeface="Arial"/>
                <a:cs typeface="Arial"/>
              </a:rPr>
              <a:t>1- Less</a:t>
            </a:r>
            <a:r>
              <a:rPr sz="1100" spc="-6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5495"/>
                </a:solidFill>
                <a:latin typeface="Arial"/>
                <a:cs typeface="Arial"/>
              </a:rPr>
              <a:t>likely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6981952" y="2908554"/>
            <a:ext cx="5067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005495"/>
                </a:solidFill>
                <a:latin typeface="Arial"/>
                <a:cs typeface="Arial"/>
              </a:rPr>
              <a:t>2-Likely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7" name="object 417"/>
          <p:cNvSpPr txBox="1"/>
          <p:nvPr/>
        </p:nvSpPr>
        <p:spPr>
          <a:xfrm>
            <a:off x="7896606" y="2908554"/>
            <a:ext cx="88963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005495"/>
                </a:solidFill>
                <a:latin typeface="Arial"/>
                <a:cs typeface="Arial"/>
              </a:rPr>
              <a:t>3-Highly</a:t>
            </a:r>
            <a:r>
              <a:rPr sz="1100" spc="-2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5495"/>
                </a:solidFill>
                <a:latin typeface="Arial"/>
                <a:cs typeface="Arial"/>
              </a:rPr>
              <a:t>likely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7021068" y="3345941"/>
            <a:ext cx="393953" cy="1174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074027" y="3369055"/>
            <a:ext cx="288036" cy="1080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074027" y="3369055"/>
            <a:ext cx="288290" cy="1080135"/>
          </a:xfrm>
          <a:custGeom>
            <a:avLst/>
            <a:gdLst/>
            <a:ahLst/>
            <a:cxnLst/>
            <a:rect l="l" t="t" r="r" b="b"/>
            <a:pathLst>
              <a:path w="288290" h="1080135">
                <a:moveTo>
                  <a:pt x="0" y="936117"/>
                </a:moveTo>
                <a:lnTo>
                  <a:pt x="72008" y="936117"/>
                </a:lnTo>
                <a:lnTo>
                  <a:pt x="72008" y="0"/>
                </a:lnTo>
                <a:lnTo>
                  <a:pt x="216026" y="0"/>
                </a:lnTo>
                <a:lnTo>
                  <a:pt x="216026" y="936117"/>
                </a:lnTo>
                <a:lnTo>
                  <a:pt x="288036" y="936117"/>
                </a:lnTo>
                <a:lnTo>
                  <a:pt x="144018" y="1080135"/>
                </a:lnTo>
                <a:lnTo>
                  <a:pt x="0" y="936117"/>
                </a:lnTo>
                <a:close/>
              </a:path>
            </a:pathLst>
          </a:custGeom>
          <a:ln w="9525">
            <a:solidFill>
              <a:srgbClr val="0052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338828" y="764286"/>
            <a:ext cx="1223010" cy="6134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384928" y="787019"/>
            <a:ext cx="1131189" cy="5214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384928" y="787019"/>
            <a:ext cx="1131570" cy="521970"/>
          </a:xfrm>
          <a:custGeom>
            <a:avLst/>
            <a:gdLst/>
            <a:ahLst/>
            <a:cxnLst/>
            <a:rect l="l" t="t" r="r" b="b"/>
            <a:pathLst>
              <a:path w="1131570" h="521969">
                <a:moveTo>
                  <a:pt x="540512" y="4952"/>
                </a:moveTo>
                <a:lnTo>
                  <a:pt x="494331" y="14511"/>
                </a:lnTo>
                <a:lnTo>
                  <a:pt x="449957" y="28739"/>
                </a:lnTo>
                <a:lnTo>
                  <a:pt x="407593" y="47380"/>
                </a:lnTo>
                <a:lnTo>
                  <a:pt x="367445" y="70175"/>
                </a:lnTo>
                <a:lnTo>
                  <a:pt x="329715" y="96868"/>
                </a:lnTo>
                <a:lnTo>
                  <a:pt x="294609" y="127200"/>
                </a:lnTo>
                <a:lnTo>
                  <a:pt x="262331" y="160914"/>
                </a:lnTo>
                <a:lnTo>
                  <a:pt x="233085" y="197752"/>
                </a:lnTo>
                <a:lnTo>
                  <a:pt x="207076" y="237457"/>
                </a:lnTo>
                <a:lnTo>
                  <a:pt x="184507" y="279771"/>
                </a:lnTo>
                <a:lnTo>
                  <a:pt x="165584" y="324437"/>
                </a:lnTo>
                <a:lnTo>
                  <a:pt x="150510" y="371196"/>
                </a:lnTo>
                <a:lnTo>
                  <a:pt x="139490" y="419792"/>
                </a:lnTo>
                <a:lnTo>
                  <a:pt x="132728" y="469966"/>
                </a:lnTo>
                <a:lnTo>
                  <a:pt x="130429" y="521461"/>
                </a:lnTo>
                <a:lnTo>
                  <a:pt x="0" y="521461"/>
                </a:lnTo>
                <a:lnTo>
                  <a:pt x="2176" y="471235"/>
                </a:lnTo>
                <a:lnTo>
                  <a:pt x="8572" y="422360"/>
                </a:lnTo>
                <a:lnTo>
                  <a:pt x="18988" y="375057"/>
                </a:lnTo>
                <a:lnTo>
                  <a:pt x="33226" y="329542"/>
                </a:lnTo>
                <a:lnTo>
                  <a:pt x="51086" y="286034"/>
                </a:lnTo>
                <a:lnTo>
                  <a:pt x="72368" y="244752"/>
                </a:lnTo>
                <a:lnTo>
                  <a:pt x="96873" y="205914"/>
                </a:lnTo>
                <a:lnTo>
                  <a:pt x="124403" y="169738"/>
                </a:lnTo>
                <a:lnTo>
                  <a:pt x="154757" y="136443"/>
                </a:lnTo>
                <a:lnTo>
                  <a:pt x="187736" y="106248"/>
                </a:lnTo>
                <a:lnTo>
                  <a:pt x="223142" y="79370"/>
                </a:lnTo>
                <a:lnTo>
                  <a:pt x="260774" y="56028"/>
                </a:lnTo>
                <a:lnTo>
                  <a:pt x="300433" y="36440"/>
                </a:lnTo>
                <a:lnTo>
                  <a:pt x="341921" y="20825"/>
                </a:lnTo>
                <a:lnTo>
                  <a:pt x="385038" y="9401"/>
                </a:lnTo>
                <a:lnTo>
                  <a:pt x="429584" y="2386"/>
                </a:lnTo>
                <a:lnTo>
                  <a:pt x="475361" y="0"/>
                </a:lnTo>
                <a:lnTo>
                  <a:pt x="605790" y="0"/>
                </a:lnTo>
                <a:lnTo>
                  <a:pt x="651760" y="2429"/>
                </a:lnTo>
                <a:lnTo>
                  <a:pt x="696658" y="9584"/>
                </a:lnTo>
                <a:lnTo>
                  <a:pt x="740249" y="21263"/>
                </a:lnTo>
                <a:lnTo>
                  <a:pt x="782295" y="37267"/>
                </a:lnTo>
                <a:lnTo>
                  <a:pt x="822561" y="57395"/>
                </a:lnTo>
                <a:lnTo>
                  <a:pt x="860812" y="81446"/>
                </a:lnTo>
                <a:lnTo>
                  <a:pt x="896810" y="109219"/>
                </a:lnTo>
                <a:lnTo>
                  <a:pt x="930320" y="140516"/>
                </a:lnTo>
                <a:lnTo>
                  <a:pt x="961106" y="175133"/>
                </a:lnTo>
                <a:lnTo>
                  <a:pt x="988931" y="212873"/>
                </a:lnTo>
                <a:lnTo>
                  <a:pt x="1013561" y="253533"/>
                </a:lnTo>
                <a:lnTo>
                  <a:pt x="1034758" y="296913"/>
                </a:lnTo>
                <a:lnTo>
                  <a:pt x="1052286" y="342813"/>
                </a:lnTo>
                <a:lnTo>
                  <a:pt x="1065911" y="391032"/>
                </a:lnTo>
                <a:lnTo>
                  <a:pt x="1131189" y="391032"/>
                </a:lnTo>
                <a:lnTo>
                  <a:pt x="1015873" y="521461"/>
                </a:lnTo>
                <a:lnTo>
                  <a:pt x="870458" y="391032"/>
                </a:lnTo>
                <a:lnTo>
                  <a:pt x="935609" y="391032"/>
                </a:lnTo>
                <a:lnTo>
                  <a:pt x="921961" y="342813"/>
                </a:lnTo>
                <a:lnTo>
                  <a:pt x="904415" y="296913"/>
                </a:lnTo>
                <a:lnTo>
                  <a:pt x="883207" y="253533"/>
                </a:lnTo>
                <a:lnTo>
                  <a:pt x="858571" y="212873"/>
                </a:lnTo>
                <a:lnTo>
                  <a:pt x="830742" y="175133"/>
                </a:lnTo>
                <a:lnTo>
                  <a:pt x="799955" y="140516"/>
                </a:lnTo>
                <a:lnTo>
                  <a:pt x="766445" y="109220"/>
                </a:lnTo>
                <a:lnTo>
                  <a:pt x="730446" y="81446"/>
                </a:lnTo>
                <a:lnTo>
                  <a:pt x="692194" y="57395"/>
                </a:lnTo>
                <a:lnTo>
                  <a:pt x="651925" y="37267"/>
                </a:lnTo>
                <a:lnTo>
                  <a:pt x="609871" y="21263"/>
                </a:lnTo>
                <a:lnTo>
                  <a:pt x="566270" y="9584"/>
                </a:lnTo>
                <a:lnTo>
                  <a:pt x="521354" y="2429"/>
                </a:lnTo>
                <a:lnTo>
                  <a:pt x="475361" y="0"/>
                </a:lnTo>
              </a:path>
            </a:pathLst>
          </a:custGeom>
          <a:ln w="9525">
            <a:solidFill>
              <a:srgbClr val="0052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32988"/>
            <a:ext cx="3813810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6401" y="3332988"/>
            <a:ext cx="724662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318" y="3337403"/>
            <a:ext cx="4497070" cy="318262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3600" spc="-5" dirty="0">
                <a:latin typeface="Arial"/>
                <a:cs typeface="Arial"/>
              </a:rPr>
              <a:t>Key parameters</a:t>
            </a:r>
            <a:endParaRPr sz="36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615"/>
              </a:spcBef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Cargo Selection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Capacity</a:t>
            </a:r>
            <a:endParaRPr sz="24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25" dirty="0">
                <a:latin typeface="Arial"/>
                <a:cs typeface="Arial"/>
              </a:rPr>
              <a:t>Vessel</a:t>
            </a:r>
            <a:r>
              <a:rPr sz="2400" spc="-5" dirty="0">
                <a:latin typeface="Arial"/>
                <a:cs typeface="Arial"/>
              </a:rPr>
              <a:t> Economics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90"/>
              </a:spcBef>
              <a:buClr>
                <a:srgbClr val="6BA8CF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CAPEX &amp;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OPEX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6BA8CF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20" dirty="0">
                <a:latin typeface="Arial"/>
                <a:cs typeface="Arial"/>
              </a:rPr>
              <a:t>Time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reduction</a:t>
            </a:r>
            <a:endParaRPr sz="20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565"/>
              </a:spcBef>
              <a:buChar char="–"/>
              <a:tabLst>
                <a:tab pos="755650" algn="l"/>
              </a:tabLst>
            </a:pPr>
            <a:r>
              <a:rPr sz="2400" dirty="0">
                <a:latin typeface="Arial"/>
                <a:cs typeface="Arial"/>
              </a:rPr>
              <a:t>Port </a:t>
            </a:r>
            <a:r>
              <a:rPr sz="2400" spc="-5" dirty="0">
                <a:latin typeface="Arial"/>
                <a:cs typeface="Arial"/>
              </a:rPr>
              <a:t>and Site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restrictions</a:t>
            </a:r>
            <a:endParaRPr sz="24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580"/>
              </a:spcBef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Crane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operations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35667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WTIJ Design</a:t>
            </a:r>
            <a:r>
              <a:rPr sz="2600" b="1" spc="-1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Selection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6221" y="831214"/>
            <a:ext cx="3257423" cy="2562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1222" y="971169"/>
            <a:ext cx="3854577" cy="2571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2045" y="3861053"/>
            <a:ext cx="3953383" cy="26369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52475"/>
            <a:ext cx="602615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30" dirty="0">
                <a:solidFill>
                  <a:srgbClr val="005495"/>
                </a:solidFill>
                <a:latin typeface="Arial"/>
                <a:cs typeface="Arial"/>
              </a:rPr>
              <a:t>Vessel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Economics – </a:t>
            </a:r>
            <a:r>
              <a:rPr sz="2600" b="1" spc="-35" dirty="0">
                <a:solidFill>
                  <a:srgbClr val="005495"/>
                </a:solidFill>
                <a:latin typeface="Arial"/>
                <a:cs typeface="Arial"/>
              </a:rPr>
              <a:t>Turbine</a:t>
            </a:r>
            <a:r>
              <a:rPr sz="2600" b="1" spc="15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5495"/>
                </a:solidFill>
                <a:latin typeface="Arial"/>
                <a:cs typeface="Arial"/>
              </a:rPr>
              <a:t>Selection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9367" y="2199132"/>
            <a:ext cx="1591310" cy="0"/>
          </a:xfrm>
          <a:custGeom>
            <a:avLst/>
            <a:gdLst/>
            <a:ahLst/>
            <a:cxnLst/>
            <a:rect l="l" t="t" r="r" b="b"/>
            <a:pathLst>
              <a:path w="1591310">
                <a:moveTo>
                  <a:pt x="0" y="0"/>
                </a:moveTo>
                <a:lnTo>
                  <a:pt x="1591056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9367" y="1417319"/>
            <a:ext cx="1591310" cy="0"/>
          </a:xfrm>
          <a:custGeom>
            <a:avLst/>
            <a:gdLst/>
            <a:ahLst/>
            <a:cxnLst/>
            <a:rect l="l" t="t" r="r" b="b"/>
            <a:pathLst>
              <a:path w="1591310">
                <a:moveTo>
                  <a:pt x="0" y="0"/>
                </a:moveTo>
                <a:lnTo>
                  <a:pt x="1591056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9367" y="1417319"/>
            <a:ext cx="0" cy="335915"/>
          </a:xfrm>
          <a:custGeom>
            <a:avLst/>
            <a:gdLst/>
            <a:ahLst/>
            <a:cxnLst/>
            <a:rect l="l" t="t" r="r" b="b"/>
            <a:pathLst>
              <a:path h="335914">
                <a:moveTo>
                  <a:pt x="0" y="0"/>
                </a:moveTo>
                <a:lnTo>
                  <a:pt x="0" y="335661"/>
                </a:lnTo>
              </a:path>
            </a:pathLst>
          </a:custGeom>
          <a:ln w="9143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9367" y="1842135"/>
            <a:ext cx="0" cy="1139190"/>
          </a:xfrm>
          <a:custGeom>
            <a:avLst/>
            <a:gdLst/>
            <a:ahLst/>
            <a:cxnLst/>
            <a:rect l="l" t="t" r="r" b="b"/>
            <a:pathLst>
              <a:path h="1139189">
                <a:moveTo>
                  <a:pt x="0" y="0"/>
                </a:moveTo>
                <a:lnTo>
                  <a:pt x="0" y="1138809"/>
                </a:lnTo>
              </a:path>
            </a:pathLst>
          </a:custGeom>
          <a:ln w="9143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1267" y="29809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1267" y="219913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1267" y="14173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9367" y="2980944"/>
            <a:ext cx="1591310" cy="0"/>
          </a:xfrm>
          <a:custGeom>
            <a:avLst/>
            <a:gdLst/>
            <a:ahLst/>
            <a:cxnLst/>
            <a:rect l="l" t="t" r="r" b="b"/>
            <a:pathLst>
              <a:path w="1591310">
                <a:moveTo>
                  <a:pt x="0" y="0"/>
                </a:moveTo>
                <a:lnTo>
                  <a:pt x="1591056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9367" y="298094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4544" y="298094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9719" y="298094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4895" y="298094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00072" y="298094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65248" y="298094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30423" y="298094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9507" y="1493900"/>
            <a:ext cx="1591310" cy="916940"/>
          </a:xfrm>
          <a:custGeom>
            <a:avLst/>
            <a:gdLst/>
            <a:ahLst/>
            <a:cxnLst/>
            <a:rect l="l" t="t" r="r" b="b"/>
            <a:pathLst>
              <a:path w="1591310" h="916939">
                <a:moveTo>
                  <a:pt x="1591170" y="916686"/>
                </a:moveTo>
                <a:lnTo>
                  <a:pt x="1541960" y="905912"/>
                </a:lnTo>
                <a:lnTo>
                  <a:pt x="1491156" y="894915"/>
                </a:lnTo>
                <a:lnTo>
                  <a:pt x="1439356" y="883778"/>
                </a:lnTo>
                <a:lnTo>
                  <a:pt x="1387158" y="872587"/>
                </a:lnTo>
                <a:lnTo>
                  <a:pt x="1335158" y="861427"/>
                </a:lnTo>
                <a:lnTo>
                  <a:pt x="1283956" y="850381"/>
                </a:lnTo>
                <a:lnTo>
                  <a:pt x="1234148" y="839536"/>
                </a:lnTo>
                <a:lnTo>
                  <a:pt x="1186333" y="828974"/>
                </a:lnTo>
                <a:lnTo>
                  <a:pt x="1141108" y="818783"/>
                </a:lnTo>
                <a:lnTo>
                  <a:pt x="1099070" y="809045"/>
                </a:lnTo>
                <a:lnTo>
                  <a:pt x="1060818" y="799846"/>
                </a:lnTo>
                <a:lnTo>
                  <a:pt x="990811" y="783169"/>
                </a:lnTo>
                <a:lnTo>
                  <a:pt x="935655" y="770156"/>
                </a:lnTo>
                <a:lnTo>
                  <a:pt x="888984" y="757582"/>
                </a:lnTo>
                <a:lnTo>
                  <a:pt x="844434" y="742222"/>
                </a:lnTo>
                <a:lnTo>
                  <a:pt x="795642" y="720851"/>
                </a:lnTo>
                <a:lnTo>
                  <a:pt x="751436" y="697806"/>
                </a:lnTo>
                <a:lnTo>
                  <a:pt x="707217" y="671406"/>
                </a:lnTo>
                <a:lnTo>
                  <a:pt x="662990" y="642318"/>
                </a:lnTo>
                <a:lnTo>
                  <a:pt x="618764" y="611208"/>
                </a:lnTo>
                <a:lnTo>
                  <a:pt x="574544" y="578744"/>
                </a:lnTo>
                <a:lnTo>
                  <a:pt x="530339" y="545591"/>
                </a:lnTo>
                <a:lnTo>
                  <a:pt x="492457" y="516946"/>
                </a:lnTo>
                <a:lnTo>
                  <a:pt x="454574" y="487876"/>
                </a:lnTo>
                <a:lnTo>
                  <a:pt x="416692" y="457957"/>
                </a:lnTo>
                <a:lnTo>
                  <a:pt x="378810" y="426765"/>
                </a:lnTo>
                <a:lnTo>
                  <a:pt x="340927" y="393876"/>
                </a:lnTo>
                <a:lnTo>
                  <a:pt x="303045" y="358866"/>
                </a:lnTo>
                <a:lnTo>
                  <a:pt x="265163" y="321310"/>
                </a:lnTo>
                <a:lnTo>
                  <a:pt x="232024" y="285787"/>
                </a:lnTo>
                <a:lnTo>
                  <a:pt x="198881" y="247798"/>
                </a:lnTo>
                <a:lnTo>
                  <a:pt x="165737" y="207914"/>
                </a:lnTo>
                <a:lnTo>
                  <a:pt x="132591" y="166703"/>
                </a:lnTo>
                <a:lnTo>
                  <a:pt x="99443" y="124736"/>
                </a:lnTo>
                <a:lnTo>
                  <a:pt x="66295" y="82583"/>
                </a:lnTo>
                <a:lnTo>
                  <a:pt x="33147" y="40814"/>
                </a:lnTo>
                <a:lnTo>
                  <a:pt x="0" y="0"/>
                </a:lnTo>
              </a:path>
            </a:pathLst>
          </a:custGeom>
          <a:ln w="28193">
            <a:solidFill>
              <a:srgbClr val="0052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80449" y="2360104"/>
            <a:ext cx="99440" cy="9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0097" y="2243518"/>
            <a:ext cx="99440" cy="99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84921" y="2164270"/>
            <a:ext cx="99441" cy="99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9745" y="1989010"/>
            <a:ext cx="99440" cy="99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4569" y="1764982"/>
            <a:ext cx="99440" cy="99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9393" y="1443418"/>
            <a:ext cx="99440" cy="99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9507" y="1797939"/>
            <a:ext cx="1591310" cy="789305"/>
          </a:xfrm>
          <a:custGeom>
            <a:avLst/>
            <a:gdLst/>
            <a:ahLst/>
            <a:cxnLst/>
            <a:rect l="l" t="t" r="r" b="b"/>
            <a:pathLst>
              <a:path w="1591310" h="789305">
                <a:moveTo>
                  <a:pt x="1591170" y="789177"/>
                </a:moveTo>
                <a:lnTo>
                  <a:pt x="1541960" y="779232"/>
                </a:lnTo>
                <a:lnTo>
                  <a:pt x="1491156" y="769058"/>
                </a:lnTo>
                <a:lnTo>
                  <a:pt x="1439356" y="758741"/>
                </a:lnTo>
                <a:lnTo>
                  <a:pt x="1387158" y="748366"/>
                </a:lnTo>
                <a:lnTo>
                  <a:pt x="1335158" y="738020"/>
                </a:lnTo>
                <a:lnTo>
                  <a:pt x="1283956" y="727789"/>
                </a:lnTo>
                <a:lnTo>
                  <a:pt x="1234148" y="717758"/>
                </a:lnTo>
                <a:lnTo>
                  <a:pt x="1186333" y="708013"/>
                </a:lnTo>
                <a:lnTo>
                  <a:pt x="1141108" y="698640"/>
                </a:lnTo>
                <a:lnTo>
                  <a:pt x="1099070" y="689725"/>
                </a:lnTo>
                <a:lnTo>
                  <a:pt x="1060818" y="681355"/>
                </a:lnTo>
                <a:lnTo>
                  <a:pt x="990811" y="666283"/>
                </a:lnTo>
                <a:lnTo>
                  <a:pt x="935655" y="654723"/>
                </a:lnTo>
                <a:lnTo>
                  <a:pt x="888984" y="643663"/>
                </a:lnTo>
                <a:lnTo>
                  <a:pt x="844434" y="630091"/>
                </a:lnTo>
                <a:lnTo>
                  <a:pt x="795642" y="610997"/>
                </a:lnTo>
                <a:lnTo>
                  <a:pt x="751436" y="590095"/>
                </a:lnTo>
                <a:lnTo>
                  <a:pt x="707217" y="566001"/>
                </a:lnTo>
                <a:lnTo>
                  <a:pt x="662990" y="539480"/>
                </a:lnTo>
                <a:lnTo>
                  <a:pt x="618764" y="511297"/>
                </a:lnTo>
                <a:lnTo>
                  <a:pt x="574544" y="482218"/>
                </a:lnTo>
                <a:lnTo>
                  <a:pt x="530339" y="453009"/>
                </a:lnTo>
                <a:lnTo>
                  <a:pt x="486143" y="423921"/>
                </a:lnTo>
                <a:lnTo>
                  <a:pt x="441947" y="394466"/>
                </a:lnTo>
                <a:lnTo>
                  <a:pt x="397751" y="364109"/>
                </a:lnTo>
                <a:lnTo>
                  <a:pt x="353555" y="332311"/>
                </a:lnTo>
                <a:lnTo>
                  <a:pt x="309359" y="298539"/>
                </a:lnTo>
                <a:lnTo>
                  <a:pt x="265163" y="262255"/>
                </a:lnTo>
                <a:lnTo>
                  <a:pt x="227289" y="228520"/>
                </a:lnTo>
                <a:lnTo>
                  <a:pt x="189412" y="192501"/>
                </a:lnTo>
                <a:lnTo>
                  <a:pt x="151532" y="154822"/>
                </a:lnTo>
                <a:lnTo>
                  <a:pt x="113649" y="116109"/>
                </a:lnTo>
                <a:lnTo>
                  <a:pt x="75766" y="76984"/>
                </a:lnTo>
                <a:lnTo>
                  <a:pt x="37882" y="38073"/>
                </a:lnTo>
                <a:lnTo>
                  <a:pt x="0" y="0"/>
                </a:lnTo>
              </a:path>
            </a:pathLst>
          </a:custGeom>
          <a:ln w="28194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85973" y="254241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153"/>
                </a:moveTo>
                <a:lnTo>
                  <a:pt x="89154" y="89153"/>
                </a:lnTo>
                <a:lnTo>
                  <a:pt x="89154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85973" y="254241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153"/>
                </a:moveTo>
                <a:lnTo>
                  <a:pt x="89154" y="89153"/>
                </a:lnTo>
                <a:lnTo>
                  <a:pt x="89154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ln w="9525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55622" y="2434208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153"/>
                </a:moveTo>
                <a:lnTo>
                  <a:pt x="89154" y="89153"/>
                </a:lnTo>
                <a:lnTo>
                  <a:pt x="89154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55622" y="2434208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153"/>
                </a:moveTo>
                <a:lnTo>
                  <a:pt x="89154" y="89153"/>
                </a:lnTo>
                <a:lnTo>
                  <a:pt x="89154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ln w="9525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90445" y="2364104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153"/>
                </a:moveTo>
                <a:lnTo>
                  <a:pt x="89154" y="89153"/>
                </a:lnTo>
                <a:lnTo>
                  <a:pt x="89154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90445" y="2364104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153"/>
                </a:moveTo>
                <a:lnTo>
                  <a:pt x="89154" y="89153"/>
                </a:lnTo>
                <a:lnTo>
                  <a:pt x="89154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ln w="9525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5269" y="2205608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89153"/>
                </a:moveTo>
                <a:lnTo>
                  <a:pt x="89153" y="89153"/>
                </a:lnTo>
                <a:lnTo>
                  <a:pt x="89153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25269" y="2205608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89153"/>
                </a:moveTo>
                <a:lnTo>
                  <a:pt x="89153" y="89153"/>
                </a:lnTo>
                <a:lnTo>
                  <a:pt x="89153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ln w="9525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60094" y="2015108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89153"/>
                </a:moveTo>
                <a:lnTo>
                  <a:pt x="89153" y="89153"/>
                </a:lnTo>
                <a:lnTo>
                  <a:pt x="89153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60094" y="2015108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89153"/>
                </a:moveTo>
                <a:lnTo>
                  <a:pt x="89153" y="89153"/>
                </a:lnTo>
                <a:lnTo>
                  <a:pt x="89153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ln w="9525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4917" y="175298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89153"/>
                </a:moveTo>
                <a:lnTo>
                  <a:pt x="89153" y="89153"/>
                </a:lnTo>
                <a:lnTo>
                  <a:pt x="89153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4917" y="175298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89153"/>
                </a:moveTo>
                <a:lnTo>
                  <a:pt x="89153" y="89153"/>
                </a:lnTo>
                <a:lnTo>
                  <a:pt x="89153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ln w="9525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9507" y="2186432"/>
            <a:ext cx="1591310" cy="616585"/>
          </a:xfrm>
          <a:custGeom>
            <a:avLst/>
            <a:gdLst/>
            <a:ahLst/>
            <a:cxnLst/>
            <a:rect l="l" t="t" r="r" b="b"/>
            <a:pathLst>
              <a:path w="1591310" h="616585">
                <a:moveTo>
                  <a:pt x="1591170" y="616330"/>
                </a:moveTo>
                <a:lnTo>
                  <a:pt x="1541960" y="607964"/>
                </a:lnTo>
                <a:lnTo>
                  <a:pt x="1491156" y="599401"/>
                </a:lnTo>
                <a:lnTo>
                  <a:pt x="1439356" y="590716"/>
                </a:lnTo>
                <a:lnTo>
                  <a:pt x="1387158" y="581984"/>
                </a:lnTo>
                <a:lnTo>
                  <a:pt x="1335158" y="573279"/>
                </a:lnTo>
                <a:lnTo>
                  <a:pt x="1283956" y="564675"/>
                </a:lnTo>
                <a:lnTo>
                  <a:pt x="1234148" y="556247"/>
                </a:lnTo>
                <a:lnTo>
                  <a:pt x="1186333" y="548068"/>
                </a:lnTo>
                <a:lnTo>
                  <a:pt x="1141108" y="540215"/>
                </a:lnTo>
                <a:lnTo>
                  <a:pt x="1099070" y="532760"/>
                </a:lnTo>
                <a:lnTo>
                  <a:pt x="1060818" y="525779"/>
                </a:lnTo>
                <a:lnTo>
                  <a:pt x="990811" y="513372"/>
                </a:lnTo>
                <a:lnTo>
                  <a:pt x="935655" y="504001"/>
                </a:lnTo>
                <a:lnTo>
                  <a:pt x="888984" y="495092"/>
                </a:lnTo>
                <a:lnTo>
                  <a:pt x="844434" y="484075"/>
                </a:lnTo>
                <a:lnTo>
                  <a:pt x="795642" y="468375"/>
                </a:lnTo>
                <a:lnTo>
                  <a:pt x="751436" y="450940"/>
                </a:lnTo>
                <a:lnTo>
                  <a:pt x="707217" y="430661"/>
                </a:lnTo>
                <a:lnTo>
                  <a:pt x="662990" y="408336"/>
                </a:lnTo>
                <a:lnTo>
                  <a:pt x="618764" y="384762"/>
                </a:lnTo>
                <a:lnTo>
                  <a:pt x="574544" y="360737"/>
                </a:lnTo>
                <a:lnTo>
                  <a:pt x="530339" y="337057"/>
                </a:lnTo>
                <a:lnTo>
                  <a:pt x="486143" y="313885"/>
                </a:lnTo>
                <a:lnTo>
                  <a:pt x="441947" y="290613"/>
                </a:lnTo>
                <a:lnTo>
                  <a:pt x="397751" y="266890"/>
                </a:lnTo>
                <a:lnTo>
                  <a:pt x="353555" y="242363"/>
                </a:lnTo>
                <a:lnTo>
                  <a:pt x="309359" y="216678"/>
                </a:lnTo>
                <a:lnTo>
                  <a:pt x="265163" y="189483"/>
                </a:lnTo>
                <a:lnTo>
                  <a:pt x="220977" y="160349"/>
                </a:lnTo>
                <a:lnTo>
                  <a:pt x="176785" y="129464"/>
                </a:lnTo>
                <a:lnTo>
                  <a:pt x="132591" y="97409"/>
                </a:lnTo>
                <a:lnTo>
                  <a:pt x="88394" y="64760"/>
                </a:lnTo>
                <a:lnTo>
                  <a:pt x="44196" y="32098"/>
                </a:lnTo>
                <a:lnTo>
                  <a:pt x="0" y="0"/>
                </a:lnTo>
              </a:path>
            </a:pathLst>
          </a:custGeom>
          <a:ln w="28193">
            <a:solidFill>
              <a:srgbClr val="71B8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80449" y="2752534"/>
            <a:ext cx="99440" cy="99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50097" y="2661856"/>
            <a:ext cx="99440" cy="99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84921" y="2604706"/>
            <a:ext cx="99441" cy="99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19745" y="2472880"/>
            <a:ext cx="99440" cy="994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54569" y="2325052"/>
            <a:ext cx="99440" cy="99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9393" y="2136076"/>
            <a:ext cx="99440" cy="99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9507" y="2284476"/>
            <a:ext cx="1591310" cy="585470"/>
          </a:xfrm>
          <a:custGeom>
            <a:avLst/>
            <a:gdLst/>
            <a:ahLst/>
            <a:cxnLst/>
            <a:rect l="l" t="t" r="r" b="b"/>
            <a:pathLst>
              <a:path w="1591310" h="585469">
                <a:moveTo>
                  <a:pt x="1591170" y="584962"/>
                </a:moveTo>
                <a:lnTo>
                  <a:pt x="1541960" y="576338"/>
                </a:lnTo>
                <a:lnTo>
                  <a:pt x="1491156" y="567495"/>
                </a:lnTo>
                <a:lnTo>
                  <a:pt x="1439356" y="558514"/>
                </a:lnTo>
                <a:lnTo>
                  <a:pt x="1387158" y="549479"/>
                </a:lnTo>
                <a:lnTo>
                  <a:pt x="1335158" y="540471"/>
                </a:lnTo>
                <a:lnTo>
                  <a:pt x="1283956" y="531573"/>
                </a:lnTo>
                <a:lnTo>
                  <a:pt x="1234148" y="522867"/>
                </a:lnTo>
                <a:lnTo>
                  <a:pt x="1186333" y="514436"/>
                </a:lnTo>
                <a:lnTo>
                  <a:pt x="1141108" y="506362"/>
                </a:lnTo>
                <a:lnTo>
                  <a:pt x="1099070" y="498728"/>
                </a:lnTo>
                <a:lnTo>
                  <a:pt x="1060818" y="491616"/>
                </a:lnTo>
                <a:lnTo>
                  <a:pt x="990811" y="479167"/>
                </a:lnTo>
                <a:lnTo>
                  <a:pt x="935655" y="469931"/>
                </a:lnTo>
                <a:lnTo>
                  <a:pt x="888984" y="461268"/>
                </a:lnTo>
                <a:lnTo>
                  <a:pt x="844434" y="450538"/>
                </a:lnTo>
                <a:lnTo>
                  <a:pt x="795642" y="435101"/>
                </a:lnTo>
                <a:lnTo>
                  <a:pt x="751436" y="417697"/>
                </a:lnTo>
                <a:lnTo>
                  <a:pt x="707217" y="397340"/>
                </a:lnTo>
                <a:lnTo>
                  <a:pt x="662990" y="374951"/>
                </a:lnTo>
                <a:lnTo>
                  <a:pt x="618764" y="351451"/>
                </a:lnTo>
                <a:lnTo>
                  <a:pt x="574544" y="327760"/>
                </a:lnTo>
                <a:lnTo>
                  <a:pt x="530339" y="304800"/>
                </a:lnTo>
                <a:lnTo>
                  <a:pt x="486143" y="282689"/>
                </a:lnTo>
                <a:lnTo>
                  <a:pt x="441947" y="260716"/>
                </a:lnTo>
                <a:lnTo>
                  <a:pt x="397751" y="238553"/>
                </a:lnTo>
                <a:lnTo>
                  <a:pt x="353555" y="215871"/>
                </a:lnTo>
                <a:lnTo>
                  <a:pt x="309359" y="192343"/>
                </a:lnTo>
                <a:lnTo>
                  <a:pt x="265163" y="167639"/>
                </a:lnTo>
                <a:lnTo>
                  <a:pt x="220977" y="141463"/>
                </a:lnTo>
                <a:lnTo>
                  <a:pt x="176785" y="114017"/>
                </a:lnTo>
                <a:lnTo>
                  <a:pt x="132591" y="85725"/>
                </a:lnTo>
                <a:lnTo>
                  <a:pt x="88394" y="57008"/>
                </a:lnTo>
                <a:lnTo>
                  <a:pt x="44196" y="28292"/>
                </a:lnTo>
                <a:lnTo>
                  <a:pt x="0" y="0"/>
                </a:lnTo>
              </a:path>
            </a:pathLst>
          </a:custGeom>
          <a:ln w="28194">
            <a:solidFill>
              <a:srgbClr val="FDC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80449" y="2818828"/>
            <a:ext cx="99440" cy="994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50097" y="2725864"/>
            <a:ext cx="99440" cy="99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84921" y="2668714"/>
            <a:ext cx="99441" cy="99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19745" y="2538412"/>
            <a:ext cx="99440" cy="99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54569" y="2401252"/>
            <a:ext cx="99440" cy="99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89393" y="2233612"/>
            <a:ext cx="99440" cy="99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40918" y="2881122"/>
            <a:ext cx="2025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1.6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40918" y="2099310"/>
            <a:ext cx="2025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1.8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40918" y="1317243"/>
            <a:ext cx="2025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2.0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7496" y="1277151"/>
            <a:ext cx="360680" cy="15633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Time </a:t>
            </a: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install</a:t>
            </a:r>
            <a:r>
              <a:rPr sz="1000" spc="-2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(days</a:t>
            </a:r>
            <a:r>
              <a:rPr sz="1200" b="1" dirty="0">
                <a:solidFill>
                  <a:srgbClr val="005495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95631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005495"/>
                </a:solidFill>
                <a:latin typeface="Arial"/>
                <a:cs typeface="Arial"/>
              </a:rPr>
              <a:t>Hundreds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91361" y="3001314"/>
            <a:ext cx="1723389" cy="3937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  <a:tabLst>
                <a:tab pos="264795" algn="l"/>
                <a:tab pos="530225" algn="l"/>
                <a:tab pos="795020" algn="l"/>
                <a:tab pos="1060450" algn="l"/>
                <a:tab pos="1290320" algn="l"/>
              </a:tabLst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5	6	7	8	9	10</a:t>
            </a:r>
            <a:r>
              <a:rPr sz="1000" spc="5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  <a:p>
            <a:pPr marR="29209" algn="ctr">
              <a:lnSpc>
                <a:spcPct val="100000"/>
              </a:lnSpc>
              <a:spcBef>
                <a:spcPts val="25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No of turbines per</a:t>
            </a:r>
            <a:r>
              <a:rPr sz="1000" spc="-7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vessel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899791" y="1858010"/>
            <a:ext cx="243839" cy="85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60192" y="2117217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438" y="0"/>
                </a:lnTo>
              </a:path>
            </a:pathLst>
          </a:custGeom>
          <a:ln w="28194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99791" y="2117217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200" y="0"/>
                </a:lnTo>
              </a:path>
            </a:pathLst>
          </a:custGeom>
          <a:ln w="28194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83992" y="207949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83992" y="207949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99791" y="2291333"/>
            <a:ext cx="243839" cy="85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99791" y="2507742"/>
            <a:ext cx="243839" cy="85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156966" y="1736902"/>
            <a:ext cx="470534" cy="8928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150</a:t>
            </a:r>
            <a:r>
              <a:rPr sz="1000" spc="-8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NM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100</a:t>
            </a:r>
            <a:r>
              <a:rPr sz="1000" spc="-8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NM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50</a:t>
            </a:r>
            <a:r>
              <a:rPr sz="1000" spc="-10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NM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20</a:t>
            </a:r>
            <a:r>
              <a:rPr sz="1000" spc="-10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NM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131569" y="5406390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80">
                <a:moveTo>
                  <a:pt x="0" y="0"/>
                </a:moveTo>
                <a:lnTo>
                  <a:pt x="155448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52751" y="5209794"/>
            <a:ext cx="733425" cy="0"/>
          </a:xfrm>
          <a:custGeom>
            <a:avLst/>
            <a:gdLst/>
            <a:ahLst/>
            <a:cxnLst/>
            <a:rect l="l" t="t" r="r" b="b"/>
            <a:pathLst>
              <a:path w="733425">
                <a:moveTo>
                  <a:pt x="0" y="0"/>
                </a:moveTo>
                <a:lnTo>
                  <a:pt x="733297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31569" y="5209794"/>
            <a:ext cx="732155" cy="0"/>
          </a:xfrm>
          <a:custGeom>
            <a:avLst/>
            <a:gdLst/>
            <a:ahLst/>
            <a:cxnLst/>
            <a:rect l="l" t="t" r="r" b="b"/>
            <a:pathLst>
              <a:path w="732155">
                <a:moveTo>
                  <a:pt x="0" y="0"/>
                </a:moveTo>
                <a:lnTo>
                  <a:pt x="732028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31569" y="5012435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80">
                <a:moveTo>
                  <a:pt x="0" y="0"/>
                </a:moveTo>
                <a:lnTo>
                  <a:pt x="155448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31569" y="4815840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80">
                <a:moveTo>
                  <a:pt x="0" y="0"/>
                </a:moveTo>
                <a:lnTo>
                  <a:pt x="155448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76312" y="4618482"/>
            <a:ext cx="1510030" cy="0"/>
          </a:xfrm>
          <a:custGeom>
            <a:avLst/>
            <a:gdLst/>
            <a:ahLst/>
            <a:cxnLst/>
            <a:rect l="l" t="t" r="r" b="b"/>
            <a:pathLst>
              <a:path w="1510030">
                <a:moveTo>
                  <a:pt x="0" y="0"/>
                </a:moveTo>
                <a:lnTo>
                  <a:pt x="1509737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31569" y="4421885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80">
                <a:moveTo>
                  <a:pt x="0" y="0"/>
                </a:moveTo>
                <a:lnTo>
                  <a:pt x="155448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31569" y="4224528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80">
                <a:moveTo>
                  <a:pt x="0" y="0"/>
                </a:moveTo>
                <a:lnTo>
                  <a:pt x="155448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31569" y="4224528"/>
            <a:ext cx="0" cy="387985"/>
          </a:xfrm>
          <a:custGeom>
            <a:avLst/>
            <a:gdLst/>
            <a:ahLst/>
            <a:cxnLst/>
            <a:rect l="l" t="t" r="r" b="b"/>
            <a:pathLst>
              <a:path h="387985">
                <a:moveTo>
                  <a:pt x="0" y="0"/>
                </a:moveTo>
                <a:lnTo>
                  <a:pt x="0" y="387857"/>
                </a:lnTo>
              </a:path>
            </a:pathLst>
          </a:custGeom>
          <a:ln w="9143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31569" y="4701540"/>
            <a:ext cx="0" cy="902335"/>
          </a:xfrm>
          <a:custGeom>
            <a:avLst/>
            <a:gdLst/>
            <a:ahLst/>
            <a:cxnLst/>
            <a:rect l="l" t="t" r="r" b="b"/>
            <a:pathLst>
              <a:path h="902335">
                <a:moveTo>
                  <a:pt x="0" y="0"/>
                </a:moveTo>
                <a:lnTo>
                  <a:pt x="0" y="902208"/>
                </a:lnTo>
              </a:path>
            </a:pathLst>
          </a:custGeom>
          <a:ln w="9143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93469" y="560374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93469" y="540639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93469" y="5209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93469" y="501243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93469" y="48158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93469" y="442188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93469" y="422452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31569" y="5603747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80">
                <a:moveTo>
                  <a:pt x="0" y="0"/>
                </a:moveTo>
                <a:lnTo>
                  <a:pt x="155448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31569" y="560374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90650" y="560374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49729" y="560374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08810" y="560374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67889" y="560374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26970" y="560374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686050" y="560374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31900" y="4279010"/>
            <a:ext cx="1553845" cy="676910"/>
          </a:xfrm>
          <a:custGeom>
            <a:avLst/>
            <a:gdLst/>
            <a:ahLst/>
            <a:cxnLst/>
            <a:rect l="l" t="t" r="r" b="b"/>
            <a:pathLst>
              <a:path w="1553845" h="676910">
                <a:moveTo>
                  <a:pt x="1553768" y="450722"/>
                </a:moveTo>
                <a:lnTo>
                  <a:pt x="1505724" y="463643"/>
                </a:lnTo>
                <a:lnTo>
                  <a:pt x="1456122" y="476896"/>
                </a:lnTo>
                <a:lnTo>
                  <a:pt x="1405546" y="490357"/>
                </a:lnTo>
                <a:lnTo>
                  <a:pt x="1354578" y="503897"/>
                </a:lnTo>
                <a:lnTo>
                  <a:pt x="1303803" y="517391"/>
                </a:lnTo>
                <a:lnTo>
                  <a:pt x="1253804" y="530712"/>
                </a:lnTo>
                <a:lnTo>
                  <a:pt x="1205164" y="543734"/>
                </a:lnTo>
                <a:lnTo>
                  <a:pt x="1158466" y="556329"/>
                </a:lnTo>
                <a:lnTo>
                  <a:pt x="1114295" y="568372"/>
                </a:lnTo>
                <a:lnTo>
                  <a:pt x="1073232" y="579737"/>
                </a:lnTo>
                <a:lnTo>
                  <a:pt x="1035862" y="590295"/>
                </a:lnTo>
                <a:lnTo>
                  <a:pt x="977699" y="608911"/>
                </a:lnTo>
                <a:lnTo>
                  <a:pt x="930344" y="626909"/>
                </a:lnTo>
                <a:lnTo>
                  <a:pt x="890193" y="643334"/>
                </a:lnTo>
                <a:lnTo>
                  <a:pt x="853641" y="657229"/>
                </a:lnTo>
                <a:lnTo>
                  <a:pt x="817081" y="667639"/>
                </a:lnTo>
                <a:lnTo>
                  <a:pt x="776909" y="673607"/>
                </a:lnTo>
                <a:lnTo>
                  <a:pt x="725094" y="676501"/>
                </a:lnTo>
                <a:lnTo>
                  <a:pt x="673285" y="675664"/>
                </a:lnTo>
                <a:lnTo>
                  <a:pt x="621489" y="669164"/>
                </a:lnTo>
                <a:lnTo>
                  <a:pt x="569710" y="655068"/>
                </a:lnTo>
                <a:lnTo>
                  <a:pt x="517956" y="631444"/>
                </a:lnTo>
                <a:lnTo>
                  <a:pt x="480945" y="607987"/>
                </a:lnTo>
                <a:lnTo>
                  <a:pt x="443936" y="579505"/>
                </a:lnTo>
                <a:lnTo>
                  <a:pt x="406932" y="546618"/>
                </a:lnTo>
                <a:lnTo>
                  <a:pt x="369934" y="509946"/>
                </a:lnTo>
                <a:lnTo>
                  <a:pt x="332945" y="470107"/>
                </a:lnTo>
                <a:lnTo>
                  <a:pt x="295968" y="427723"/>
                </a:lnTo>
                <a:lnTo>
                  <a:pt x="259003" y="383413"/>
                </a:lnTo>
                <a:lnTo>
                  <a:pt x="230218" y="346741"/>
                </a:lnTo>
                <a:lnTo>
                  <a:pt x="201435" y="307287"/>
                </a:lnTo>
                <a:lnTo>
                  <a:pt x="172655" y="265608"/>
                </a:lnTo>
                <a:lnTo>
                  <a:pt x="143876" y="222261"/>
                </a:lnTo>
                <a:lnTo>
                  <a:pt x="115099" y="177802"/>
                </a:lnTo>
                <a:lnTo>
                  <a:pt x="86323" y="132790"/>
                </a:lnTo>
                <a:lnTo>
                  <a:pt x="57548" y="87780"/>
                </a:lnTo>
                <a:lnTo>
                  <a:pt x="28774" y="43331"/>
                </a:lnTo>
                <a:lnTo>
                  <a:pt x="0" y="0"/>
                </a:lnTo>
              </a:path>
            </a:pathLst>
          </a:custGeom>
          <a:ln w="28194">
            <a:solidFill>
              <a:srgbClr val="0052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35313" y="4680013"/>
            <a:ext cx="99441" cy="99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117153" y="4819459"/>
            <a:ext cx="99440" cy="994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58073" y="4902517"/>
            <a:ext cx="99440" cy="99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99755" y="4860607"/>
            <a:ext cx="99440" cy="9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40675" y="4612195"/>
            <a:ext cx="99440" cy="994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81633" y="4228909"/>
            <a:ext cx="99440" cy="99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31900" y="4656582"/>
            <a:ext cx="1553845" cy="534670"/>
          </a:xfrm>
          <a:custGeom>
            <a:avLst/>
            <a:gdLst/>
            <a:ahLst/>
            <a:cxnLst/>
            <a:rect l="l" t="t" r="r" b="b"/>
            <a:pathLst>
              <a:path w="1553845" h="534670">
                <a:moveTo>
                  <a:pt x="1553768" y="299085"/>
                </a:moveTo>
                <a:lnTo>
                  <a:pt x="1505724" y="312060"/>
                </a:lnTo>
                <a:lnTo>
                  <a:pt x="1456122" y="325346"/>
                </a:lnTo>
                <a:lnTo>
                  <a:pt x="1405546" y="338826"/>
                </a:lnTo>
                <a:lnTo>
                  <a:pt x="1354578" y="352382"/>
                </a:lnTo>
                <a:lnTo>
                  <a:pt x="1303803" y="365896"/>
                </a:lnTo>
                <a:lnTo>
                  <a:pt x="1253804" y="379253"/>
                </a:lnTo>
                <a:lnTo>
                  <a:pt x="1205164" y="392333"/>
                </a:lnTo>
                <a:lnTo>
                  <a:pt x="1158466" y="405019"/>
                </a:lnTo>
                <a:lnTo>
                  <a:pt x="1114295" y="417196"/>
                </a:lnTo>
                <a:lnTo>
                  <a:pt x="1073232" y="428744"/>
                </a:lnTo>
                <a:lnTo>
                  <a:pt x="1035862" y="439547"/>
                </a:lnTo>
                <a:lnTo>
                  <a:pt x="977699" y="458681"/>
                </a:lnTo>
                <a:lnTo>
                  <a:pt x="930344" y="477266"/>
                </a:lnTo>
                <a:lnTo>
                  <a:pt x="890193" y="494411"/>
                </a:lnTo>
                <a:lnTo>
                  <a:pt x="853641" y="509227"/>
                </a:lnTo>
                <a:lnTo>
                  <a:pt x="817081" y="520827"/>
                </a:lnTo>
                <a:lnTo>
                  <a:pt x="776909" y="528320"/>
                </a:lnTo>
                <a:lnTo>
                  <a:pt x="725094" y="533064"/>
                </a:lnTo>
                <a:lnTo>
                  <a:pt x="673285" y="534151"/>
                </a:lnTo>
                <a:lnTo>
                  <a:pt x="621489" y="530148"/>
                </a:lnTo>
                <a:lnTo>
                  <a:pt x="569710" y="519623"/>
                </a:lnTo>
                <a:lnTo>
                  <a:pt x="517956" y="501142"/>
                </a:lnTo>
                <a:lnTo>
                  <a:pt x="480945" y="482284"/>
                </a:lnTo>
                <a:lnTo>
                  <a:pt x="443936" y="458934"/>
                </a:lnTo>
                <a:lnTo>
                  <a:pt x="406932" y="431778"/>
                </a:lnTo>
                <a:lnTo>
                  <a:pt x="369934" y="401504"/>
                </a:lnTo>
                <a:lnTo>
                  <a:pt x="332945" y="368797"/>
                </a:lnTo>
                <a:lnTo>
                  <a:pt x="295968" y="334343"/>
                </a:lnTo>
                <a:lnTo>
                  <a:pt x="259003" y="298831"/>
                </a:lnTo>
                <a:lnTo>
                  <a:pt x="226620" y="266087"/>
                </a:lnTo>
                <a:lnTo>
                  <a:pt x="194240" y="230903"/>
                </a:lnTo>
                <a:lnTo>
                  <a:pt x="161862" y="193842"/>
                </a:lnTo>
                <a:lnTo>
                  <a:pt x="129487" y="155463"/>
                </a:lnTo>
                <a:lnTo>
                  <a:pt x="97114" y="116329"/>
                </a:lnTo>
                <a:lnTo>
                  <a:pt x="64742" y="76999"/>
                </a:lnTo>
                <a:lnTo>
                  <a:pt x="32370" y="38036"/>
                </a:lnTo>
                <a:lnTo>
                  <a:pt x="0" y="0"/>
                </a:lnTo>
              </a:path>
            </a:pathLst>
          </a:custGeom>
          <a:ln w="28194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40838" y="491109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154"/>
                </a:moveTo>
                <a:lnTo>
                  <a:pt x="89154" y="89154"/>
                </a:lnTo>
                <a:lnTo>
                  <a:pt x="89154" y="0"/>
                </a:lnTo>
                <a:lnTo>
                  <a:pt x="0" y="0"/>
                </a:lnTo>
                <a:lnTo>
                  <a:pt x="0" y="89154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40838" y="491109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154"/>
                </a:moveTo>
                <a:lnTo>
                  <a:pt x="89154" y="89154"/>
                </a:lnTo>
                <a:lnTo>
                  <a:pt x="89154" y="0"/>
                </a:lnTo>
                <a:lnTo>
                  <a:pt x="0" y="0"/>
                </a:lnTo>
                <a:lnTo>
                  <a:pt x="0" y="89154"/>
                </a:lnTo>
                <a:close/>
              </a:path>
            </a:pathLst>
          </a:custGeom>
          <a:ln w="9525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122677" y="5051297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153"/>
                </a:moveTo>
                <a:lnTo>
                  <a:pt x="89154" y="89153"/>
                </a:lnTo>
                <a:lnTo>
                  <a:pt x="89154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122677" y="5051297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153"/>
                </a:moveTo>
                <a:lnTo>
                  <a:pt x="89154" y="89153"/>
                </a:lnTo>
                <a:lnTo>
                  <a:pt x="89154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ln w="9525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63598" y="5140452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154"/>
                </a:moveTo>
                <a:lnTo>
                  <a:pt x="89154" y="89154"/>
                </a:lnTo>
                <a:lnTo>
                  <a:pt x="89154" y="0"/>
                </a:lnTo>
                <a:lnTo>
                  <a:pt x="0" y="0"/>
                </a:lnTo>
                <a:lnTo>
                  <a:pt x="0" y="89154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63598" y="5140452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154"/>
                </a:moveTo>
                <a:lnTo>
                  <a:pt x="89154" y="89154"/>
                </a:lnTo>
                <a:lnTo>
                  <a:pt x="89154" y="0"/>
                </a:lnTo>
                <a:lnTo>
                  <a:pt x="0" y="0"/>
                </a:lnTo>
                <a:lnTo>
                  <a:pt x="0" y="89154"/>
                </a:lnTo>
                <a:close/>
              </a:path>
            </a:pathLst>
          </a:custGeom>
          <a:ln w="9525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605280" y="511302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153"/>
                </a:moveTo>
                <a:lnTo>
                  <a:pt x="89154" y="89153"/>
                </a:lnTo>
                <a:lnTo>
                  <a:pt x="89154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605280" y="511302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153"/>
                </a:moveTo>
                <a:lnTo>
                  <a:pt x="89154" y="89153"/>
                </a:lnTo>
                <a:lnTo>
                  <a:pt x="89154" y="0"/>
                </a:lnTo>
                <a:lnTo>
                  <a:pt x="0" y="0"/>
                </a:lnTo>
                <a:lnTo>
                  <a:pt x="0" y="89153"/>
                </a:lnTo>
                <a:close/>
              </a:path>
            </a:pathLst>
          </a:custGeom>
          <a:ln w="9525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46200" y="491109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89154"/>
                </a:moveTo>
                <a:lnTo>
                  <a:pt x="89153" y="89154"/>
                </a:lnTo>
                <a:lnTo>
                  <a:pt x="89153" y="0"/>
                </a:lnTo>
                <a:lnTo>
                  <a:pt x="0" y="0"/>
                </a:lnTo>
                <a:lnTo>
                  <a:pt x="0" y="89154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346200" y="491109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89154"/>
                </a:moveTo>
                <a:lnTo>
                  <a:pt x="89153" y="89154"/>
                </a:lnTo>
                <a:lnTo>
                  <a:pt x="89153" y="0"/>
                </a:lnTo>
                <a:lnTo>
                  <a:pt x="0" y="0"/>
                </a:lnTo>
                <a:lnTo>
                  <a:pt x="0" y="89154"/>
                </a:lnTo>
                <a:close/>
              </a:path>
            </a:pathLst>
          </a:custGeom>
          <a:ln w="9525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87158" y="461238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89154"/>
                </a:moveTo>
                <a:lnTo>
                  <a:pt x="89153" y="89154"/>
                </a:lnTo>
                <a:lnTo>
                  <a:pt x="89153" y="0"/>
                </a:lnTo>
                <a:lnTo>
                  <a:pt x="0" y="0"/>
                </a:lnTo>
                <a:lnTo>
                  <a:pt x="0" y="89154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87158" y="461238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89154"/>
                </a:moveTo>
                <a:lnTo>
                  <a:pt x="89153" y="89154"/>
                </a:lnTo>
                <a:lnTo>
                  <a:pt x="89153" y="0"/>
                </a:lnTo>
                <a:lnTo>
                  <a:pt x="0" y="0"/>
                </a:lnTo>
                <a:lnTo>
                  <a:pt x="0" y="89154"/>
                </a:lnTo>
                <a:close/>
              </a:path>
            </a:pathLst>
          </a:custGeom>
          <a:ln w="9525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31900" y="5158613"/>
            <a:ext cx="1553845" cy="338455"/>
          </a:xfrm>
          <a:custGeom>
            <a:avLst/>
            <a:gdLst/>
            <a:ahLst/>
            <a:cxnLst/>
            <a:rect l="l" t="t" r="r" b="b"/>
            <a:pathLst>
              <a:path w="1553845" h="338454">
                <a:moveTo>
                  <a:pt x="1553768" y="64643"/>
                </a:moveTo>
                <a:lnTo>
                  <a:pt x="1505724" y="78977"/>
                </a:lnTo>
                <a:lnTo>
                  <a:pt x="1456122" y="93637"/>
                </a:lnTo>
                <a:lnTo>
                  <a:pt x="1405546" y="108498"/>
                </a:lnTo>
                <a:lnTo>
                  <a:pt x="1354578" y="123439"/>
                </a:lnTo>
                <a:lnTo>
                  <a:pt x="1303803" y="138337"/>
                </a:lnTo>
                <a:lnTo>
                  <a:pt x="1253804" y="153070"/>
                </a:lnTo>
                <a:lnTo>
                  <a:pt x="1205164" y="167515"/>
                </a:lnTo>
                <a:lnTo>
                  <a:pt x="1158466" y="181549"/>
                </a:lnTo>
                <a:lnTo>
                  <a:pt x="1114295" y="195050"/>
                </a:lnTo>
                <a:lnTo>
                  <a:pt x="1073232" y="207896"/>
                </a:lnTo>
                <a:lnTo>
                  <a:pt x="1035862" y="219964"/>
                </a:lnTo>
                <a:lnTo>
                  <a:pt x="977699" y="241095"/>
                </a:lnTo>
                <a:lnTo>
                  <a:pt x="930344" y="261300"/>
                </a:lnTo>
                <a:lnTo>
                  <a:pt x="890193" y="279987"/>
                </a:lnTo>
                <a:lnTo>
                  <a:pt x="853641" y="296568"/>
                </a:lnTo>
                <a:lnTo>
                  <a:pt x="817081" y="310454"/>
                </a:lnTo>
                <a:lnTo>
                  <a:pt x="776909" y="321056"/>
                </a:lnTo>
                <a:lnTo>
                  <a:pt x="725094" y="330252"/>
                </a:lnTo>
                <a:lnTo>
                  <a:pt x="673285" y="336261"/>
                </a:lnTo>
                <a:lnTo>
                  <a:pt x="621489" y="338027"/>
                </a:lnTo>
                <a:lnTo>
                  <a:pt x="569710" y="334495"/>
                </a:lnTo>
                <a:lnTo>
                  <a:pt x="517956" y="324612"/>
                </a:lnTo>
                <a:lnTo>
                  <a:pt x="474777" y="310391"/>
                </a:lnTo>
                <a:lnTo>
                  <a:pt x="431601" y="290942"/>
                </a:lnTo>
                <a:lnTo>
                  <a:pt x="388432" y="267557"/>
                </a:lnTo>
                <a:lnTo>
                  <a:pt x="345274" y="241525"/>
                </a:lnTo>
                <a:lnTo>
                  <a:pt x="302130" y="214139"/>
                </a:lnTo>
                <a:lnTo>
                  <a:pt x="259003" y="186690"/>
                </a:lnTo>
                <a:lnTo>
                  <a:pt x="215826" y="158397"/>
                </a:lnTo>
                <a:lnTo>
                  <a:pt x="172655" y="128072"/>
                </a:lnTo>
                <a:lnTo>
                  <a:pt x="129487" y="96393"/>
                </a:lnTo>
                <a:lnTo>
                  <a:pt x="86323" y="64036"/>
                </a:lnTo>
                <a:lnTo>
                  <a:pt x="43161" y="31679"/>
                </a:lnTo>
                <a:lnTo>
                  <a:pt x="0" y="0"/>
                </a:lnTo>
              </a:path>
            </a:pathLst>
          </a:custGeom>
          <a:ln w="28193">
            <a:solidFill>
              <a:srgbClr val="71B8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35313" y="5173027"/>
            <a:ext cx="99441" cy="994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17153" y="5328475"/>
            <a:ext cx="99440" cy="994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58073" y="5429821"/>
            <a:ext cx="99440" cy="99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99755" y="5432869"/>
            <a:ext cx="99440" cy="99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40675" y="5294947"/>
            <a:ext cx="99440" cy="994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81633" y="5108257"/>
            <a:ext cx="99440" cy="994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1900" y="5260847"/>
            <a:ext cx="1553845" cy="299085"/>
          </a:xfrm>
          <a:custGeom>
            <a:avLst/>
            <a:gdLst/>
            <a:ahLst/>
            <a:cxnLst/>
            <a:rect l="l" t="t" r="r" b="b"/>
            <a:pathLst>
              <a:path w="1553845" h="299085">
                <a:moveTo>
                  <a:pt x="1553768" y="50291"/>
                </a:moveTo>
                <a:lnTo>
                  <a:pt x="1505724" y="63201"/>
                </a:lnTo>
                <a:lnTo>
                  <a:pt x="1456122" y="76372"/>
                </a:lnTo>
                <a:lnTo>
                  <a:pt x="1405546" y="89707"/>
                </a:lnTo>
                <a:lnTo>
                  <a:pt x="1354578" y="103110"/>
                </a:lnTo>
                <a:lnTo>
                  <a:pt x="1303803" y="116482"/>
                </a:lnTo>
                <a:lnTo>
                  <a:pt x="1253804" y="129726"/>
                </a:lnTo>
                <a:lnTo>
                  <a:pt x="1205164" y="142745"/>
                </a:lnTo>
                <a:lnTo>
                  <a:pt x="1158466" y="155443"/>
                </a:lnTo>
                <a:lnTo>
                  <a:pt x="1114295" y="167720"/>
                </a:lnTo>
                <a:lnTo>
                  <a:pt x="1073232" y="179480"/>
                </a:lnTo>
                <a:lnTo>
                  <a:pt x="1035862" y="190626"/>
                </a:lnTo>
                <a:lnTo>
                  <a:pt x="977699" y="210451"/>
                </a:lnTo>
                <a:lnTo>
                  <a:pt x="930344" y="229888"/>
                </a:lnTo>
                <a:lnTo>
                  <a:pt x="890193" y="248126"/>
                </a:lnTo>
                <a:lnTo>
                  <a:pt x="853641" y="264352"/>
                </a:lnTo>
                <a:lnTo>
                  <a:pt x="817081" y="277757"/>
                </a:lnTo>
                <a:lnTo>
                  <a:pt x="776909" y="287527"/>
                </a:lnTo>
                <a:lnTo>
                  <a:pt x="725094" y="295112"/>
                </a:lnTo>
                <a:lnTo>
                  <a:pt x="673285" y="298947"/>
                </a:lnTo>
                <a:lnTo>
                  <a:pt x="621489" y="298546"/>
                </a:lnTo>
                <a:lnTo>
                  <a:pt x="569710" y="293420"/>
                </a:lnTo>
                <a:lnTo>
                  <a:pt x="517956" y="283082"/>
                </a:lnTo>
                <a:lnTo>
                  <a:pt x="474777" y="269337"/>
                </a:lnTo>
                <a:lnTo>
                  <a:pt x="431601" y="250923"/>
                </a:lnTo>
                <a:lnTo>
                  <a:pt x="388432" y="229123"/>
                </a:lnTo>
                <a:lnTo>
                  <a:pt x="345274" y="205217"/>
                </a:lnTo>
                <a:lnTo>
                  <a:pt x="302130" y="180486"/>
                </a:lnTo>
                <a:lnTo>
                  <a:pt x="259003" y="156209"/>
                </a:lnTo>
                <a:lnTo>
                  <a:pt x="215826" y="131894"/>
                </a:lnTo>
                <a:lnTo>
                  <a:pt x="172655" y="106341"/>
                </a:lnTo>
                <a:lnTo>
                  <a:pt x="129487" y="79962"/>
                </a:lnTo>
                <a:lnTo>
                  <a:pt x="86323" y="53170"/>
                </a:lnTo>
                <a:lnTo>
                  <a:pt x="43161" y="26378"/>
                </a:lnTo>
                <a:lnTo>
                  <a:pt x="0" y="0"/>
                </a:lnTo>
              </a:path>
            </a:pathLst>
          </a:custGeom>
          <a:ln w="28194">
            <a:solidFill>
              <a:srgbClr val="FDC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35313" y="5261419"/>
            <a:ext cx="99441" cy="99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117153" y="5401627"/>
            <a:ext cx="99440" cy="994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58073" y="5498401"/>
            <a:ext cx="99440" cy="99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99755" y="5493829"/>
            <a:ext cx="99440" cy="99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340675" y="5367337"/>
            <a:ext cx="99440" cy="994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81633" y="5211127"/>
            <a:ext cx="99440" cy="994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761745" y="4083100"/>
            <a:ext cx="273050" cy="160147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10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10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10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10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10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10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38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10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36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10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34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78830" y="4250189"/>
            <a:ext cx="370840" cy="111696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Installation</a:t>
            </a:r>
            <a:r>
              <a:rPr sz="1000" spc="-2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Cost</a:t>
            </a:r>
            <a:endParaRPr sz="1000">
              <a:latin typeface="Arial"/>
              <a:cs typeface="Arial"/>
            </a:endParaRPr>
          </a:p>
          <a:p>
            <a:pPr marL="631190">
              <a:lnSpc>
                <a:spcPct val="100000"/>
              </a:lnSpc>
              <a:spcBef>
                <a:spcPts val="400"/>
              </a:spcBef>
            </a:pPr>
            <a:r>
              <a:rPr sz="1000" b="1" spc="-5" dirty="0">
                <a:solidFill>
                  <a:srgbClr val="005495"/>
                </a:solidFill>
                <a:latin typeface="Arial"/>
                <a:cs typeface="Arial"/>
              </a:rPr>
              <a:t>Millions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083817" y="5624880"/>
            <a:ext cx="1685925" cy="3937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  <a:tabLst>
                <a:tab pos="258445" algn="l"/>
                <a:tab pos="517525" algn="l"/>
                <a:tab pos="776605" algn="l"/>
                <a:tab pos="1035685" algn="l"/>
                <a:tab pos="1259205" algn="l"/>
              </a:tabLst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5	6	7	8	9	10 11</a:t>
            </a:r>
            <a:endParaRPr sz="1000">
              <a:latin typeface="Arial"/>
              <a:cs typeface="Arial"/>
            </a:endParaRPr>
          </a:p>
          <a:p>
            <a:pPr marR="29845" algn="ctr">
              <a:lnSpc>
                <a:spcPct val="100000"/>
              </a:lnSpc>
              <a:spcBef>
                <a:spcPts val="25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No of turbines per</a:t>
            </a:r>
            <a:r>
              <a:rPr sz="1000" spc="-8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vessel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2955417" y="4693792"/>
            <a:ext cx="243839" cy="853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115055" y="4953380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200" y="0"/>
                </a:lnTo>
              </a:path>
            </a:pathLst>
          </a:custGeom>
          <a:ln w="28194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955417" y="4953380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438" y="0"/>
                </a:lnTo>
              </a:path>
            </a:pathLst>
          </a:custGeom>
          <a:ln w="28194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038855" y="49149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038855" y="49149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955417" y="5127244"/>
            <a:ext cx="243839" cy="853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55417" y="5343905"/>
            <a:ext cx="243839" cy="853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3211829" y="4573066"/>
            <a:ext cx="470534" cy="8928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150</a:t>
            </a:r>
            <a:r>
              <a:rPr sz="1000" spc="-8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NM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100</a:t>
            </a:r>
            <a:r>
              <a:rPr sz="1000" spc="-8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NM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50</a:t>
            </a:r>
            <a:r>
              <a:rPr sz="1000" spc="-10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NM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20</a:t>
            </a:r>
            <a:r>
              <a:rPr sz="1000" spc="-10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NM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54353" y="3562096"/>
            <a:ext cx="15754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92D050"/>
                </a:solidFill>
                <a:latin typeface="Arial"/>
                <a:cs typeface="Arial"/>
              </a:rPr>
              <a:t>Installation</a:t>
            </a:r>
            <a:r>
              <a:rPr sz="1600" b="1" spc="-1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time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134363" y="6192773"/>
            <a:ext cx="15748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Installation</a:t>
            </a:r>
            <a:r>
              <a:rPr sz="1600" b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cost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550659" y="6644893"/>
            <a:ext cx="22656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5" dirty="0">
                <a:solidFill>
                  <a:srgbClr val="005495"/>
                </a:solidFill>
                <a:latin typeface="Arial"/>
                <a:cs typeface="Arial"/>
              </a:rPr>
              <a:t>Courtesy: Geosea Maintenance (DEME</a:t>
            </a:r>
            <a:r>
              <a:rPr sz="800" b="1" spc="10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005495"/>
                </a:solidFill>
                <a:latin typeface="Arial"/>
                <a:cs typeface="Arial"/>
              </a:rPr>
              <a:t>Group)</a:t>
            </a:r>
            <a:endParaRPr sz="8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853940" y="4889753"/>
            <a:ext cx="3613150" cy="0"/>
          </a:xfrm>
          <a:custGeom>
            <a:avLst/>
            <a:gdLst/>
            <a:ahLst/>
            <a:cxnLst/>
            <a:rect l="l" t="t" r="r" b="b"/>
            <a:pathLst>
              <a:path w="3613150">
                <a:moveTo>
                  <a:pt x="0" y="0"/>
                </a:moveTo>
                <a:lnTo>
                  <a:pt x="3612641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853940" y="4562855"/>
            <a:ext cx="3613150" cy="0"/>
          </a:xfrm>
          <a:custGeom>
            <a:avLst/>
            <a:gdLst/>
            <a:ahLst/>
            <a:cxnLst/>
            <a:rect l="l" t="t" r="r" b="b"/>
            <a:pathLst>
              <a:path w="3613150">
                <a:moveTo>
                  <a:pt x="0" y="0"/>
                </a:moveTo>
                <a:lnTo>
                  <a:pt x="3612641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853940" y="4235958"/>
            <a:ext cx="3613150" cy="0"/>
          </a:xfrm>
          <a:custGeom>
            <a:avLst/>
            <a:gdLst/>
            <a:ahLst/>
            <a:cxnLst/>
            <a:rect l="l" t="t" r="r" b="b"/>
            <a:pathLst>
              <a:path w="3613150">
                <a:moveTo>
                  <a:pt x="0" y="0"/>
                </a:moveTo>
                <a:lnTo>
                  <a:pt x="3612641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853940" y="3909059"/>
            <a:ext cx="3613150" cy="0"/>
          </a:xfrm>
          <a:custGeom>
            <a:avLst/>
            <a:gdLst/>
            <a:ahLst/>
            <a:cxnLst/>
            <a:rect l="l" t="t" r="r" b="b"/>
            <a:pathLst>
              <a:path w="3613150">
                <a:moveTo>
                  <a:pt x="0" y="0"/>
                </a:moveTo>
                <a:lnTo>
                  <a:pt x="3612641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853940" y="3582923"/>
            <a:ext cx="3613150" cy="0"/>
          </a:xfrm>
          <a:custGeom>
            <a:avLst/>
            <a:gdLst/>
            <a:ahLst/>
            <a:cxnLst/>
            <a:rect l="l" t="t" r="r" b="b"/>
            <a:pathLst>
              <a:path w="3613150">
                <a:moveTo>
                  <a:pt x="0" y="0"/>
                </a:moveTo>
                <a:lnTo>
                  <a:pt x="3612641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853940" y="3256026"/>
            <a:ext cx="3613150" cy="0"/>
          </a:xfrm>
          <a:custGeom>
            <a:avLst/>
            <a:gdLst/>
            <a:ahLst/>
            <a:cxnLst/>
            <a:rect l="l" t="t" r="r" b="b"/>
            <a:pathLst>
              <a:path w="3613150">
                <a:moveTo>
                  <a:pt x="0" y="0"/>
                </a:moveTo>
                <a:lnTo>
                  <a:pt x="3612641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853940" y="2929127"/>
            <a:ext cx="3613150" cy="0"/>
          </a:xfrm>
          <a:custGeom>
            <a:avLst/>
            <a:gdLst/>
            <a:ahLst/>
            <a:cxnLst/>
            <a:rect l="l" t="t" r="r" b="b"/>
            <a:pathLst>
              <a:path w="3613150">
                <a:moveTo>
                  <a:pt x="0" y="0"/>
                </a:moveTo>
                <a:lnTo>
                  <a:pt x="3612641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853940" y="2602229"/>
            <a:ext cx="3613150" cy="0"/>
          </a:xfrm>
          <a:custGeom>
            <a:avLst/>
            <a:gdLst/>
            <a:ahLst/>
            <a:cxnLst/>
            <a:rect l="l" t="t" r="r" b="b"/>
            <a:pathLst>
              <a:path w="3613150">
                <a:moveTo>
                  <a:pt x="0" y="0"/>
                </a:moveTo>
                <a:lnTo>
                  <a:pt x="3612641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853940" y="2276094"/>
            <a:ext cx="3613150" cy="0"/>
          </a:xfrm>
          <a:custGeom>
            <a:avLst/>
            <a:gdLst/>
            <a:ahLst/>
            <a:cxnLst/>
            <a:rect l="l" t="t" r="r" b="b"/>
            <a:pathLst>
              <a:path w="3613150">
                <a:moveTo>
                  <a:pt x="0" y="0"/>
                </a:moveTo>
                <a:lnTo>
                  <a:pt x="3612641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853940" y="2276094"/>
            <a:ext cx="0" cy="2940685"/>
          </a:xfrm>
          <a:custGeom>
            <a:avLst/>
            <a:gdLst/>
            <a:ahLst/>
            <a:cxnLst/>
            <a:rect l="l" t="t" r="r" b="b"/>
            <a:pathLst>
              <a:path h="2940685">
                <a:moveTo>
                  <a:pt x="0" y="2940557"/>
                </a:moveTo>
                <a:lnTo>
                  <a:pt x="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815840" y="521665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15840" y="488975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15840" y="456285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815840" y="423595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815840" y="39090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15840" y="35829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815840" y="325602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815840" y="29291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815840" y="260222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15840" y="2276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853940" y="5216652"/>
            <a:ext cx="3613150" cy="0"/>
          </a:xfrm>
          <a:custGeom>
            <a:avLst/>
            <a:gdLst/>
            <a:ahLst/>
            <a:cxnLst/>
            <a:rect l="l" t="t" r="r" b="b"/>
            <a:pathLst>
              <a:path w="3613150">
                <a:moveTo>
                  <a:pt x="0" y="0"/>
                </a:moveTo>
                <a:lnTo>
                  <a:pt x="3612641" y="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53940" y="5216652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756909" y="5216652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659880" y="5216652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63611" y="5216652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466581" y="5216652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9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305425" y="2456307"/>
            <a:ext cx="2709545" cy="2244725"/>
          </a:xfrm>
          <a:custGeom>
            <a:avLst/>
            <a:gdLst/>
            <a:ahLst/>
            <a:cxnLst/>
            <a:rect l="l" t="t" r="r" b="b"/>
            <a:pathLst>
              <a:path w="2709545" h="2244725">
                <a:moveTo>
                  <a:pt x="2709545" y="1495043"/>
                </a:moveTo>
                <a:lnTo>
                  <a:pt x="2663859" y="1518411"/>
                </a:lnTo>
                <a:lnTo>
                  <a:pt x="2617214" y="1542175"/>
                </a:lnTo>
                <a:lnTo>
                  <a:pt x="2569778" y="1566266"/>
                </a:lnTo>
                <a:lnTo>
                  <a:pt x="2521720" y="1590613"/>
                </a:lnTo>
                <a:lnTo>
                  <a:pt x="2473209" y="1615146"/>
                </a:lnTo>
                <a:lnTo>
                  <a:pt x="2424416" y="1639795"/>
                </a:lnTo>
                <a:lnTo>
                  <a:pt x="2375510" y="1664491"/>
                </a:lnTo>
                <a:lnTo>
                  <a:pt x="2326659" y="1689162"/>
                </a:lnTo>
                <a:lnTo>
                  <a:pt x="2278033" y="1713740"/>
                </a:lnTo>
                <a:lnTo>
                  <a:pt x="2229802" y="1738153"/>
                </a:lnTo>
                <a:lnTo>
                  <a:pt x="2182135" y="1762332"/>
                </a:lnTo>
                <a:lnTo>
                  <a:pt x="2135201" y="1786207"/>
                </a:lnTo>
                <a:lnTo>
                  <a:pt x="2089169" y="1809707"/>
                </a:lnTo>
                <a:lnTo>
                  <a:pt x="2044210" y="1832762"/>
                </a:lnTo>
                <a:lnTo>
                  <a:pt x="2000492" y="1855303"/>
                </a:lnTo>
                <a:lnTo>
                  <a:pt x="1958184" y="1877259"/>
                </a:lnTo>
                <a:lnTo>
                  <a:pt x="1917457" y="1898560"/>
                </a:lnTo>
                <a:lnTo>
                  <a:pt x="1878478" y="1919135"/>
                </a:lnTo>
                <a:lnTo>
                  <a:pt x="1841419" y="1938916"/>
                </a:lnTo>
                <a:lnTo>
                  <a:pt x="1806448" y="1957831"/>
                </a:lnTo>
                <a:lnTo>
                  <a:pt x="1748426" y="1991519"/>
                </a:lnTo>
                <a:lnTo>
                  <a:pt x="1696849" y="2025042"/>
                </a:lnTo>
                <a:lnTo>
                  <a:pt x="1650701" y="2057884"/>
                </a:lnTo>
                <a:lnTo>
                  <a:pt x="1608963" y="2089528"/>
                </a:lnTo>
                <a:lnTo>
                  <a:pt x="1570618" y="2119456"/>
                </a:lnTo>
                <a:lnTo>
                  <a:pt x="1534649" y="2147152"/>
                </a:lnTo>
                <a:lnTo>
                  <a:pt x="1500038" y="2172099"/>
                </a:lnTo>
                <a:lnTo>
                  <a:pt x="1465769" y="2193780"/>
                </a:lnTo>
                <a:lnTo>
                  <a:pt x="1430824" y="2211678"/>
                </a:lnTo>
                <a:lnTo>
                  <a:pt x="1394185" y="2225276"/>
                </a:lnTo>
                <a:lnTo>
                  <a:pt x="1354835" y="2234056"/>
                </a:lnTo>
                <a:lnTo>
                  <a:pt x="1309683" y="2240000"/>
                </a:lnTo>
                <a:lnTo>
                  <a:pt x="1264525" y="2243656"/>
                </a:lnTo>
                <a:lnTo>
                  <a:pt x="1219363" y="2244222"/>
                </a:lnTo>
                <a:lnTo>
                  <a:pt x="1174197" y="2240898"/>
                </a:lnTo>
                <a:lnTo>
                  <a:pt x="1129030" y="2232882"/>
                </a:lnTo>
                <a:lnTo>
                  <a:pt x="1083862" y="2219371"/>
                </a:lnTo>
                <a:lnTo>
                  <a:pt x="1038696" y="2199565"/>
                </a:lnTo>
                <a:lnTo>
                  <a:pt x="993534" y="2172662"/>
                </a:lnTo>
                <a:lnTo>
                  <a:pt x="948376" y="2137859"/>
                </a:lnTo>
                <a:lnTo>
                  <a:pt x="903224" y="2094356"/>
                </a:lnTo>
                <a:lnTo>
                  <a:pt x="855695" y="2038725"/>
                </a:lnTo>
                <a:lnTo>
                  <a:pt x="831928" y="2007360"/>
                </a:lnTo>
                <a:lnTo>
                  <a:pt x="808160" y="1973763"/>
                </a:lnTo>
                <a:lnTo>
                  <a:pt x="784390" y="1938038"/>
                </a:lnTo>
                <a:lnTo>
                  <a:pt x="760619" y="1900287"/>
                </a:lnTo>
                <a:lnTo>
                  <a:pt x="736848" y="1860613"/>
                </a:lnTo>
                <a:lnTo>
                  <a:pt x="713076" y="1819116"/>
                </a:lnTo>
                <a:lnTo>
                  <a:pt x="689304" y="1775900"/>
                </a:lnTo>
                <a:lnTo>
                  <a:pt x="665531" y="1731067"/>
                </a:lnTo>
                <a:lnTo>
                  <a:pt x="641759" y="1684718"/>
                </a:lnTo>
                <a:lnTo>
                  <a:pt x="617987" y="1636957"/>
                </a:lnTo>
                <a:lnTo>
                  <a:pt x="594216" y="1587884"/>
                </a:lnTo>
                <a:lnTo>
                  <a:pt x="570445" y="1537604"/>
                </a:lnTo>
                <a:lnTo>
                  <a:pt x="546675" y="1486217"/>
                </a:lnTo>
                <a:lnTo>
                  <a:pt x="522907" y="1433826"/>
                </a:lnTo>
                <a:lnTo>
                  <a:pt x="499140" y="1380533"/>
                </a:lnTo>
                <a:lnTo>
                  <a:pt x="475375" y="1326440"/>
                </a:lnTo>
                <a:lnTo>
                  <a:pt x="451612" y="1271650"/>
                </a:lnTo>
                <a:lnTo>
                  <a:pt x="434890" y="1232255"/>
                </a:lnTo>
                <a:lnTo>
                  <a:pt x="418168" y="1191696"/>
                </a:lnTo>
                <a:lnTo>
                  <a:pt x="401446" y="1150043"/>
                </a:lnTo>
                <a:lnTo>
                  <a:pt x="384724" y="1107364"/>
                </a:lnTo>
                <a:lnTo>
                  <a:pt x="368002" y="1063728"/>
                </a:lnTo>
                <a:lnTo>
                  <a:pt x="351280" y="1019202"/>
                </a:lnTo>
                <a:lnTo>
                  <a:pt x="334558" y="973856"/>
                </a:lnTo>
                <a:lnTo>
                  <a:pt x="317835" y="927757"/>
                </a:lnTo>
                <a:lnTo>
                  <a:pt x="301112" y="880975"/>
                </a:lnTo>
                <a:lnTo>
                  <a:pt x="284388" y="833577"/>
                </a:lnTo>
                <a:lnTo>
                  <a:pt x="267665" y="785633"/>
                </a:lnTo>
                <a:lnTo>
                  <a:pt x="250940" y="737210"/>
                </a:lnTo>
                <a:lnTo>
                  <a:pt x="234216" y="688377"/>
                </a:lnTo>
                <a:lnTo>
                  <a:pt x="217490" y="639203"/>
                </a:lnTo>
                <a:lnTo>
                  <a:pt x="200765" y="589755"/>
                </a:lnTo>
                <a:lnTo>
                  <a:pt x="184038" y="540103"/>
                </a:lnTo>
                <a:lnTo>
                  <a:pt x="167311" y="490315"/>
                </a:lnTo>
                <a:lnTo>
                  <a:pt x="150584" y="440459"/>
                </a:lnTo>
                <a:lnTo>
                  <a:pt x="133856" y="390604"/>
                </a:lnTo>
                <a:lnTo>
                  <a:pt x="117127" y="340817"/>
                </a:lnTo>
                <a:lnTo>
                  <a:pt x="100397" y="291169"/>
                </a:lnTo>
                <a:lnTo>
                  <a:pt x="83666" y="241726"/>
                </a:lnTo>
                <a:lnTo>
                  <a:pt x="66935" y="192558"/>
                </a:lnTo>
                <a:lnTo>
                  <a:pt x="50202" y="143733"/>
                </a:lnTo>
                <a:lnTo>
                  <a:pt x="33469" y="95319"/>
                </a:lnTo>
                <a:lnTo>
                  <a:pt x="16735" y="47385"/>
                </a:lnTo>
                <a:lnTo>
                  <a:pt x="0" y="0"/>
                </a:lnTo>
              </a:path>
            </a:pathLst>
          </a:custGeom>
          <a:ln w="28194">
            <a:solidFill>
              <a:srgbClr val="0052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964614" y="3901249"/>
            <a:ext cx="99441" cy="99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061644" y="4363783"/>
            <a:ext cx="99441" cy="99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609778" y="4640389"/>
            <a:ext cx="99440" cy="99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157912" y="4500181"/>
            <a:ext cx="99440" cy="99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706808" y="3677983"/>
            <a:ext cx="99440" cy="99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254942" y="2406205"/>
            <a:ext cx="99441" cy="99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615303" y="5103114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89154"/>
                </a:moveTo>
                <a:lnTo>
                  <a:pt x="89153" y="89154"/>
                </a:lnTo>
                <a:lnTo>
                  <a:pt x="89153" y="0"/>
                </a:lnTo>
                <a:lnTo>
                  <a:pt x="0" y="0"/>
                </a:lnTo>
                <a:lnTo>
                  <a:pt x="0" y="89154"/>
                </a:lnTo>
                <a:close/>
              </a:path>
            </a:pathLst>
          </a:custGeom>
          <a:solidFill>
            <a:srgbClr val="DF5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615303" y="5103114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89154"/>
                </a:moveTo>
                <a:lnTo>
                  <a:pt x="89153" y="89154"/>
                </a:lnTo>
                <a:lnTo>
                  <a:pt x="89153" y="0"/>
                </a:lnTo>
                <a:lnTo>
                  <a:pt x="0" y="0"/>
                </a:lnTo>
                <a:lnTo>
                  <a:pt x="0" y="89154"/>
                </a:lnTo>
                <a:close/>
              </a:path>
            </a:pathLst>
          </a:custGeom>
          <a:ln w="9525">
            <a:solidFill>
              <a:srgbClr val="DF4D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8078469" y="3857497"/>
            <a:ext cx="76771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11, €</a:t>
            </a:r>
            <a:r>
              <a:rPr sz="1000" spc="-9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428.71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7219442" y="4320540"/>
            <a:ext cx="6978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9, €</a:t>
            </a:r>
            <a:r>
              <a:rPr sz="1000" spc="-9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414.55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6767830" y="4596638"/>
            <a:ext cx="6978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8, €</a:t>
            </a:r>
            <a:r>
              <a:rPr sz="1000" spc="-9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406.10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316217" y="4456938"/>
            <a:ext cx="6978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7, €</a:t>
            </a:r>
            <a:r>
              <a:rPr sz="1000" spc="-9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410.38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5864605" y="3633978"/>
            <a:ext cx="6978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6, €</a:t>
            </a:r>
            <a:r>
              <a:rPr sz="1000" spc="-9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435.56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5412994" y="2362454"/>
            <a:ext cx="6978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5, €</a:t>
            </a:r>
            <a:r>
              <a:rPr sz="1000" spc="-9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474.48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4201921" y="5118861"/>
            <a:ext cx="5207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7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390.00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4201921" y="4792217"/>
            <a:ext cx="5207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7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400.00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4201921" y="4465320"/>
            <a:ext cx="5207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7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410.00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201921" y="4138676"/>
            <a:ext cx="5207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7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420.00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201921" y="3811778"/>
            <a:ext cx="5207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7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430.00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4201921" y="3485134"/>
            <a:ext cx="5207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7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440.00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201921" y="3158489"/>
            <a:ext cx="5207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7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450.00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201921" y="2831592"/>
            <a:ext cx="5207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7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460.00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201921" y="2504948"/>
            <a:ext cx="5207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7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470.00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4201921" y="2178049"/>
            <a:ext cx="5207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€</a:t>
            </a:r>
            <a:r>
              <a:rPr sz="1000" spc="-7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480.00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4805934" y="5268467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709158" y="5268467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7480300" y="5268467"/>
            <a:ext cx="1676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8383523" y="5268467"/>
            <a:ext cx="1676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885142" y="2819499"/>
            <a:ext cx="196215" cy="2024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005495"/>
                </a:solidFill>
                <a:latin typeface="Arial"/>
                <a:cs typeface="Arial"/>
              </a:rPr>
              <a:t>Installation cost per</a:t>
            </a:r>
            <a:r>
              <a:rPr sz="1200" b="1" spc="1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5495"/>
                </a:solidFill>
                <a:latin typeface="Arial"/>
                <a:cs typeface="Arial"/>
              </a:rPr>
              <a:t>turbine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4011792" y="1945585"/>
            <a:ext cx="167640" cy="70421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solidFill>
                  <a:srgbClr val="005495"/>
                </a:solidFill>
                <a:latin typeface="Arial"/>
                <a:cs typeface="Arial"/>
              </a:rPr>
              <a:t>Thousands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858511" y="5018278"/>
            <a:ext cx="2305685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4295" algn="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8, €</a:t>
            </a:r>
            <a:r>
              <a:rPr sz="1000" spc="-10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392.09</a:t>
            </a:r>
            <a:endParaRPr sz="1000">
              <a:latin typeface="Arial"/>
              <a:cs typeface="Arial"/>
            </a:endParaRPr>
          </a:p>
          <a:p>
            <a:pPr marR="460375" algn="r">
              <a:lnSpc>
                <a:spcPct val="100000"/>
              </a:lnSpc>
              <a:spcBef>
                <a:spcPts val="770"/>
              </a:spcBef>
            </a:pP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  <a:p>
            <a:pPr marL="1297305" algn="ctr">
              <a:lnSpc>
                <a:spcPct val="100000"/>
              </a:lnSpc>
              <a:spcBef>
                <a:spcPts val="250"/>
              </a:spcBef>
            </a:pPr>
            <a:r>
              <a:rPr sz="1000" b="1" dirty="0">
                <a:solidFill>
                  <a:srgbClr val="005495"/>
                </a:solidFill>
                <a:latin typeface="Arial"/>
                <a:cs typeface="Arial"/>
              </a:rPr>
              <a:t>Turbine</a:t>
            </a:r>
            <a:r>
              <a:rPr sz="1000" b="1" spc="-70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5495"/>
                </a:solidFill>
                <a:latin typeface="Arial"/>
                <a:cs typeface="Arial"/>
              </a:rPr>
              <a:t>Number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4934203" y="1895602"/>
            <a:ext cx="2745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5495"/>
                </a:solidFill>
                <a:latin typeface="Arial"/>
                <a:cs typeface="Arial"/>
              </a:rPr>
              <a:t>Effective Installation cost per</a:t>
            </a:r>
            <a:r>
              <a:rPr sz="1200" b="1" spc="65" dirty="0">
                <a:solidFill>
                  <a:srgbClr val="005495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5495"/>
                </a:solidFill>
                <a:latin typeface="Arial"/>
                <a:cs typeface="Arial"/>
              </a:rPr>
              <a:t>turbine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7644003" y="2668777"/>
            <a:ext cx="243840" cy="853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7901431" y="2612136"/>
            <a:ext cx="470534" cy="3244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Sample  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Ve</a:t>
            </a:r>
            <a:r>
              <a:rPr sz="1000" spc="-5" dirty="0">
                <a:solidFill>
                  <a:srgbClr val="005495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005495"/>
                </a:solidFill>
                <a:latin typeface="Arial"/>
                <a:cs typeface="Arial"/>
              </a:rPr>
              <a:t>sels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2725673" y="822197"/>
            <a:ext cx="2613660" cy="8298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771775" y="845185"/>
            <a:ext cx="2521330" cy="7374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771775" y="845185"/>
            <a:ext cx="2521585" cy="737870"/>
          </a:xfrm>
          <a:custGeom>
            <a:avLst/>
            <a:gdLst/>
            <a:ahLst/>
            <a:cxnLst/>
            <a:rect l="l" t="t" r="r" b="b"/>
            <a:pathLst>
              <a:path w="2521585" h="737869">
                <a:moveTo>
                  <a:pt x="1232662" y="2412"/>
                </a:moveTo>
                <a:lnTo>
                  <a:pt x="1173907" y="6478"/>
                </a:lnTo>
                <a:lnTo>
                  <a:pt x="1116131" y="12418"/>
                </a:lnTo>
                <a:lnTo>
                  <a:pt x="1059405" y="20183"/>
                </a:lnTo>
                <a:lnTo>
                  <a:pt x="1003800" y="29723"/>
                </a:lnTo>
                <a:lnTo>
                  <a:pt x="949387" y="40988"/>
                </a:lnTo>
                <a:lnTo>
                  <a:pt x="896237" y="53928"/>
                </a:lnTo>
                <a:lnTo>
                  <a:pt x="844422" y="68493"/>
                </a:lnTo>
                <a:lnTo>
                  <a:pt x="794011" y="84635"/>
                </a:lnTo>
                <a:lnTo>
                  <a:pt x="745077" y="102302"/>
                </a:lnTo>
                <a:lnTo>
                  <a:pt x="697690" y="121444"/>
                </a:lnTo>
                <a:lnTo>
                  <a:pt x="651922" y="142013"/>
                </a:lnTo>
                <a:lnTo>
                  <a:pt x="607844" y="163959"/>
                </a:lnTo>
                <a:lnTo>
                  <a:pt x="565526" y="187230"/>
                </a:lnTo>
                <a:lnTo>
                  <a:pt x="525040" y="211778"/>
                </a:lnTo>
                <a:lnTo>
                  <a:pt x="486457" y="237553"/>
                </a:lnTo>
                <a:lnTo>
                  <a:pt x="449848" y="264505"/>
                </a:lnTo>
                <a:lnTo>
                  <a:pt x="415284" y="292583"/>
                </a:lnTo>
                <a:lnTo>
                  <a:pt x="382836" y="321739"/>
                </a:lnTo>
                <a:lnTo>
                  <a:pt x="352576" y="351923"/>
                </a:lnTo>
                <a:lnTo>
                  <a:pt x="324574" y="383083"/>
                </a:lnTo>
                <a:lnTo>
                  <a:pt x="298901" y="415172"/>
                </a:lnTo>
                <a:lnTo>
                  <a:pt x="275629" y="448138"/>
                </a:lnTo>
                <a:lnTo>
                  <a:pt x="254829" y="481932"/>
                </a:lnTo>
                <a:lnTo>
                  <a:pt x="236571" y="516504"/>
                </a:lnTo>
                <a:lnTo>
                  <a:pt x="220927" y="551805"/>
                </a:lnTo>
                <a:lnTo>
                  <a:pt x="207968" y="587784"/>
                </a:lnTo>
                <a:lnTo>
                  <a:pt x="190389" y="661578"/>
                </a:lnTo>
                <a:lnTo>
                  <a:pt x="184404" y="737488"/>
                </a:lnTo>
                <a:lnTo>
                  <a:pt x="0" y="737488"/>
                </a:lnTo>
                <a:lnTo>
                  <a:pt x="5888" y="662087"/>
                </a:lnTo>
                <a:lnTo>
                  <a:pt x="23172" y="588863"/>
                </a:lnTo>
                <a:lnTo>
                  <a:pt x="51278" y="518187"/>
                </a:lnTo>
                <a:lnTo>
                  <a:pt x="69210" y="483921"/>
                </a:lnTo>
                <a:lnTo>
                  <a:pt x="89632" y="450431"/>
                </a:lnTo>
                <a:lnTo>
                  <a:pt x="112472" y="417763"/>
                </a:lnTo>
                <a:lnTo>
                  <a:pt x="137660" y="385964"/>
                </a:lnTo>
                <a:lnTo>
                  <a:pt x="165123" y="355080"/>
                </a:lnTo>
                <a:lnTo>
                  <a:pt x="194789" y="325158"/>
                </a:lnTo>
                <a:lnTo>
                  <a:pt x="226588" y="296243"/>
                </a:lnTo>
                <a:lnTo>
                  <a:pt x="260446" y="268383"/>
                </a:lnTo>
                <a:lnTo>
                  <a:pt x="296293" y="241623"/>
                </a:lnTo>
                <a:lnTo>
                  <a:pt x="334057" y="216011"/>
                </a:lnTo>
                <a:lnTo>
                  <a:pt x="373666" y="191591"/>
                </a:lnTo>
                <a:lnTo>
                  <a:pt x="415048" y="168411"/>
                </a:lnTo>
                <a:lnTo>
                  <a:pt x="458132" y="146517"/>
                </a:lnTo>
                <a:lnTo>
                  <a:pt x="502846" y="125955"/>
                </a:lnTo>
                <a:lnTo>
                  <a:pt x="549119" y="106772"/>
                </a:lnTo>
                <a:lnTo>
                  <a:pt x="596878" y="89013"/>
                </a:lnTo>
                <a:lnTo>
                  <a:pt x="646052" y="72726"/>
                </a:lnTo>
                <a:lnTo>
                  <a:pt x="696569" y="57957"/>
                </a:lnTo>
                <a:lnTo>
                  <a:pt x="748357" y="44752"/>
                </a:lnTo>
                <a:lnTo>
                  <a:pt x="801346" y="33157"/>
                </a:lnTo>
                <a:lnTo>
                  <a:pt x="855463" y="23219"/>
                </a:lnTo>
                <a:lnTo>
                  <a:pt x="910636" y="14983"/>
                </a:lnTo>
                <a:lnTo>
                  <a:pt x="966794" y="8497"/>
                </a:lnTo>
                <a:lnTo>
                  <a:pt x="1023865" y="3807"/>
                </a:lnTo>
                <a:lnTo>
                  <a:pt x="1081777" y="959"/>
                </a:lnTo>
                <a:lnTo>
                  <a:pt x="1140460" y="0"/>
                </a:lnTo>
                <a:lnTo>
                  <a:pt x="1324864" y="0"/>
                </a:lnTo>
                <a:lnTo>
                  <a:pt x="1382365" y="929"/>
                </a:lnTo>
                <a:lnTo>
                  <a:pt x="1439246" y="3693"/>
                </a:lnTo>
                <a:lnTo>
                  <a:pt x="1495427" y="8251"/>
                </a:lnTo>
                <a:lnTo>
                  <a:pt x="1550831" y="14563"/>
                </a:lnTo>
                <a:lnTo>
                  <a:pt x="1605378" y="22591"/>
                </a:lnTo>
                <a:lnTo>
                  <a:pt x="1658990" y="32294"/>
                </a:lnTo>
                <a:lnTo>
                  <a:pt x="1711587" y="43634"/>
                </a:lnTo>
                <a:lnTo>
                  <a:pt x="1763091" y="56570"/>
                </a:lnTo>
                <a:lnTo>
                  <a:pt x="1813423" y="71063"/>
                </a:lnTo>
                <a:lnTo>
                  <a:pt x="1862504" y="87074"/>
                </a:lnTo>
                <a:lnTo>
                  <a:pt x="1910256" y="104563"/>
                </a:lnTo>
                <a:lnTo>
                  <a:pt x="1956599" y="123492"/>
                </a:lnTo>
                <a:lnTo>
                  <a:pt x="2001455" y="143819"/>
                </a:lnTo>
                <a:lnTo>
                  <a:pt x="2044744" y="165506"/>
                </a:lnTo>
                <a:lnTo>
                  <a:pt x="2086389" y="188513"/>
                </a:lnTo>
                <a:lnTo>
                  <a:pt x="2126310" y="212802"/>
                </a:lnTo>
                <a:lnTo>
                  <a:pt x="2164428" y="238331"/>
                </a:lnTo>
                <a:lnTo>
                  <a:pt x="2200665" y="265063"/>
                </a:lnTo>
                <a:lnTo>
                  <a:pt x="2234942" y="292956"/>
                </a:lnTo>
                <a:lnTo>
                  <a:pt x="2267179" y="321973"/>
                </a:lnTo>
                <a:lnTo>
                  <a:pt x="2297299" y="352073"/>
                </a:lnTo>
                <a:lnTo>
                  <a:pt x="2325222" y="383217"/>
                </a:lnTo>
                <a:lnTo>
                  <a:pt x="2350870" y="415365"/>
                </a:lnTo>
                <a:lnTo>
                  <a:pt x="2374163" y="448478"/>
                </a:lnTo>
                <a:lnTo>
                  <a:pt x="2395023" y="482516"/>
                </a:lnTo>
                <a:lnTo>
                  <a:pt x="2413371" y="517441"/>
                </a:lnTo>
                <a:lnTo>
                  <a:pt x="2429129" y="553212"/>
                </a:lnTo>
                <a:lnTo>
                  <a:pt x="2521330" y="553212"/>
                </a:lnTo>
                <a:lnTo>
                  <a:pt x="2373249" y="737488"/>
                </a:lnTo>
                <a:lnTo>
                  <a:pt x="2152650" y="553212"/>
                </a:lnTo>
                <a:lnTo>
                  <a:pt x="2244852" y="553212"/>
                </a:lnTo>
                <a:lnTo>
                  <a:pt x="2229081" y="517441"/>
                </a:lnTo>
                <a:lnTo>
                  <a:pt x="2210720" y="482516"/>
                </a:lnTo>
                <a:lnTo>
                  <a:pt x="2189848" y="448478"/>
                </a:lnTo>
                <a:lnTo>
                  <a:pt x="2166544" y="415365"/>
                </a:lnTo>
                <a:lnTo>
                  <a:pt x="2140887" y="383217"/>
                </a:lnTo>
                <a:lnTo>
                  <a:pt x="2112955" y="352073"/>
                </a:lnTo>
                <a:lnTo>
                  <a:pt x="2082827" y="321973"/>
                </a:lnTo>
                <a:lnTo>
                  <a:pt x="2050582" y="292956"/>
                </a:lnTo>
                <a:lnTo>
                  <a:pt x="2016299" y="265063"/>
                </a:lnTo>
                <a:lnTo>
                  <a:pt x="1980056" y="238331"/>
                </a:lnTo>
                <a:lnTo>
                  <a:pt x="1941932" y="212802"/>
                </a:lnTo>
                <a:lnTo>
                  <a:pt x="1902007" y="188513"/>
                </a:lnTo>
                <a:lnTo>
                  <a:pt x="1860358" y="165506"/>
                </a:lnTo>
                <a:lnTo>
                  <a:pt x="1817065" y="143819"/>
                </a:lnTo>
                <a:lnTo>
                  <a:pt x="1772206" y="123492"/>
                </a:lnTo>
                <a:lnTo>
                  <a:pt x="1725860" y="104563"/>
                </a:lnTo>
                <a:lnTo>
                  <a:pt x="1678107" y="87074"/>
                </a:lnTo>
                <a:lnTo>
                  <a:pt x="1629024" y="71063"/>
                </a:lnTo>
                <a:lnTo>
                  <a:pt x="1578690" y="56570"/>
                </a:lnTo>
                <a:lnTo>
                  <a:pt x="1527185" y="43634"/>
                </a:lnTo>
                <a:lnTo>
                  <a:pt x="1474587" y="32294"/>
                </a:lnTo>
                <a:lnTo>
                  <a:pt x="1420975" y="22591"/>
                </a:lnTo>
                <a:lnTo>
                  <a:pt x="1366428" y="14563"/>
                </a:lnTo>
                <a:lnTo>
                  <a:pt x="1311023" y="8251"/>
                </a:lnTo>
                <a:lnTo>
                  <a:pt x="1254842" y="3693"/>
                </a:lnTo>
                <a:lnTo>
                  <a:pt x="1197961" y="929"/>
                </a:lnTo>
                <a:lnTo>
                  <a:pt x="1140460" y="0"/>
                </a:lnTo>
              </a:path>
            </a:pathLst>
          </a:custGeom>
          <a:ln w="9524">
            <a:solidFill>
              <a:srgbClr val="0052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013710" y="5732526"/>
            <a:ext cx="2330958" cy="9464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059810" y="5755271"/>
            <a:ext cx="2238629" cy="8547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059810" y="5755271"/>
            <a:ext cx="2239010" cy="854710"/>
          </a:xfrm>
          <a:custGeom>
            <a:avLst/>
            <a:gdLst/>
            <a:ahLst/>
            <a:cxnLst/>
            <a:rect l="l" t="t" r="r" b="b"/>
            <a:pathLst>
              <a:path w="2239010" h="854709">
                <a:moveTo>
                  <a:pt x="1081404" y="849553"/>
                </a:moveTo>
                <a:lnTo>
                  <a:pt x="1133477" y="843270"/>
                </a:lnTo>
                <a:lnTo>
                  <a:pt x="1184685" y="834618"/>
                </a:lnTo>
                <a:lnTo>
                  <a:pt x="1234947" y="823659"/>
                </a:lnTo>
                <a:lnTo>
                  <a:pt x="1284183" y="810454"/>
                </a:lnTo>
                <a:lnTo>
                  <a:pt x="1332313" y="795062"/>
                </a:lnTo>
                <a:lnTo>
                  <a:pt x="1379257" y="777546"/>
                </a:lnTo>
                <a:lnTo>
                  <a:pt x="1424935" y="757966"/>
                </a:lnTo>
                <a:lnTo>
                  <a:pt x="1469266" y="736384"/>
                </a:lnTo>
                <a:lnTo>
                  <a:pt x="1512170" y="712858"/>
                </a:lnTo>
                <a:lnTo>
                  <a:pt x="1553567" y="687452"/>
                </a:lnTo>
                <a:lnTo>
                  <a:pt x="1593377" y="660225"/>
                </a:lnTo>
                <a:lnTo>
                  <a:pt x="1631519" y="631239"/>
                </a:lnTo>
                <a:lnTo>
                  <a:pt x="1667913" y="600554"/>
                </a:lnTo>
                <a:lnTo>
                  <a:pt x="1702480" y="568232"/>
                </a:lnTo>
                <a:lnTo>
                  <a:pt x="1735138" y="534333"/>
                </a:lnTo>
                <a:lnTo>
                  <a:pt x="1765808" y="498917"/>
                </a:lnTo>
                <a:lnTo>
                  <a:pt x="1794409" y="462047"/>
                </a:lnTo>
                <a:lnTo>
                  <a:pt x="1820861" y="423782"/>
                </a:lnTo>
                <a:lnTo>
                  <a:pt x="1845084" y="384184"/>
                </a:lnTo>
                <a:lnTo>
                  <a:pt x="1866998" y="343314"/>
                </a:lnTo>
                <a:lnTo>
                  <a:pt x="1886522" y="301232"/>
                </a:lnTo>
                <a:lnTo>
                  <a:pt x="1903576" y="257999"/>
                </a:lnTo>
                <a:lnTo>
                  <a:pt x="1918080" y="213677"/>
                </a:lnTo>
                <a:lnTo>
                  <a:pt x="1811274" y="213677"/>
                </a:lnTo>
                <a:lnTo>
                  <a:pt x="2055876" y="0"/>
                </a:lnTo>
                <a:lnTo>
                  <a:pt x="2238629" y="213677"/>
                </a:lnTo>
                <a:lnTo>
                  <a:pt x="2131694" y="213677"/>
                </a:lnTo>
                <a:lnTo>
                  <a:pt x="2117670" y="256706"/>
                </a:lnTo>
                <a:lnTo>
                  <a:pt x="2101261" y="298675"/>
                </a:lnTo>
                <a:lnTo>
                  <a:pt x="2082543" y="339532"/>
                </a:lnTo>
                <a:lnTo>
                  <a:pt x="2061592" y="379226"/>
                </a:lnTo>
                <a:lnTo>
                  <a:pt x="2038483" y="417706"/>
                </a:lnTo>
                <a:lnTo>
                  <a:pt x="2013291" y="454921"/>
                </a:lnTo>
                <a:lnTo>
                  <a:pt x="1986092" y="490820"/>
                </a:lnTo>
                <a:lnTo>
                  <a:pt x="1956961" y="525351"/>
                </a:lnTo>
                <a:lnTo>
                  <a:pt x="1925974" y="558463"/>
                </a:lnTo>
                <a:lnTo>
                  <a:pt x="1893206" y="590105"/>
                </a:lnTo>
                <a:lnTo>
                  <a:pt x="1858732" y="620226"/>
                </a:lnTo>
                <a:lnTo>
                  <a:pt x="1822628" y="648775"/>
                </a:lnTo>
                <a:lnTo>
                  <a:pt x="1784969" y="675700"/>
                </a:lnTo>
                <a:lnTo>
                  <a:pt x="1745830" y="700950"/>
                </a:lnTo>
                <a:lnTo>
                  <a:pt x="1705287" y="724475"/>
                </a:lnTo>
                <a:lnTo>
                  <a:pt x="1663416" y="746222"/>
                </a:lnTo>
                <a:lnTo>
                  <a:pt x="1620291" y="766141"/>
                </a:lnTo>
                <a:lnTo>
                  <a:pt x="1575989" y="784181"/>
                </a:lnTo>
                <a:lnTo>
                  <a:pt x="1530584" y="800290"/>
                </a:lnTo>
                <a:lnTo>
                  <a:pt x="1484152" y="814418"/>
                </a:lnTo>
                <a:lnTo>
                  <a:pt x="1436768" y="826512"/>
                </a:lnTo>
                <a:lnTo>
                  <a:pt x="1388508" y="836522"/>
                </a:lnTo>
                <a:lnTo>
                  <a:pt x="1339447" y="844397"/>
                </a:lnTo>
                <a:lnTo>
                  <a:pt x="1289660" y="850085"/>
                </a:lnTo>
                <a:lnTo>
                  <a:pt x="1239223" y="853535"/>
                </a:lnTo>
                <a:lnTo>
                  <a:pt x="1188212" y="854697"/>
                </a:lnTo>
                <a:lnTo>
                  <a:pt x="974471" y="854697"/>
                </a:lnTo>
                <a:lnTo>
                  <a:pt x="922725" y="853512"/>
                </a:lnTo>
                <a:lnTo>
                  <a:pt x="871682" y="849997"/>
                </a:lnTo>
                <a:lnTo>
                  <a:pt x="821410" y="844211"/>
                </a:lnTo>
                <a:lnTo>
                  <a:pt x="771974" y="836214"/>
                </a:lnTo>
                <a:lnTo>
                  <a:pt x="723443" y="826063"/>
                </a:lnTo>
                <a:lnTo>
                  <a:pt x="675885" y="813818"/>
                </a:lnTo>
                <a:lnTo>
                  <a:pt x="629366" y="799539"/>
                </a:lnTo>
                <a:lnTo>
                  <a:pt x="583953" y="783284"/>
                </a:lnTo>
                <a:lnTo>
                  <a:pt x="539715" y="765113"/>
                </a:lnTo>
                <a:lnTo>
                  <a:pt x="496719" y="745084"/>
                </a:lnTo>
                <a:lnTo>
                  <a:pt x="455032" y="723256"/>
                </a:lnTo>
                <a:lnTo>
                  <a:pt x="414722" y="699690"/>
                </a:lnTo>
                <a:lnTo>
                  <a:pt x="375855" y="674442"/>
                </a:lnTo>
                <a:lnTo>
                  <a:pt x="338500" y="647574"/>
                </a:lnTo>
                <a:lnTo>
                  <a:pt x="302723" y="619143"/>
                </a:lnTo>
                <a:lnTo>
                  <a:pt x="268593" y="589210"/>
                </a:lnTo>
                <a:lnTo>
                  <a:pt x="236176" y="557832"/>
                </a:lnTo>
                <a:lnTo>
                  <a:pt x="205540" y="525069"/>
                </a:lnTo>
                <a:lnTo>
                  <a:pt x="176752" y="490981"/>
                </a:lnTo>
                <a:lnTo>
                  <a:pt x="149880" y="455625"/>
                </a:lnTo>
                <a:lnTo>
                  <a:pt x="124991" y="419062"/>
                </a:lnTo>
                <a:lnTo>
                  <a:pt x="102152" y="381350"/>
                </a:lnTo>
                <a:lnTo>
                  <a:pt x="81432" y="342549"/>
                </a:lnTo>
                <a:lnTo>
                  <a:pt x="62896" y="302717"/>
                </a:lnTo>
                <a:lnTo>
                  <a:pt x="46614" y="261913"/>
                </a:lnTo>
                <a:lnTo>
                  <a:pt x="32651" y="220197"/>
                </a:lnTo>
                <a:lnTo>
                  <a:pt x="21076" y="177628"/>
                </a:lnTo>
                <a:lnTo>
                  <a:pt x="11956" y="134265"/>
                </a:lnTo>
                <a:lnTo>
                  <a:pt x="5359" y="90166"/>
                </a:lnTo>
                <a:lnTo>
                  <a:pt x="1351" y="45391"/>
                </a:lnTo>
                <a:lnTo>
                  <a:pt x="0" y="0"/>
                </a:lnTo>
                <a:lnTo>
                  <a:pt x="213740" y="0"/>
                </a:lnTo>
                <a:lnTo>
                  <a:pt x="215091" y="45391"/>
                </a:lnTo>
                <a:lnTo>
                  <a:pt x="219098" y="90166"/>
                </a:lnTo>
                <a:lnTo>
                  <a:pt x="225694" y="134265"/>
                </a:lnTo>
                <a:lnTo>
                  <a:pt x="234812" y="177628"/>
                </a:lnTo>
                <a:lnTo>
                  <a:pt x="246384" y="220197"/>
                </a:lnTo>
                <a:lnTo>
                  <a:pt x="260343" y="261913"/>
                </a:lnTo>
                <a:lnTo>
                  <a:pt x="276622" y="302717"/>
                </a:lnTo>
                <a:lnTo>
                  <a:pt x="295154" y="342549"/>
                </a:lnTo>
                <a:lnTo>
                  <a:pt x="315871" y="381350"/>
                </a:lnTo>
                <a:lnTo>
                  <a:pt x="338705" y="419062"/>
                </a:lnTo>
                <a:lnTo>
                  <a:pt x="363590" y="455625"/>
                </a:lnTo>
                <a:lnTo>
                  <a:pt x="390458" y="490981"/>
                </a:lnTo>
                <a:lnTo>
                  <a:pt x="419242" y="525069"/>
                </a:lnTo>
                <a:lnTo>
                  <a:pt x="449874" y="557832"/>
                </a:lnTo>
                <a:lnTo>
                  <a:pt x="482288" y="589210"/>
                </a:lnTo>
                <a:lnTo>
                  <a:pt x="516415" y="619143"/>
                </a:lnTo>
                <a:lnTo>
                  <a:pt x="552189" y="647574"/>
                </a:lnTo>
                <a:lnTo>
                  <a:pt x="589542" y="674442"/>
                </a:lnTo>
                <a:lnTo>
                  <a:pt x="628407" y="699690"/>
                </a:lnTo>
                <a:lnTo>
                  <a:pt x="668717" y="723256"/>
                </a:lnTo>
                <a:lnTo>
                  <a:pt x="710404" y="745084"/>
                </a:lnTo>
                <a:lnTo>
                  <a:pt x="753401" y="765113"/>
                </a:lnTo>
                <a:lnTo>
                  <a:pt x="797640" y="783284"/>
                </a:lnTo>
                <a:lnTo>
                  <a:pt x="843055" y="799539"/>
                </a:lnTo>
                <a:lnTo>
                  <a:pt x="889578" y="813818"/>
                </a:lnTo>
                <a:lnTo>
                  <a:pt x="937141" y="826063"/>
                </a:lnTo>
                <a:lnTo>
                  <a:pt x="985678" y="836214"/>
                </a:lnTo>
                <a:lnTo>
                  <a:pt x="1035121" y="844211"/>
                </a:lnTo>
                <a:lnTo>
                  <a:pt x="1085402" y="849997"/>
                </a:lnTo>
                <a:lnTo>
                  <a:pt x="1136455" y="853512"/>
                </a:lnTo>
                <a:lnTo>
                  <a:pt x="1188212" y="854697"/>
                </a:lnTo>
              </a:path>
            </a:pathLst>
          </a:custGeom>
          <a:ln w="9525">
            <a:solidFill>
              <a:srgbClr val="0052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1523</Words>
  <Application>Microsoft Office PowerPoint</Application>
  <PresentationFormat>On-screen Show (4:3)</PresentationFormat>
  <Paragraphs>516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Franklin Gothic Medium</vt:lpstr>
      <vt:lpstr>Gill Sans MT</vt:lpstr>
      <vt:lpstr>Tahoma</vt:lpstr>
      <vt:lpstr>Times New Roman</vt:lpstr>
      <vt:lpstr>Trebuchet MS</vt:lpstr>
      <vt:lpstr>Office Theme</vt:lpstr>
      <vt:lpstr>PowerPoint Presentation</vt:lpstr>
      <vt:lpstr>Some of Our Partners</vt:lpstr>
      <vt:lpstr>Variety of Vessels Operating for Windfarms</vt:lpstr>
      <vt:lpstr>Installation Vessels</vt:lpstr>
      <vt:lpstr>Challenges for Installation Vessel</vt:lpstr>
      <vt:lpstr>Vessel Concepts – Design Study</vt:lpstr>
      <vt:lpstr>Concept Selection Process</vt:lpstr>
      <vt:lpstr>WTIJ Design Selection</vt:lpstr>
      <vt:lpstr>Vessel Economics – Turbine Selection</vt:lpstr>
      <vt:lpstr>Installation Vessel Design Features</vt:lpstr>
      <vt:lpstr>Examples of Concept Design Activities</vt:lpstr>
      <vt:lpstr>Key Elements of WTIJ Concept</vt:lpstr>
      <vt:lpstr>Simulation Activities - Scope</vt:lpstr>
      <vt:lpstr>Leanwind Project Simulator Demo</vt:lpstr>
      <vt:lpstr>Commercial Benefits for LR</vt:lpstr>
      <vt:lpstr>Rules and guidance – Classification of Wind Farm Service Vessels</vt:lpstr>
      <vt:lpstr>Rules and Guidance</vt:lpstr>
      <vt:lpstr>The research leading to these results has received funding  from the European Union Seventh Framework Programme  under the agreement SCP2-GA-2013-614020.</vt:lpstr>
      <vt:lpstr>Mark Anju Venkata Swarupanand Godavarthi (Anand)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Anju;Venkata Swarupanand Godavarthi</dc:creator>
  <cp:lastModifiedBy>Sabina Potestio</cp:lastModifiedBy>
  <cp:revision>1</cp:revision>
  <dcterms:created xsi:type="dcterms:W3CDTF">2017-11-27T15:08:36Z</dcterms:created>
  <dcterms:modified xsi:type="dcterms:W3CDTF">2017-11-27T15:10:14Z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2017-11-27T00:00:00Z</vt:filetime>
  </property>
</Properties>
</file>