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2" r:id="rId2"/>
    <p:sldId id="293" r:id="rId3"/>
    <p:sldId id="294" r:id="rId4"/>
    <p:sldId id="295" r:id="rId5"/>
    <p:sldId id="300" r:id="rId6"/>
    <p:sldId id="280" r:id="rId7"/>
    <p:sldId id="284" r:id="rId8"/>
    <p:sldId id="283" r:id="rId9"/>
    <p:sldId id="282" r:id="rId10"/>
    <p:sldId id="287" r:id="rId11"/>
    <p:sldId id="286" r:id="rId12"/>
    <p:sldId id="297" r:id="rId13"/>
    <p:sldId id="298" r:id="rId14"/>
    <p:sldId id="288" r:id="rId15"/>
    <p:sldId id="289" r:id="rId16"/>
    <p:sldId id="290" r:id="rId17"/>
    <p:sldId id="296" r:id="rId18"/>
    <p:sldId id="30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48838065091001"/>
          <c:y val="3.3797632713151574E-2"/>
          <c:w val="0.6834751958096007"/>
          <c:h val="0.76483866398778766"/>
        </c:manualLayout>
      </c:layout>
      <c:lineChart>
        <c:grouping val="standard"/>
        <c:varyColors val="0"/>
        <c:ser>
          <c:idx val="0"/>
          <c:order val="0"/>
          <c:tx>
            <c:strRef>
              <c:f>Compare!$B$2</c:f>
              <c:strCache>
                <c:ptCount val="1"/>
                <c:pt idx="0">
                  <c:v>Jack-up vessel campaigns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Compare!$F$3:$F$9</c:f>
                <c:numCache>
                  <c:formatCode>General</c:formatCode>
                  <c:ptCount val="7"/>
                  <c:pt idx="0">
                    <c:v>3090598.8164940798</c:v>
                  </c:pt>
                  <c:pt idx="1">
                    <c:v>2072831.9172426499</c:v>
                  </c:pt>
                  <c:pt idx="2">
                    <c:v>4425370.2255620491</c:v>
                  </c:pt>
                  <c:pt idx="3">
                    <c:v>1912065.4667905017</c:v>
                  </c:pt>
                  <c:pt idx="4">
                    <c:v>1127863.9473083722</c:v>
                  </c:pt>
                  <c:pt idx="5">
                    <c:v>3528214.486625249</c:v>
                  </c:pt>
                  <c:pt idx="6">
                    <c:v>4777170.819279002</c:v>
                  </c:pt>
                </c:numCache>
              </c:numRef>
            </c:plus>
            <c:minus>
              <c:numRef>
                <c:f>Compare!$F$3:$F$9</c:f>
                <c:numCache>
                  <c:formatCode>General</c:formatCode>
                  <c:ptCount val="7"/>
                  <c:pt idx="0">
                    <c:v>3090598.8164940798</c:v>
                  </c:pt>
                  <c:pt idx="1">
                    <c:v>2072831.9172426499</c:v>
                  </c:pt>
                  <c:pt idx="2">
                    <c:v>4425370.2255620491</c:v>
                  </c:pt>
                  <c:pt idx="3">
                    <c:v>1912065.4667905017</c:v>
                  </c:pt>
                  <c:pt idx="4">
                    <c:v>1127863.9473083722</c:v>
                  </c:pt>
                  <c:pt idx="5">
                    <c:v>3528214.486625249</c:v>
                  </c:pt>
                  <c:pt idx="6">
                    <c:v>4777170.819279002</c:v>
                  </c:pt>
                </c:numCache>
              </c:numRef>
            </c:minus>
            <c:spPr>
              <a:ln w="22225">
                <a:solidFill>
                  <a:srgbClr val="FF0000"/>
                </a:solidFill>
              </a:ln>
            </c:spPr>
          </c:errBars>
          <c:cat>
            <c:numRef>
              <c:f>Compare!$A$3:$A$9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Compare!$B$3:$B$9</c:f>
              <c:numCache>
                <c:formatCode>_ * #,##0_ ;_ * \-#,##0_ ;_ * "-"??_ ;_ @_ </c:formatCode>
                <c:ptCount val="7"/>
                <c:pt idx="0">
                  <c:v>4560663.6689823689</c:v>
                </c:pt>
                <c:pt idx="1">
                  <c:v>5704796.5040054778</c:v>
                </c:pt>
                <c:pt idx="2">
                  <c:v>19310810.026575431</c:v>
                </c:pt>
                <c:pt idx="3">
                  <c:v>26136379.755039196</c:v>
                </c:pt>
                <c:pt idx="4">
                  <c:v>30652590.632612471</c:v>
                </c:pt>
                <c:pt idx="5">
                  <c:v>31569853.001490999</c:v>
                </c:pt>
                <c:pt idx="6">
                  <c:v>113718091.4114051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8DC-4FD3-9610-C917FD0DDEF6}"/>
            </c:ext>
          </c:extLst>
        </c:ser>
        <c:ser>
          <c:idx val="1"/>
          <c:order val="1"/>
          <c:tx>
            <c:strRef>
              <c:f>Compare!$C$2</c:f>
              <c:strCache>
                <c:ptCount val="1"/>
                <c:pt idx="0">
                  <c:v>CTV fleet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square"/>
            <c:size val="3"/>
            <c:spPr>
              <a:solidFill>
                <a:srgbClr val="0070C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Compare!$G$3:$G$13</c:f>
                <c:numCache>
                  <c:formatCode>General</c:formatCode>
                  <c:ptCount val="11"/>
                  <c:pt idx="0">
                    <c:v>998777.3345361437</c:v>
                  </c:pt>
                  <c:pt idx="1">
                    <c:v>865917.72453265451</c:v>
                  </c:pt>
                  <c:pt idx="2">
                    <c:v>1157442.6636360388</c:v>
                  </c:pt>
                  <c:pt idx="3">
                    <c:v>1130067.4021467986</c:v>
                  </c:pt>
                  <c:pt idx="4">
                    <c:v>965532.62162499363</c:v>
                  </c:pt>
                  <c:pt idx="5">
                    <c:v>1226806.5754893969</c:v>
                  </c:pt>
                  <c:pt idx="6">
                    <c:v>1352569.0619199437</c:v>
                  </c:pt>
                  <c:pt idx="7">
                    <c:v>1034771.0849763487</c:v>
                  </c:pt>
                  <c:pt idx="8">
                    <c:v>1619984.7780159644</c:v>
                  </c:pt>
                  <c:pt idx="9">
                    <c:v>1799278.026403734</c:v>
                  </c:pt>
                  <c:pt idx="10">
                    <c:v>2569768.9124053507</c:v>
                  </c:pt>
                </c:numCache>
              </c:numRef>
            </c:plus>
            <c:minus>
              <c:numRef>
                <c:f>Compare!$G$3:$G$13</c:f>
                <c:numCache>
                  <c:formatCode>General</c:formatCode>
                  <c:ptCount val="11"/>
                  <c:pt idx="0">
                    <c:v>998777.3345361437</c:v>
                  </c:pt>
                  <c:pt idx="1">
                    <c:v>865917.72453265451</c:v>
                  </c:pt>
                  <c:pt idx="2">
                    <c:v>1157442.6636360388</c:v>
                  </c:pt>
                  <c:pt idx="3">
                    <c:v>1130067.4021467986</c:v>
                  </c:pt>
                  <c:pt idx="4">
                    <c:v>965532.62162499363</c:v>
                  </c:pt>
                  <c:pt idx="5">
                    <c:v>1226806.5754893969</c:v>
                  </c:pt>
                  <c:pt idx="6">
                    <c:v>1352569.0619199437</c:v>
                  </c:pt>
                  <c:pt idx="7">
                    <c:v>1034771.0849763487</c:v>
                  </c:pt>
                  <c:pt idx="8">
                    <c:v>1619984.7780159644</c:v>
                  </c:pt>
                  <c:pt idx="9">
                    <c:v>1799278.026403734</c:v>
                  </c:pt>
                  <c:pt idx="10">
                    <c:v>2569768.9124053507</c:v>
                  </c:pt>
                </c:numCache>
              </c:numRef>
            </c:minus>
            <c:spPr>
              <a:ln w="22225">
                <a:solidFill>
                  <a:srgbClr val="0070C0"/>
                </a:solidFill>
              </a:ln>
            </c:spPr>
          </c:errBars>
          <c:cat>
            <c:numRef>
              <c:f>Compare!$A$3:$A$9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Compare!$C$3:$C$9</c:f>
              <c:numCache>
                <c:formatCode>_ * #,##0_ ;_ * \-#,##0_ ;_ * "-"??_ ;_ @_ </c:formatCode>
                <c:ptCount val="7"/>
                <c:pt idx="0">
                  <c:v>8147799.5443784045</c:v>
                </c:pt>
                <c:pt idx="1">
                  <c:v>9956495.4811551273</c:v>
                </c:pt>
                <c:pt idx="2">
                  <c:v>12673478.065011261</c:v>
                </c:pt>
                <c:pt idx="3">
                  <c:v>15759261.407635346</c:v>
                </c:pt>
                <c:pt idx="4">
                  <c:v>16907747.743894469</c:v>
                </c:pt>
                <c:pt idx="5">
                  <c:v>21415822.930952083</c:v>
                </c:pt>
                <c:pt idx="6">
                  <c:v>28864445.755313978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8DC-4FD3-9610-C917FD0DDEF6}"/>
            </c:ext>
          </c:extLst>
        </c:ser>
        <c:ser>
          <c:idx val="2"/>
          <c:order val="2"/>
          <c:tx>
            <c:strRef>
              <c:f>Compare!$D$2</c:f>
              <c:strCache>
                <c:ptCount val="1"/>
                <c:pt idx="0">
                  <c:v>Annual service campaigns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triangle"/>
            <c:size val="3"/>
            <c:spPr>
              <a:solidFill>
                <a:srgbClr val="00B05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Compare!$H$3:$H$9</c:f>
                <c:numCache>
                  <c:formatCode>General</c:formatCode>
                  <c:ptCount val="7"/>
                  <c:pt idx="0">
                    <c:v>118993.38262628888</c:v>
                  </c:pt>
                  <c:pt idx="1">
                    <c:v>128797.95489484395</c:v>
                  </c:pt>
                  <c:pt idx="2">
                    <c:v>155229.11265257784</c:v>
                  </c:pt>
                  <c:pt idx="3">
                    <c:v>181932.50793406586</c:v>
                  </c:pt>
                  <c:pt idx="4">
                    <c:v>171595.17789457136</c:v>
                  </c:pt>
                  <c:pt idx="5">
                    <c:v>204893.58848422731</c:v>
                  </c:pt>
                  <c:pt idx="6">
                    <c:v>240045.40520580873</c:v>
                  </c:pt>
                </c:numCache>
              </c:numRef>
            </c:plus>
            <c:minus>
              <c:numRef>
                <c:f>Compare!$H$3:$H$9</c:f>
                <c:numCache>
                  <c:formatCode>General</c:formatCode>
                  <c:ptCount val="7"/>
                  <c:pt idx="0">
                    <c:v>118993.38262628888</c:v>
                  </c:pt>
                  <c:pt idx="1">
                    <c:v>128797.95489484395</c:v>
                  </c:pt>
                  <c:pt idx="2">
                    <c:v>155229.11265257784</c:v>
                  </c:pt>
                  <c:pt idx="3">
                    <c:v>181932.50793406586</c:v>
                  </c:pt>
                  <c:pt idx="4">
                    <c:v>171595.17789457136</c:v>
                  </c:pt>
                  <c:pt idx="5">
                    <c:v>204893.58848422731</c:v>
                  </c:pt>
                  <c:pt idx="6">
                    <c:v>240045.40520580873</c:v>
                  </c:pt>
                </c:numCache>
              </c:numRef>
            </c:minus>
            <c:spPr>
              <a:ln w="19050">
                <a:solidFill>
                  <a:srgbClr val="00B050"/>
                </a:solidFill>
              </a:ln>
            </c:spPr>
          </c:errBars>
          <c:cat>
            <c:numRef>
              <c:f>Compare!$A$3:$A$9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cat>
          <c:val>
            <c:numRef>
              <c:f>Compare!$D$3:$D$9</c:f>
              <c:numCache>
                <c:formatCode>_ * #,##0_ ;_ * \-#,##0_ ;_ * "-"??_ ;_ @_ </c:formatCode>
                <c:ptCount val="7"/>
                <c:pt idx="0">
                  <c:v>170915.07759450318</c:v>
                </c:pt>
                <c:pt idx="1">
                  <c:v>2312776.7045646785</c:v>
                </c:pt>
                <c:pt idx="2">
                  <c:v>3177486.4188681208</c:v>
                </c:pt>
                <c:pt idx="3">
                  <c:v>5089964.8734036209</c:v>
                </c:pt>
                <c:pt idx="4">
                  <c:v>6411484.7767351875</c:v>
                </c:pt>
                <c:pt idx="5">
                  <c:v>8573857.0831534695</c:v>
                </c:pt>
                <c:pt idx="6">
                  <c:v>9087652.8397523817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8DC-4FD3-9610-C917FD0DD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01552"/>
        <c:axId val="249059120"/>
      </c:lineChart>
      <c:catAx>
        <c:axId val="2152015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249059120"/>
        <c:crosses val="autoZero"/>
        <c:auto val="1"/>
        <c:lblAlgn val="ctr"/>
        <c:lblOffset val="300"/>
        <c:noMultiLvlLbl val="0"/>
      </c:catAx>
      <c:valAx>
        <c:axId val="249059120"/>
        <c:scaling>
          <c:orientation val="minMax"/>
          <c:max val="12000000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+mn-lt"/>
                  </a:defRPr>
                </a:pPr>
                <a:r>
                  <a:rPr lang="en-GB" sz="1400" b="1" dirty="0">
                    <a:latin typeface="+mn-lt"/>
                    <a:cs typeface="Times New Roman" panose="02020603050405020304" pitchFamily="18" charset="0"/>
                  </a:rPr>
                  <a:t>Cost reduction potential [€]</a:t>
                </a:r>
              </a:p>
            </c:rich>
          </c:tx>
          <c:layout>
            <c:manualLayout>
              <c:xMode val="edge"/>
              <c:yMode val="edge"/>
              <c:x val="6.4067646001841172E-2"/>
              <c:y val="9.5057310194045522E-2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21520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11442492775598"/>
          <c:y val="7.5921333688290404E-2"/>
          <c:w val="0.43169909442674925"/>
          <c:h val="0.29100802216944449"/>
        </c:manualLayout>
      </c:layout>
      <c:overlay val="0"/>
      <c:spPr>
        <a:noFill/>
      </c:spPr>
      <c:txPr>
        <a:bodyPr/>
        <a:lstStyle/>
        <a:p>
          <a:pPr>
            <a:defRPr sz="1400">
              <a:latin typeface="+mn-lt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734313471342691"/>
          <c:y val="5.1400554097404495E-2"/>
          <c:w val="0.61952070337338416"/>
          <c:h val="0.64594190340113866"/>
        </c:manualLayout>
      </c:layout>
      <c:lineChart>
        <c:grouping val="standard"/>
        <c:varyColors val="0"/>
        <c:ser>
          <c:idx val="2"/>
          <c:order val="0"/>
          <c:tx>
            <c:strRef>
              <c:f>'Vessel fleet ranking'!$E$17</c:f>
              <c:strCache>
                <c:ptCount val="1"/>
                <c:pt idx="0">
                  <c:v>StrathOW-OM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'Vessel fleet ranking'!$M$18:$M$27</c:f>
              <c:strCache>
                <c:ptCount val="10"/>
                <c:pt idx="0">
                  <c:v>2 CTV</c:v>
                </c:pt>
                <c:pt idx="1">
                  <c:v>3 CTV</c:v>
                </c:pt>
                <c:pt idx="2">
                  <c:v>1 CTV + 1 SES</c:v>
                </c:pt>
                <c:pt idx="3">
                  <c:v>2 CTV + 1 SES</c:v>
                </c:pt>
                <c:pt idx="4">
                  <c:v>2 SES</c:v>
                </c:pt>
                <c:pt idx="5">
                  <c:v>1 CTV +  2 SES</c:v>
                </c:pt>
                <c:pt idx="6">
                  <c:v>1 SAV</c:v>
                </c:pt>
                <c:pt idx="7">
                  <c:v>1 SAV + 1 CTV</c:v>
                </c:pt>
                <c:pt idx="8">
                  <c:v>3 SES</c:v>
                </c:pt>
                <c:pt idx="9">
                  <c:v>1 MM</c:v>
                </c:pt>
              </c:strCache>
            </c:strRef>
          </c:cat>
          <c:val>
            <c:numRef>
              <c:f>'Vessel fleet ranking'!$P$18:$P$27</c:f>
              <c:numCache>
                <c:formatCode>0%</c:formatCode>
                <c:ptCount val="10"/>
                <c:pt idx="0">
                  <c:v>2.4201459866435489</c:v>
                </c:pt>
                <c:pt idx="1">
                  <c:v>1.6562324157783666</c:v>
                </c:pt>
                <c:pt idx="2">
                  <c:v>1.4352948060001256</c:v>
                </c:pt>
                <c:pt idx="3">
                  <c:v>1.2356118641054836</c:v>
                </c:pt>
                <c:pt idx="4">
                  <c:v>1.0881070900814964</c:v>
                </c:pt>
                <c:pt idx="5">
                  <c:v>1.2203908803169528</c:v>
                </c:pt>
                <c:pt idx="6">
                  <c:v>1</c:v>
                </c:pt>
                <c:pt idx="7">
                  <c:v>1.2067154816113004</c:v>
                </c:pt>
                <c:pt idx="8">
                  <c:v>1.1596231311906027</c:v>
                </c:pt>
                <c:pt idx="9">
                  <c:v>1.1819652407814898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7F-4749-A3A4-D84918A820D8}"/>
            </c:ext>
          </c:extLst>
        </c:ser>
        <c:ser>
          <c:idx val="0"/>
          <c:order val="1"/>
          <c:tx>
            <c:strRef>
              <c:f>'Vessel fleet ranking'!$D$17</c:f>
              <c:strCache>
                <c:ptCount val="1"/>
                <c:pt idx="0">
                  <c:v>NOWIcob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'Vessel fleet ranking'!$M$18:$M$27</c:f>
              <c:strCache>
                <c:ptCount val="10"/>
                <c:pt idx="0">
                  <c:v>2 CTV</c:v>
                </c:pt>
                <c:pt idx="1">
                  <c:v>3 CTV</c:v>
                </c:pt>
                <c:pt idx="2">
                  <c:v>1 CTV + 1 SES</c:v>
                </c:pt>
                <c:pt idx="3">
                  <c:v>2 CTV + 1 SES</c:v>
                </c:pt>
                <c:pt idx="4">
                  <c:v>2 SES</c:v>
                </c:pt>
                <c:pt idx="5">
                  <c:v>1 CTV +  2 SES</c:v>
                </c:pt>
                <c:pt idx="6">
                  <c:v>1 SAV</c:v>
                </c:pt>
                <c:pt idx="7">
                  <c:v>1 SAV + 1 CTV</c:v>
                </c:pt>
                <c:pt idx="8">
                  <c:v>3 SES</c:v>
                </c:pt>
                <c:pt idx="9">
                  <c:v>1 MM</c:v>
                </c:pt>
              </c:strCache>
            </c:strRef>
          </c:cat>
          <c:val>
            <c:numRef>
              <c:f>'Vessel fleet ranking'!$O$18:$O$27</c:f>
              <c:numCache>
                <c:formatCode>0%</c:formatCode>
                <c:ptCount val="10"/>
                <c:pt idx="0">
                  <c:v>1.2039442800146656</c:v>
                </c:pt>
                <c:pt idx="1">
                  <c:v>1.2581435280218212</c:v>
                </c:pt>
                <c:pt idx="2">
                  <c:v>1</c:v>
                </c:pt>
                <c:pt idx="3">
                  <c:v>1.1169085701266586</c:v>
                </c:pt>
                <c:pt idx="4">
                  <c:v>1.0527318294951298</c:v>
                </c:pt>
                <c:pt idx="5">
                  <c:v>1.1812638094077161</c:v>
                </c:pt>
                <c:pt idx="6">
                  <c:v>1.0493497901438953</c:v>
                </c:pt>
                <c:pt idx="7">
                  <c:v>1.2266832936648668</c:v>
                </c:pt>
                <c:pt idx="8">
                  <c:v>1.271166200505236</c:v>
                </c:pt>
                <c:pt idx="9">
                  <c:v>1.3181242338326302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7F-4749-A3A4-D84918A820D8}"/>
            </c:ext>
          </c:extLst>
        </c:ser>
        <c:ser>
          <c:idx val="5"/>
          <c:order val="2"/>
          <c:tx>
            <c:strRef>
              <c:f>'Vessel fleet ranking'!$R$17</c:f>
              <c:strCache>
                <c:ptCount val="1"/>
                <c:pt idx="0">
                  <c:v>MAINTSYS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'Vessel fleet ranking'!$M$18:$M$27</c:f>
              <c:strCache>
                <c:ptCount val="10"/>
                <c:pt idx="0">
                  <c:v>2 CTV</c:v>
                </c:pt>
                <c:pt idx="1">
                  <c:v>3 CTV</c:v>
                </c:pt>
                <c:pt idx="2">
                  <c:v>1 CTV + 1 SES</c:v>
                </c:pt>
                <c:pt idx="3">
                  <c:v>2 CTV + 1 SES</c:v>
                </c:pt>
                <c:pt idx="4">
                  <c:v>2 SES</c:v>
                </c:pt>
                <c:pt idx="5">
                  <c:v>1 CTV +  2 SES</c:v>
                </c:pt>
                <c:pt idx="6">
                  <c:v>1 SAV</c:v>
                </c:pt>
                <c:pt idx="7">
                  <c:v>1 SAV + 1 CTV</c:v>
                </c:pt>
                <c:pt idx="8">
                  <c:v>3 SES</c:v>
                </c:pt>
                <c:pt idx="9">
                  <c:v>1 MM</c:v>
                </c:pt>
              </c:strCache>
            </c:strRef>
          </c:cat>
          <c:val>
            <c:numRef>
              <c:f>'Vessel fleet ranking'!$R$18:$R$27</c:f>
              <c:numCache>
                <c:formatCode>0%</c:formatCode>
                <c:ptCount val="10"/>
                <c:pt idx="0">
                  <c:v>1.3317882078279759</c:v>
                </c:pt>
                <c:pt idx="1">
                  <c:v>1.2709672720539622</c:v>
                </c:pt>
                <c:pt idx="2">
                  <c:v>1.0992557820575204</c:v>
                </c:pt>
                <c:pt idx="3">
                  <c:v>1.1938407405156508</c:v>
                </c:pt>
                <c:pt idx="4">
                  <c:v>1</c:v>
                </c:pt>
                <c:pt idx="5">
                  <c:v>1.1838866760786937</c:v>
                </c:pt>
                <c:pt idx="6">
                  <c:v>1.1035484973127345</c:v>
                </c:pt>
                <c:pt idx="7">
                  <c:v>1.259225851862745</c:v>
                </c:pt>
                <c:pt idx="8">
                  <c:v>1.159870744506478</c:v>
                </c:pt>
                <c:pt idx="9">
                  <c:v>1.3338659211685886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D7F-4749-A3A4-D84918A820D8}"/>
            </c:ext>
          </c:extLst>
        </c:ser>
        <c:ser>
          <c:idx val="1"/>
          <c:order val="3"/>
          <c:tx>
            <c:strRef>
              <c:f>'Vessel fleet ranking'!$C$17</c:f>
              <c:strCache>
                <c:ptCount val="1"/>
                <c:pt idx="0">
                  <c:v>ECUME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'Vessel fleet ranking'!$M$18:$M$27</c:f>
              <c:strCache>
                <c:ptCount val="10"/>
                <c:pt idx="0">
                  <c:v>2 CTV</c:v>
                </c:pt>
                <c:pt idx="1">
                  <c:v>3 CTV</c:v>
                </c:pt>
                <c:pt idx="2">
                  <c:v>1 CTV + 1 SES</c:v>
                </c:pt>
                <c:pt idx="3">
                  <c:v>2 CTV + 1 SES</c:v>
                </c:pt>
                <c:pt idx="4">
                  <c:v>2 SES</c:v>
                </c:pt>
                <c:pt idx="5">
                  <c:v>1 CTV +  2 SES</c:v>
                </c:pt>
                <c:pt idx="6">
                  <c:v>1 SAV</c:v>
                </c:pt>
                <c:pt idx="7">
                  <c:v>1 SAV + 1 CTV</c:v>
                </c:pt>
                <c:pt idx="8">
                  <c:v>3 SES</c:v>
                </c:pt>
                <c:pt idx="9">
                  <c:v>1 MM</c:v>
                </c:pt>
              </c:strCache>
            </c:strRef>
          </c:cat>
          <c:val>
            <c:numRef>
              <c:f>'Vessel fleet ranking'!$N$18:$N$27</c:f>
              <c:numCache>
                <c:formatCode>0%</c:formatCode>
                <c:ptCount val="10"/>
                <c:pt idx="0">
                  <c:v>1.3539007951854054</c:v>
                </c:pt>
                <c:pt idx="1">
                  <c:v>1.380598091785906</c:v>
                </c:pt>
                <c:pt idx="2">
                  <c:v>1</c:v>
                </c:pt>
                <c:pt idx="3">
                  <c:v>1.098353448657343</c:v>
                </c:pt>
                <c:pt idx="4">
                  <c:v>1.083876379741916</c:v>
                </c:pt>
                <c:pt idx="5">
                  <c:v>1.1300935251936979</c:v>
                </c:pt>
                <c:pt idx="6">
                  <c:v>1.0151706676055743</c:v>
                </c:pt>
                <c:pt idx="7">
                  <c:v>1.0721506176972522</c:v>
                </c:pt>
                <c:pt idx="8">
                  <c:v>1.2178342404950042</c:v>
                </c:pt>
                <c:pt idx="9">
                  <c:v>1.2590345798869849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D7F-4749-A3A4-D84918A820D8}"/>
            </c:ext>
          </c:extLst>
        </c:ser>
        <c:ser>
          <c:idx val="4"/>
          <c:order val="4"/>
          <c:tx>
            <c:strRef>
              <c:f>'Vessel fleet ranking'!$F$17</c:f>
              <c:strCache>
                <c:ptCount val="1"/>
                <c:pt idx="0">
                  <c:v>MARINTEK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'Vessel fleet ranking'!$M$18:$M$27</c:f>
              <c:strCache>
                <c:ptCount val="10"/>
                <c:pt idx="0">
                  <c:v>2 CTV</c:v>
                </c:pt>
                <c:pt idx="1">
                  <c:v>3 CTV</c:v>
                </c:pt>
                <c:pt idx="2">
                  <c:v>1 CTV + 1 SES</c:v>
                </c:pt>
                <c:pt idx="3">
                  <c:v>2 CTV + 1 SES</c:v>
                </c:pt>
                <c:pt idx="4">
                  <c:v>2 SES</c:v>
                </c:pt>
                <c:pt idx="5">
                  <c:v>1 CTV +  2 SES</c:v>
                </c:pt>
                <c:pt idx="6">
                  <c:v>1 SAV</c:v>
                </c:pt>
                <c:pt idx="7">
                  <c:v>1 SAV + 1 CTV</c:v>
                </c:pt>
                <c:pt idx="8">
                  <c:v>3 SES</c:v>
                </c:pt>
                <c:pt idx="9">
                  <c:v>1 MM</c:v>
                </c:pt>
              </c:strCache>
            </c:strRef>
          </c:cat>
          <c:val>
            <c:numRef>
              <c:f>'Vessel fleet ranking'!$Q$18:$Q$27</c:f>
              <c:numCache>
                <c:formatCode>0%</c:formatCode>
                <c:ptCount val="10"/>
                <c:pt idx="0">
                  <c:v>8.2348983338347317</c:v>
                </c:pt>
                <c:pt idx="1">
                  <c:v>1.9996780137086021</c:v>
                </c:pt>
                <c:pt idx="2">
                  <c:v>1.7725645091034834</c:v>
                </c:pt>
                <c:pt idx="3">
                  <c:v>1.119655710469774</c:v>
                </c:pt>
                <c:pt idx="4">
                  <c:v>1</c:v>
                </c:pt>
                <c:pt idx="5">
                  <c:v>1.0013490211576841</c:v>
                </c:pt>
                <c:pt idx="6">
                  <c:v>1.7782330910214323</c:v>
                </c:pt>
                <c:pt idx="7">
                  <c:v>1.0907207781866664</c:v>
                </c:pt>
                <c:pt idx="8">
                  <c:v>1.0107898926585765</c:v>
                </c:pt>
                <c:pt idx="9">
                  <c:v>1.5073974610686629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D7F-4749-A3A4-D84918A820D8}"/>
            </c:ext>
          </c:extLst>
        </c:ser>
        <c:ser>
          <c:idx val="6"/>
          <c:order val="5"/>
          <c:tx>
            <c:strRef>
              <c:f>'Vessel fleet ranking'!$S$17</c:f>
              <c:strCache>
                <c:ptCount val="1"/>
                <c:pt idx="0">
                  <c:v>ECN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7"/>
            <c:spPr>
              <a:noFill/>
              <a:ln w="15875">
                <a:solidFill>
                  <a:schemeClr val="accent2">
                    <a:lumMod val="75000"/>
                  </a:schemeClr>
                </a:solidFill>
              </a:ln>
            </c:spPr>
          </c:marker>
          <c:val>
            <c:numRef>
              <c:f>'Vessel fleet ranking'!$S$18:$S$27</c:f>
              <c:numCache>
                <c:formatCode>General</c:formatCode>
                <c:ptCount val="10"/>
                <c:pt idx="0" formatCode="0%">
                  <c:v>1.3243280522009786</c:v>
                </c:pt>
                <c:pt idx="2" formatCode="0%">
                  <c:v>1.5636571525873477</c:v>
                </c:pt>
                <c:pt idx="4" formatCode="0%">
                  <c:v>1</c:v>
                </c:pt>
                <c:pt idx="6" formatCode="0%">
                  <c:v>1.902858739898182</c:v>
                </c:pt>
                <c:pt idx="7" formatCode="0%">
                  <c:v>2.3744387537560083</c:v>
                </c:pt>
                <c:pt idx="9" formatCode="0%">
                  <c:v>2.2912481882015103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D7F-4749-A3A4-D84918A8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062256"/>
        <c:axId val="249350384"/>
      </c:lineChart>
      <c:catAx>
        <c:axId val="2490622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2700000" vert="horz"/>
          <a:lstStyle/>
          <a:p>
            <a:pPr>
              <a:defRPr sz="1100">
                <a:latin typeface="+mn-lt"/>
              </a:defRPr>
            </a:pPr>
            <a:endParaRPr lang="en-US"/>
          </a:p>
        </c:txPr>
        <c:crossAx val="249350384"/>
        <c:crosses val="autoZero"/>
        <c:auto val="1"/>
        <c:lblAlgn val="ctr"/>
        <c:lblOffset val="100"/>
        <c:noMultiLvlLbl val="0"/>
      </c:catAx>
      <c:valAx>
        <c:axId val="249350384"/>
        <c:scaling>
          <c:orientation val="minMax"/>
          <c:max val="2.4"/>
          <c:min val="0.8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>
                    <a:latin typeface="Franklin Gothic Book" panose="020B0503020102020204" pitchFamily="34" charset="0"/>
                  </a:rPr>
                  <a:t>Total O&amp;M cost of vessel</a:t>
                </a:r>
                <a:r>
                  <a:rPr lang="en-GB" sz="1200" baseline="0" dirty="0">
                    <a:latin typeface="Franklin Gothic Book" panose="020B0503020102020204" pitchFamily="34" charset="0"/>
                  </a:rPr>
                  <a:t> fleet relative to optimal vessel fleet</a:t>
                </a:r>
                <a:endParaRPr lang="en-GB" sz="1200" dirty="0"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5139683747438007E-2"/>
              <c:y val="6.9211975071951676E-2"/>
            </c:manualLayout>
          </c:layout>
          <c:overlay val="0"/>
        </c:title>
        <c:numFmt formatCode="0%" sourceLinked="1"/>
        <c:majorTickMark val="in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24906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28303349196516"/>
          <c:y val="7.2182656708485476E-2"/>
          <c:w val="0.20207013853659855"/>
          <c:h val="0.4984383880660210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14437043227082"/>
          <c:y val="5.1400554097404488E-2"/>
          <c:w val="0.6858969172507402"/>
          <c:h val="0.62877402510832126"/>
        </c:manualLayout>
      </c:layout>
      <c:barChart>
        <c:barDir val="col"/>
        <c:grouping val="clustered"/>
        <c:varyColors val="0"/>
        <c:ser>
          <c:idx val="6"/>
          <c:order val="12"/>
          <c:tx>
            <c:v>Background</c:v>
          </c:tx>
          <c:spPr>
            <a:solidFill>
              <a:srgbClr val="F0F5FA"/>
            </a:solidFill>
            <a:ln w="28575">
              <a:noFill/>
            </a:ln>
          </c:spPr>
          <c:invertIfNegative val="0"/>
          <c:val>
            <c:numRef>
              <c:f>'Comparing sensitivities'!$C$18:$Q$18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CA-4762-9192-E465C1A60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49348424"/>
        <c:axId val="249348816"/>
      </c:barChart>
      <c:lineChart>
        <c:grouping val="standard"/>
        <c:varyColors val="0"/>
        <c:ser>
          <c:idx val="2"/>
          <c:order val="0"/>
          <c:tx>
            <c:strRef>
              <c:f>'Comparing sensitivities'!$A$12</c:f>
              <c:strCache>
                <c:ptCount val="1"/>
                <c:pt idx="0">
                  <c:v>StrathOW-OM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8"/>
            <c:spPr>
              <a:ln w="15875">
                <a:solidFill>
                  <a:schemeClr val="accent4">
                    <a:lumMod val="75000"/>
                  </a:schemeClr>
                </a:solidFill>
              </a:ln>
            </c:spPr>
          </c:marker>
          <c:cat>
            <c:strRef>
              <c:f>'Comparing sensitivities'!$C$5:$Q$5</c:f>
              <c:strCache>
                <c:ptCount val="15"/>
                <c:pt idx="0">
                  <c:v>Failure rate</c:v>
                </c:pt>
                <c:pt idx="1">
                  <c:v>Electricity price</c:v>
                </c:pt>
                <c:pt idx="2">
                  <c:v>All vessels day rate</c:v>
                </c:pt>
                <c:pt idx="3">
                  <c:v>SES day rate</c:v>
                </c:pt>
                <c:pt idx="4">
                  <c:v>SAV day rate</c:v>
                </c:pt>
                <c:pt idx="5">
                  <c:v>MM day rate</c:v>
                </c:pt>
                <c:pt idx="6">
                  <c:v>CTV day rate</c:v>
                </c:pt>
                <c:pt idx="7">
                  <c:v>Hs all vessels</c:v>
                </c:pt>
                <c:pt idx="8">
                  <c:v>Hs CTV</c:v>
                </c:pt>
                <c:pt idx="9">
                  <c:v>Hs SES</c:v>
                </c:pt>
                <c:pt idx="10">
                  <c:v>Hs SAV</c:v>
                </c:pt>
                <c:pt idx="11">
                  <c:v>Hs MM</c:v>
                </c:pt>
                <c:pt idx="12">
                  <c:v>Speed all vessels</c:v>
                </c:pt>
                <c:pt idx="13">
                  <c:v>Speed CTV</c:v>
                </c:pt>
                <c:pt idx="14">
                  <c:v>Speed SES</c:v>
                </c:pt>
              </c:strCache>
            </c:strRef>
          </c:cat>
          <c:val>
            <c:numRef>
              <c:f>'Comparing sensitivities'!$C$12:$Q$12</c:f>
              <c:numCache>
                <c:formatCode>0.0000</c:formatCode>
                <c:ptCount val="15"/>
                <c:pt idx="0">
                  <c:v>1.393939393939394</c:v>
                </c:pt>
                <c:pt idx="1">
                  <c:v>0.33333333333333326</c:v>
                </c:pt>
                <c:pt idx="2">
                  <c:v>0.33333333333333331</c:v>
                </c:pt>
                <c:pt idx="3">
                  <c:v>0.21212121212121238</c:v>
                </c:pt>
                <c:pt idx="4">
                  <c:v>0.18181818181818188</c:v>
                </c:pt>
                <c:pt idx="5">
                  <c:v>0.27272727272727226</c:v>
                </c:pt>
                <c:pt idx="6">
                  <c:v>0</c:v>
                </c:pt>
                <c:pt idx="7">
                  <c:v>1.1212121212121215</c:v>
                </c:pt>
                <c:pt idx="8">
                  <c:v>0.54545454545454597</c:v>
                </c:pt>
                <c:pt idx="9">
                  <c:v>1.060606060606061</c:v>
                </c:pt>
                <c:pt idx="10">
                  <c:v>0.27272727272727232</c:v>
                </c:pt>
                <c:pt idx="11">
                  <c:v>3.0303030303030498E-2</c:v>
                </c:pt>
                <c:pt idx="12">
                  <c:v>9.0909090909090953E-2</c:v>
                </c:pt>
                <c:pt idx="13">
                  <c:v>9.0909090909090939E-2</c:v>
                </c:pt>
                <c:pt idx="14">
                  <c:v>3.0303030303030498E-2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CA-4762-9192-E465C1A60EB7}"/>
            </c:ext>
          </c:extLst>
        </c:ser>
        <c:ser>
          <c:idx val="1"/>
          <c:order val="1"/>
          <c:tx>
            <c:strRef>
              <c:f>'Comparing sensitivities'!$A$11</c:f>
              <c:strCache>
                <c:ptCount val="1"/>
                <c:pt idx="0">
                  <c:v>NOWIcob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  <a:ln>
                <a:noFill/>
              </a:ln>
            </c:spPr>
          </c:marker>
          <c:cat>
            <c:strRef>
              <c:f>'Comparing sensitivities'!$C$5:$Q$5</c:f>
              <c:strCache>
                <c:ptCount val="15"/>
                <c:pt idx="0">
                  <c:v>Failure rate</c:v>
                </c:pt>
                <c:pt idx="1">
                  <c:v>Electricity price</c:v>
                </c:pt>
                <c:pt idx="2">
                  <c:v>All vessels day rate</c:v>
                </c:pt>
                <c:pt idx="3">
                  <c:v>SES day rate</c:v>
                </c:pt>
                <c:pt idx="4">
                  <c:v>SAV day rate</c:v>
                </c:pt>
                <c:pt idx="5">
                  <c:v>MM day rate</c:v>
                </c:pt>
                <c:pt idx="6">
                  <c:v>CTV day rate</c:v>
                </c:pt>
                <c:pt idx="7">
                  <c:v>Hs all vessels</c:v>
                </c:pt>
                <c:pt idx="8">
                  <c:v>Hs CTV</c:v>
                </c:pt>
                <c:pt idx="9">
                  <c:v>Hs SES</c:v>
                </c:pt>
                <c:pt idx="10">
                  <c:v>Hs SAV</c:v>
                </c:pt>
                <c:pt idx="11">
                  <c:v>Hs MM</c:v>
                </c:pt>
                <c:pt idx="12">
                  <c:v>Speed all vessels</c:v>
                </c:pt>
                <c:pt idx="13">
                  <c:v>Speed CTV</c:v>
                </c:pt>
                <c:pt idx="14">
                  <c:v>Speed SES</c:v>
                </c:pt>
              </c:strCache>
            </c:strRef>
          </c:cat>
          <c:val>
            <c:numRef>
              <c:f>'Comparing sensitivities'!$C$11:$Q$11</c:f>
              <c:numCache>
                <c:formatCode>0.0000</c:formatCode>
                <c:ptCount val="15"/>
                <c:pt idx="0">
                  <c:v>0.3939393939393937</c:v>
                </c:pt>
                <c:pt idx="1">
                  <c:v>0.27272727272727226</c:v>
                </c:pt>
                <c:pt idx="2">
                  <c:v>0.42424242424242431</c:v>
                </c:pt>
                <c:pt idx="3">
                  <c:v>0.30303030303030276</c:v>
                </c:pt>
                <c:pt idx="4">
                  <c:v>0.18181818181818188</c:v>
                </c:pt>
                <c:pt idx="5">
                  <c:v>0.45454545454545414</c:v>
                </c:pt>
                <c:pt idx="6">
                  <c:v>3.0303030303030498E-2</c:v>
                </c:pt>
                <c:pt idx="7">
                  <c:v>0.72727272727272763</c:v>
                </c:pt>
                <c:pt idx="8">
                  <c:v>0.93939393939393989</c:v>
                </c:pt>
                <c:pt idx="9">
                  <c:v>1.0909090909090915</c:v>
                </c:pt>
                <c:pt idx="10">
                  <c:v>0.27272727272727232</c:v>
                </c:pt>
                <c:pt idx="11">
                  <c:v>3.0303030303030498E-2</c:v>
                </c:pt>
                <c:pt idx="12">
                  <c:v>0.33333333333333331</c:v>
                </c:pt>
                <c:pt idx="13">
                  <c:v>0.33333333333333326</c:v>
                </c:pt>
                <c:pt idx="1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3CA-4762-9192-E465C1A60EB7}"/>
            </c:ext>
          </c:extLst>
        </c:ser>
        <c:ser>
          <c:idx val="4"/>
          <c:order val="2"/>
          <c:tx>
            <c:strRef>
              <c:f>'Comparing sensitivities'!$A$14</c:f>
              <c:strCache>
                <c:ptCount val="1"/>
                <c:pt idx="0">
                  <c:v>MAINTSYS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'Comparing sensitivities'!$C$5:$Q$5</c:f>
              <c:strCache>
                <c:ptCount val="15"/>
                <c:pt idx="0">
                  <c:v>Failure rate</c:v>
                </c:pt>
                <c:pt idx="1">
                  <c:v>Electricity price</c:v>
                </c:pt>
                <c:pt idx="2">
                  <c:v>All vessels day rate</c:v>
                </c:pt>
                <c:pt idx="3">
                  <c:v>SES day rate</c:v>
                </c:pt>
                <c:pt idx="4">
                  <c:v>SAV day rate</c:v>
                </c:pt>
                <c:pt idx="5">
                  <c:v>MM day rate</c:v>
                </c:pt>
                <c:pt idx="6">
                  <c:v>CTV day rate</c:v>
                </c:pt>
                <c:pt idx="7">
                  <c:v>Hs all vessels</c:v>
                </c:pt>
                <c:pt idx="8">
                  <c:v>Hs CTV</c:v>
                </c:pt>
                <c:pt idx="9">
                  <c:v>Hs SES</c:v>
                </c:pt>
                <c:pt idx="10">
                  <c:v>Hs SAV</c:v>
                </c:pt>
                <c:pt idx="11">
                  <c:v>Hs MM</c:v>
                </c:pt>
                <c:pt idx="12">
                  <c:v>Speed all vessels</c:v>
                </c:pt>
                <c:pt idx="13">
                  <c:v>Speed CTV</c:v>
                </c:pt>
                <c:pt idx="14">
                  <c:v>Speed SES</c:v>
                </c:pt>
              </c:strCache>
            </c:strRef>
          </c:cat>
          <c:val>
            <c:numRef>
              <c:f>'Comparing sensitivities'!$C$14:$Q$14</c:f>
              <c:numCache>
                <c:formatCode>0.0000</c:formatCode>
                <c:ptCount val="15"/>
                <c:pt idx="0">
                  <c:v>0.30303030303030276</c:v>
                </c:pt>
                <c:pt idx="1">
                  <c:v>0.30303030303030276</c:v>
                </c:pt>
                <c:pt idx="2">
                  <c:v>0.12121212121212091</c:v>
                </c:pt>
                <c:pt idx="3">
                  <c:v>0.27272727272727282</c:v>
                </c:pt>
                <c:pt idx="4">
                  <c:v>9.0909090909090939E-2</c:v>
                </c:pt>
                <c:pt idx="6">
                  <c:v>0</c:v>
                </c:pt>
                <c:pt idx="7">
                  <c:v>0.66666666666666663</c:v>
                </c:pt>
                <c:pt idx="8">
                  <c:v>1.2066325227033232</c:v>
                </c:pt>
                <c:pt idx="9">
                  <c:v>0.18181818181818191</c:v>
                </c:pt>
                <c:pt idx="10">
                  <c:v>0.15151515151515141</c:v>
                </c:pt>
                <c:pt idx="11">
                  <c:v>0</c:v>
                </c:pt>
                <c:pt idx="12">
                  <c:v>6.0606060606060455E-2</c:v>
                </c:pt>
                <c:pt idx="13">
                  <c:v>6.0606060606060441E-2</c:v>
                </c:pt>
                <c:pt idx="1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3CA-4762-9192-E465C1A60EB7}"/>
            </c:ext>
          </c:extLst>
        </c:ser>
        <c:ser>
          <c:idx val="0"/>
          <c:order val="3"/>
          <c:tx>
            <c:strRef>
              <c:f>'Comparing sensitivities'!$A$10</c:f>
              <c:strCache>
                <c:ptCount val="1"/>
                <c:pt idx="0">
                  <c:v>ECUME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7"/>
            <c:spPr>
              <a:ln w="15875"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strRef>
              <c:f>'Comparing sensitivities'!$C$5:$Q$5</c:f>
              <c:strCache>
                <c:ptCount val="15"/>
                <c:pt idx="0">
                  <c:v>Failure rate</c:v>
                </c:pt>
                <c:pt idx="1">
                  <c:v>Electricity price</c:v>
                </c:pt>
                <c:pt idx="2">
                  <c:v>All vessels day rate</c:v>
                </c:pt>
                <c:pt idx="3">
                  <c:v>SES day rate</c:v>
                </c:pt>
                <c:pt idx="4">
                  <c:v>SAV day rate</c:v>
                </c:pt>
                <c:pt idx="5">
                  <c:v>MM day rate</c:v>
                </c:pt>
                <c:pt idx="6">
                  <c:v>CTV day rate</c:v>
                </c:pt>
                <c:pt idx="7">
                  <c:v>Hs all vessels</c:v>
                </c:pt>
                <c:pt idx="8">
                  <c:v>Hs CTV</c:v>
                </c:pt>
                <c:pt idx="9">
                  <c:v>Hs SES</c:v>
                </c:pt>
                <c:pt idx="10">
                  <c:v>Hs SAV</c:v>
                </c:pt>
                <c:pt idx="11">
                  <c:v>Hs MM</c:v>
                </c:pt>
                <c:pt idx="12">
                  <c:v>Speed all vessels</c:v>
                </c:pt>
                <c:pt idx="13">
                  <c:v>Speed CTV</c:v>
                </c:pt>
                <c:pt idx="14">
                  <c:v>Speed SES</c:v>
                </c:pt>
              </c:strCache>
            </c:strRef>
          </c:cat>
          <c:val>
            <c:numRef>
              <c:f>'Comparing sensitivities'!$C$10:$Q$10</c:f>
              <c:numCache>
                <c:formatCode>0.0000</c:formatCode>
                <c:ptCount val="15"/>
                <c:pt idx="1">
                  <c:v>6.0606060606060441E-2</c:v>
                </c:pt>
                <c:pt idx="2">
                  <c:v>0.15151515151515141</c:v>
                </c:pt>
                <c:pt idx="3">
                  <c:v>0.18181818181818188</c:v>
                </c:pt>
                <c:pt idx="4">
                  <c:v>0.21212121212121182</c:v>
                </c:pt>
                <c:pt idx="5">
                  <c:v>0.12121212121212088</c:v>
                </c:pt>
                <c:pt idx="6">
                  <c:v>3.0303030303030498E-2</c:v>
                </c:pt>
                <c:pt idx="8">
                  <c:v>0.36363636363636342</c:v>
                </c:pt>
                <c:pt idx="9">
                  <c:v>2.9393939393939399</c:v>
                </c:pt>
                <c:pt idx="10">
                  <c:v>0.45454545454545425</c:v>
                </c:pt>
                <c:pt idx="11">
                  <c:v>1.1982954684572893</c:v>
                </c:pt>
                <c:pt idx="12">
                  <c:v>6.0606060606060455E-2</c:v>
                </c:pt>
                <c:pt idx="13">
                  <c:v>3.0303030303030498E-2</c:v>
                </c:pt>
                <c:pt idx="14">
                  <c:v>0.33333333333333326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3CA-4762-9192-E465C1A60EB7}"/>
            </c:ext>
          </c:extLst>
        </c:ser>
        <c:ser>
          <c:idx val="3"/>
          <c:order val="4"/>
          <c:tx>
            <c:strRef>
              <c:f>'Comparing sensitivities'!$A$13</c:f>
              <c:strCache>
                <c:ptCount val="1"/>
                <c:pt idx="0">
                  <c:v>MARINTEK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00B050"/>
              </a:solidFill>
              <a:ln>
                <a:noFill/>
              </a:ln>
            </c:spPr>
          </c:marker>
          <c:cat>
            <c:strRef>
              <c:f>'Comparing sensitivities'!$C$5:$Q$5</c:f>
              <c:strCache>
                <c:ptCount val="15"/>
                <c:pt idx="0">
                  <c:v>Failure rate</c:v>
                </c:pt>
                <c:pt idx="1">
                  <c:v>Electricity price</c:v>
                </c:pt>
                <c:pt idx="2">
                  <c:v>All vessels day rate</c:v>
                </c:pt>
                <c:pt idx="3">
                  <c:v>SES day rate</c:v>
                </c:pt>
                <c:pt idx="4">
                  <c:v>SAV day rate</c:v>
                </c:pt>
                <c:pt idx="5">
                  <c:v>MM day rate</c:v>
                </c:pt>
                <c:pt idx="6">
                  <c:v>CTV day rate</c:v>
                </c:pt>
                <c:pt idx="7">
                  <c:v>Hs all vessels</c:v>
                </c:pt>
                <c:pt idx="8">
                  <c:v>Hs CTV</c:v>
                </c:pt>
                <c:pt idx="9">
                  <c:v>Hs SES</c:v>
                </c:pt>
                <c:pt idx="10">
                  <c:v>Hs SAV</c:v>
                </c:pt>
                <c:pt idx="11">
                  <c:v>Hs MM</c:v>
                </c:pt>
                <c:pt idx="12">
                  <c:v>Speed all vessels</c:v>
                </c:pt>
                <c:pt idx="13">
                  <c:v>Speed CTV</c:v>
                </c:pt>
                <c:pt idx="14">
                  <c:v>Speed SES</c:v>
                </c:pt>
              </c:strCache>
            </c:strRef>
          </c:cat>
          <c:val>
            <c:numRef>
              <c:f>'Comparing sensitivities'!$C$13:$Q$13</c:f>
              <c:numCache>
                <c:formatCode>0.0000</c:formatCode>
                <c:ptCount val="15"/>
                <c:pt idx="0">
                  <c:v>0.4242424242424242</c:v>
                </c:pt>
                <c:pt idx="1">
                  <c:v>0.18181818181818188</c:v>
                </c:pt>
                <c:pt idx="2">
                  <c:v>0.15151515151515141</c:v>
                </c:pt>
                <c:pt idx="3">
                  <c:v>0.12121212121212088</c:v>
                </c:pt>
                <c:pt idx="4">
                  <c:v>6.0606060606060441E-2</c:v>
                </c:pt>
                <c:pt idx="5">
                  <c:v>0</c:v>
                </c:pt>
                <c:pt idx="6">
                  <c:v>6.0606060606060441E-2</c:v>
                </c:pt>
                <c:pt idx="7">
                  <c:v>0.63636363636363669</c:v>
                </c:pt>
                <c:pt idx="8">
                  <c:v>0.27272727272727243</c:v>
                </c:pt>
                <c:pt idx="9">
                  <c:v>1.2121212121212124</c:v>
                </c:pt>
                <c:pt idx="10">
                  <c:v>0.48484848484848531</c:v>
                </c:pt>
                <c:pt idx="11">
                  <c:v>0.18181818181818188</c:v>
                </c:pt>
                <c:pt idx="12">
                  <c:v>0.57575757575757625</c:v>
                </c:pt>
                <c:pt idx="13">
                  <c:v>0.30303030303030276</c:v>
                </c:pt>
                <c:pt idx="14">
                  <c:v>6.0606060606060441E-2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3CA-4762-9192-E465C1A60EB7}"/>
            </c:ext>
          </c:extLst>
        </c:ser>
        <c:ser>
          <c:idx val="5"/>
          <c:order val="5"/>
          <c:tx>
            <c:strRef>
              <c:f>'Comparing sensitivities'!$A$15</c:f>
              <c:strCache>
                <c:ptCount val="1"/>
                <c:pt idx="0">
                  <c:v>ECN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7"/>
            <c:spPr>
              <a:ln w="15875"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strRef>
              <c:f>'Comparing sensitivities'!$C$5:$Q$5</c:f>
              <c:strCache>
                <c:ptCount val="15"/>
                <c:pt idx="0">
                  <c:v>Failure rate</c:v>
                </c:pt>
                <c:pt idx="1">
                  <c:v>Electricity price</c:v>
                </c:pt>
                <c:pt idx="2">
                  <c:v>All vessels day rate</c:v>
                </c:pt>
                <c:pt idx="3">
                  <c:v>SES day rate</c:v>
                </c:pt>
                <c:pt idx="4">
                  <c:v>SAV day rate</c:v>
                </c:pt>
                <c:pt idx="5">
                  <c:v>MM day rate</c:v>
                </c:pt>
                <c:pt idx="6">
                  <c:v>CTV day rate</c:v>
                </c:pt>
                <c:pt idx="7">
                  <c:v>Hs all vessels</c:v>
                </c:pt>
                <c:pt idx="8">
                  <c:v>Hs CTV</c:v>
                </c:pt>
                <c:pt idx="9">
                  <c:v>Hs SES</c:v>
                </c:pt>
                <c:pt idx="10">
                  <c:v>Hs SAV</c:v>
                </c:pt>
                <c:pt idx="11">
                  <c:v>Hs MM</c:v>
                </c:pt>
                <c:pt idx="12">
                  <c:v>Speed all vessels</c:v>
                </c:pt>
                <c:pt idx="13">
                  <c:v>Speed CTV</c:v>
                </c:pt>
                <c:pt idx="14">
                  <c:v>Speed SES</c:v>
                </c:pt>
              </c:strCache>
            </c:strRef>
          </c:cat>
          <c:val>
            <c:numRef>
              <c:f>'Comparing sensitivities'!$C$15:$Q$15</c:f>
              <c:numCache>
                <c:formatCode>0.0000</c:formatCode>
                <c:ptCount val="15"/>
                <c:pt idx="0">
                  <c:v>0.14285714285714235</c:v>
                </c:pt>
                <c:pt idx="1">
                  <c:v>0.14285714285714235</c:v>
                </c:pt>
                <c:pt idx="2">
                  <c:v>0.14285714285714238</c:v>
                </c:pt>
                <c:pt idx="3">
                  <c:v>0</c:v>
                </c:pt>
                <c:pt idx="4">
                  <c:v>0.14285714285714235</c:v>
                </c:pt>
                <c:pt idx="5">
                  <c:v>0.14285714285714235</c:v>
                </c:pt>
                <c:pt idx="6">
                  <c:v>0</c:v>
                </c:pt>
                <c:pt idx="7">
                  <c:v>0.14285714285714238</c:v>
                </c:pt>
                <c:pt idx="8">
                  <c:v>0.5252056839531597</c:v>
                </c:pt>
                <c:pt idx="9">
                  <c:v>0</c:v>
                </c:pt>
                <c:pt idx="10">
                  <c:v>0.14285714285714238</c:v>
                </c:pt>
                <c:pt idx="11">
                  <c:v>0</c:v>
                </c:pt>
                <c:pt idx="12">
                  <c:v>0.28571428571428531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3CA-4762-9192-E465C1A60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348424"/>
        <c:axId val="249348816"/>
      </c:lineChart>
      <c:scatterChart>
        <c:scatterStyle val="lineMarker"/>
        <c:varyColors val="0"/>
        <c:ser>
          <c:idx val="7"/>
          <c:order val="6"/>
          <c:tx>
            <c:strRef>
              <c:f>'Comparing sensitivities'!$A$20</c:f>
              <c:strCache>
                <c:ptCount val="1"/>
                <c:pt idx="0">
                  <c:v>Gridline 0.5</c:v>
                </c:pt>
              </c:strCache>
            </c:strRef>
          </c:tx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'Comparing sensitivities'!$B$19:$Q$19</c:f>
              <c:numCache>
                <c:formatCode>General</c:formatCode>
                <c:ptCount val="1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</c:numCache>
            </c:numRef>
          </c:xVal>
          <c:yVal>
            <c:numRef>
              <c:f>'Comparing sensitivities'!$B$20:$Q$20</c:f>
              <c:numCache>
                <c:formatCode>General</c:formatCode>
                <c:ptCount val="1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3CA-4762-9192-E465C1A60EB7}"/>
            </c:ext>
          </c:extLst>
        </c:ser>
        <c:ser>
          <c:idx val="8"/>
          <c:order val="7"/>
          <c:tx>
            <c:strRef>
              <c:f>'Comparing sensitivities'!$A$21</c:f>
              <c:strCache>
                <c:ptCount val="1"/>
                <c:pt idx="0">
                  <c:v>Gridline 1.0</c:v>
                </c:pt>
              </c:strCache>
            </c:strRef>
          </c:tx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'Comparing sensitivities'!$B$19:$Q$19</c:f>
              <c:numCache>
                <c:formatCode>General</c:formatCode>
                <c:ptCount val="1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</c:numCache>
            </c:numRef>
          </c:xVal>
          <c:yVal>
            <c:numRef>
              <c:f>'Comparing sensitivities'!$B$21:$Q$21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3CA-4762-9192-E465C1A60EB7}"/>
            </c:ext>
          </c:extLst>
        </c:ser>
        <c:ser>
          <c:idx val="9"/>
          <c:order val="8"/>
          <c:tx>
            <c:strRef>
              <c:f>'Comparing sensitivities'!$A$22</c:f>
              <c:strCache>
                <c:ptCount val="1"/>
                <c:pt idx="0">
                  <c:v>Gridline 1.5</c:v>
                </c:pt>
              </c:strCache>
            </c:strRef>
          </c:tx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'Comparing sensitivities'!$B$19:$Q$19</c:f>
              <c:numCache>
                <c:formatCode>General</c:formatCode>
                <c:ptCount val="1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</c:numCache>
            </c:numRef>
          </c:xVal>
          <c:yVal>
            <c:numRef>
              <c:f>'Comparing sensitivities'!$B$22:$Q$22</c:f>
              <c:numCache>
                <c:formatCode>General</c:formatCode>
                <c:ptCount val="16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3CA-4762-9192-E465C1A60EB7}"/>
            </c:ext>
          </c:extLst>
        </c:ser>
        <c:ser>
          <c:idx val="10"/>
          <c:order val="9"/>
          <c:tx>
            <c:strRef>
              <c:f>'Comparing sensitivities'!$A$23</c:f>
              <c:strCache>
                <c:ptCount val="1"/>
                <c:pt idx="0">
                  <c:v>Gridline 2.0</c:v>
                </c:pt>
              </c:strCache>
            </c:strRef>
          </c:tx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'Comparing sensitivities'!$B$19:$Q$19</c:f>
              <c:numCache>
                <c:formatCode>General</c:formatCode>
                <c:ptCount val="1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</c:numCache>
            </c:numRef>
          </c:xVal>
          <c:yVal>
            <c:numRef>
              <c:f>'Comparing sensitivities'!$B$23:$Q$23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3CA-4762-9192-E465C1A60EB7}"/>
            </c:ext>
          </c:extLst>
        </c:ser>
        <c:ser>
          <c:idx val="11"/>
          <c:order val="10"/>
          <c:tx>
            <c:strRef>
              <c:f>'Comparing sensitivities'!$A$24</c:f>
              <c:strCache>
                <c:ptCount val="1"/>
                <c:pt idx="0">
                  <c:v>Gridline 2.5</c:v>
                </c:pt>
              </c:strCache>
            </c:strRef>
          </c:tx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'Comparing sensitivities'!$B$19:$Q$19</c:f>
              <c:numCache>
                <c:formatCode>General</c:formatCode>
                <c:ptCount val="1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</c:numCache>
            </c:numRef>
          </c:xVal>
          <c:yVal>
            <c:numRef>
              <c:f>'Comparing sensitivities'!$B$24:$Q$24</c:f>
              <c:numCache>
                <c:formatCode>General</c:formatCode>
                <c:ptCount val="16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3CA-4762-9192-E465C1A60EB7}"/>
            </c:ext>
          </c:extLst>
        </c:ser>
        <c:ser>
          <c:idx val="12"/>
          <c:order val="11"/>
          <c:tx>
            <c:strRef>
              <c:f>'Comparing sensitivities'!$A$25</c:f>
              <c:strCache>
                <c:ptCount val="1"/>
                <c:pt idx="0">
                  <c:v>Gridline 3.0</c:v>
                </c:pt>
              </c:strCache>
            </c:strRef>
          </c:tx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'Comparing sensitivities'!$B$19:$Q$19</c:f>
              <c:numCache>
                <c:formatCode>General</c:formatCode>
                <c:ptCount val="1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</c:numCache>
            </c:numRef>
          </c:xVal>
          <c:yVal>
            <c:numRef>
              <c:f>'Comparing sensitivities'!$B$25:$Q$25</c:f>
              <c:numCache>
                <c:formatCode>General</c:formatCode>
                <c:ptCount val="1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B3CA-4762-9192-E465C1A60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348424"/>
        <c:axId val="249348816"/>
      </c:scatterChart>
      <c:catAx>
        <c:axId val="24934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/>
                </a:pPr>
                <a:r>
                  <a:rPr lang="en-GB" sz="1200" dirty="0">
                    <a:latin typeface="Franklin Gothic Book" panose="020B0503020102020204" pitchFamily="34" charset="0"/>
                  </a:rPr>
                  <a:t>Parameters with</a:t>
                </a:r>
                <a:r>
                  <a:rPr lang="en-GB" sz="1200" baseline="0" dirty="0">
                    <a:latin typeface="Franklin Gothic Book" panose="020B0503020102020204" pitchFamily="34" charset="0"/>
                  </a:rPr>
                  <a:t> relevance for optimal access vessel fleet selection</a:t>
                </a:r>
                <a:endParaRPr lang="en-GB" sz="1200" dirty="0">
                  <a:latin typeface="Franklin Gothic Book" panose="020B0503020102020204" pitchFamily="34" charset="0"/>
                </a:endParaRPr>
              </a:p>
            </c:rich>
          </c:tx>
          <c:overlay val="0"/>
        </c:title>
        <c:majorTickMark val="in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 algn="ctr" rtl="0">
              <a:defRPr sz="1100" b="0">
                <a:latin typeface="+mn-lt"/>
              </a:defRPr>
            </a:pPr>
            <a:endParaRPr lang="en-US"/>
          </a:p>
        </c:txPr>
        <c:crossAx val="249348816"/>
        <c:crosses val="autoZero"/>
        <c:auto val="1"/>
        <c:lblAlgn val="ctr"/>
        <c:lblOffset val="100"/>
        <c:tickMarkSkip val="1"/>
        <c:noMultiLvlLbl val="0"/>
      </c:catAx>
      <c:valAx>
        <c:axId val="249348816"/>
        <c:scaling>
          <c:orientation val="minMax"/>
          <c:max val="3.0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GB"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200" b="1" i="0" u="none" strike="noStrike" kern="1200" baseline="0" dirty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Times New Roman" panose="02020603050405020304" pitchFamily="18" charset="0"/>
                  </a:rPr>
                  <a:t>Relative sensitivity to parameter</a:t>
                </a:r>
              </a:p>
            </c:rich>
          </c:tx>
          <c:layout>
            <c:manualLayout>
              <c:xMode val="edge"/>
              <c:yMode val="edge"/>
              <c:x val="8.9020905889683772E-3"/>
              <c:y val="8.8260748805688252E-2"/>
            </c:manualLayout>
          </c:layout>
          <c:overlay val="0"/>
        </c:title>
        <c:numFmt formatCode="0.00" sourceLinked="0"/>
        <c:majorTickMark val="in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 algn="ctr" rtl="0">
              <a:defRPr sz="1100" b="0"/>
            </a:pPr>
            <a:endParaRPr lang="en-US"/>
          </a:p>
        </c:txPr>
        <c:crossAx val="24934842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82155747339288909"/>
          <c:y val="6.2579931229841207E-2"/>
          <c:w val="0.17844257436644731"/>
          <c:h val="0.43725502721919784"/>
        </c:manualLayout>
      </c:layout>
      <c:overlay val="0"/>
      <c:txPr>
        <a:bodyPr/>
        <a:lstStyle/>
        <a:p>
          <a:pPr algn="ctr" rtl="0">
            <a:defRPr sz="12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algn="ctr" rtl="0">
        <a:defRPr lang="en-GB" sz="1000" b="1" i="0" u="none" strike="noStrike" kern="1200" baseline="0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946B-80F6-4375-AE0D-F03E5B74551E}" type="datetimeFigureOut">
              <a:rPr lang="da-DK" smtClean="0"/>
              <a:t>29-11-2017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F788F-93E8-45B7-A248-2687348BEA8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97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E173D-86D8-4D52-8EEB-C7DD7727D7BB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705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E173D-86D8-4D52-8EEB-C7DD7727D7BB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805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E173D-86D8-4D52-8EEB-C7DD7727D7BB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052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E173D-86D8-4D52-8EEB-C7DD7727D7BB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056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E173D-86D8-4D52-8EEB-C7DD7727D7B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87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E173D-86D8-4D52-8EEB-C7DD7727D7BB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150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E173D-86D8-4D52-8EEB-C7DD7727D7BB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570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4722813"/>
            <a:ext cx="7010400" cy="1851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78BDE8"/>
                </a:solidFill>
                <a:ea typeface="+mj-ea"/>
              </a:rPr>
              <a:t>D4.5 Risk-based</a:t>
            </a:r>
            <a:r>
              <a:rPr lang="en-US" b="1" baseline="0" dirty="0">
                <a:solidFill>
                  <a:srgbClr val="78BDE8"/>
                </a:solidFill>
                <a:ea typeface="+mj-ea"/>
              </a:rPr>
              <a:t> OM</a:t>
            </a:r>
            <a:endParaRPr lang="en-US" b="1" dirty="0">
              <a:solidFill>
                <a:srgbClr val="78BDE8"/>
              </a:solidFill>
              <a:ea typeface="+mj-e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5410200"/>
            <a:ext cx="65532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Leanwind</a:t>
            </a:r>
            <a:r>
              <a:rPr lang="en-US" baseline="0" dirty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 GA, Cork</a:t>
            </a:r>
            <a:endParaRPr lang="en-US" dirty="0">
              <a:solidFill>
                <a:schemeClr val="bg2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42875" y="6016625"/>
            <a:ext cx="43576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rgbClr val="7F7F7F"/>
                </a:solidFill>
                <a:latin typeface="Franklin Gothic Book" charset="0"/>
              </a:rPr>
              <a:t>John Dalsgaard Sørensen</a:t>
            </a:r>
          </a:p>
          <a:p>
            <a:pPr>
              <a:defRPr/>
            </a:pPr>
            <a:r>
              <a:rPr lang="en-GB" sz="1300" i="1" baseline="0" dirty="0">
                <a:solidFill>
                  <a:srgbClr val="7F7F7F"/>
                </a:solidFill>
                <a:latin typeface="Franklin Gothic Book" charset="0"/>
              </a:rPr>
              <a:t>Aalborg University</a:t>
            </a:r>
            <a:endParaRPr lang="en-GB" sz="1300" i="1" dirty="0">
              <a:solidFill>
                <a:srgbClr val="7F7F7F"/>
              </a:solidFill>
              <a:latin typeface="Franklin Gothic Book" charset="0"/>
            </a:endParaRPr>
          </a:p>
        </p:txBody>
      </p:sp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082617" y="4367249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52047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292080" y="5840552"/>
            <a:ext cx="201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Project supported within the Ocean of Tomorrow call of the</a:t>
            </a:r>
          </a:p>
          <a:p>
            <a:pPr algn="ctr"/>
            <a:r>
              <a:rPr lang="en-IE" sz="10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European Commission Seventh Framework Programme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81380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Programme under the agreement SCP2-GA-2013-614020.</a:t>
            </a:r>
            <a:endParaRPr lang="en-GB" sz="2400" kern="1200" dirty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500" b="1" dirty="0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algn="ctr"/>
            <a:r>
              <a:rPr lang="en-GB" sz="3500" b="1" dirty="0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1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696724" y="4348998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2" y="5752047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981423" y="5873235"/>
            <a:ext cx="2484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Project supported within the Ocean of Tomorrow call of the</a:t>
            </a:r>
          </a:p>
          <a:p>
            <a:pPr algn="ctr"/>
            <a:r>
              <a:rPr lang="en-IE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European Commission Seventh Framework Programme</a:t>
            </a:r>
            <a:endParaRPr lang="en-IE" sz="1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950" y="4533722"/>
            <a:ext cx="6588125" cy="792163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6BA8C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6887" y="5325886"/>
            <a:ext cx="6588125" cy="547350"/>
          </a:xfrm>
        </p:spPr>
        <p:txBody>
          <a:bodyPr/>
          <a:lstStyle>
            <a:lvl1pPr marL="0" indent="0">
              <a:buNone/>
              <a:defRPr sz="32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Event/Conference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738" y="5873235"/>
            <a:ext cx="6588125" cy="353942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 smtClean="0"/>
              <a:t>PRESENTER</a:t>
            </a:r>
          </a:p>
          <a:p>
            <a:pPr lvl="0"/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738" y="6227222"/>
            <a:ext cx="6588125" cy="353942"/>
          </a:xfrm>
        </p:spPr>
        <p:txBody>
          <a:bodyPr/>
          <a:lstStyle>
            <a:lvl1pPr marL="0" indent="0">
              <a:buNone/>
              <a:defRPr sz="1300" b="0" i="1">
                <a:solidFill>
                  <a:schemeClr val="bg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 smtClean="0"/>
              <a:t>Business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7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384300" y="3192463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8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29801817305280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29801817305280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sciencedirect.com/science/article/pii/S187661021401110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876610216309213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876610216309213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Operation </a:t>
            </a:r>
            <a:r>
              <a:rPr lang="en-IE" dirty="0"/>
              <a:t>&amp; Maintenance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950" y="5157192"/>
            <a:ext cx="6588125" cy="547350"/>
          </a:xfrm>
        </p:spPr>
        <p:txBody>
          <a:bodyPr/>
          <a:lstStyle/>
          <a:p>
            <a:r>
              <a:rPr lang="en-US" sz="1600" b="1" dirty="0"/>
              <a:t>Strategy planning and </a:t>
            </a:r>
            <a:r>
              <a:rPr lang="en-US" sz="1600" b="1" dirty="0" err="1"/>
              <a:t>optimisation</a:t>
            </a:r>
            <a:r>
              <a:rPr lang="en-US" sz="1600" b="1" dirty="0"/>
              <a:t> to improve procedures and accessibility </a:t>
            </a:r>
            <a:endParaRPr lang="en-US" dirty="0"/>
          </a:p>
          <a:p>
            <a:r>
              <a:rPr lang="en-IE" sz="1200" b="1" dirty="0" smtClean="0"/>
              <a:t>Amsterdam 30</a:t>
            </a:r>
            <a:r>
              <a:rPr lang="en-IE" sz="1200" b="1" baseline="30000" dirty="0" smtClean="0"/>
              <a:t>th</a:t>
            </a:r>
            <a:r>
              <a:rPr lang="en-IE" sz="1200" b="1" dirty="0" smtClean="0"/>
              <a:t> November 2017</a:t>
            </a:r>
            <a:endParaRPr lang="en-GB" sz="1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John Dalsgaard Sørensen, Aalborg University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Professor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0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D5C6297-4070-497F-9803-78993BD4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O&amp;M </a:t>
            </a:r>
            <a:r>
              <a:rPr lang="nb-NO" dirty="0" err="1"/>
              <a:t>strategy</a:t>
            </a:r>
            <a:r>
              <a:rPr lang="nb-NO" dirty="0"/>
              <a:t> </a:t>
            </a:r>
            <a:r>
              <a:rPr lang="nb-NO" dirty="0" err="1"/>
              <a:t>optimisation</a:t>
            </a:r>
            <a:endParaRPr lang="nb-NO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A081CA8-A676-47F0-802B-D9F98D496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502565"/>
              </p:ext>
            </p:extLst>
          </p:nvPr>
        </p:nvGraphicFramePr>
        <p:xfrm>
          <a:off x="539552" y="2608080"/>
          <a:ext cx="67687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4C70DB-6A46-4035-A411-3E8C16CDD3CA}"/>
              </a:ext>
            </a:extLst>
          </p:cNvPr>
          <p:cNvSpPr txBox="1"/>
          <p:nvPr/>
        </p:nvSpPr>
        <p:spPr>
          <a:xfrm>
            <a:off x="6228184" y="2852936"/>
            <a:ext cx="2965004" cy="1841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nb-NO" sz="1200" dirty="0" err="1">
                <a:solidFill>
                  <a:schemeClr val="bg2"/>
                </a:solidFill>
                <a:latin typeface="+mn-lt"/>
              </a:rPr>
              <a:t>StrathOW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-OM</a:t>
            </a:r>
          </a:p>
          <a:p>
            <a:pPr>
              <a:spcAft>
                <a:spcPts val="10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LEANWIND O&amp;M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strategy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model</a:t>
            </a:r>
            <a:endParaRPr lang="nb-NO" sz="1200" dirty="0">
              <a:solidFill>
                <a:schemeClr val="bg2"/>
              </a:solidFill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MAINTSYS</a:t>
            </a:r>
          </a:p>
          <a:p>
            <a:pPr>
              <a:spcAft>
                <a:spcPts val="10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ECUME</a:t>
            </a:r>
          </a:p>
          <a:p>
            <a:pPr>
              <a:spcAft>
                <a:spcPts val="10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MARINTEK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vessel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fleet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optimisation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model</a:t>
            </a:r>
            <a:endParaRPr lang="nb-NO" sz="1200" dirty="0">
              <a:solidFill>
                <a:schemeClr val="bg2"/>
              </a:solidFill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ECN O&amp;M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Tool</a:t>
            </a:r>
            <a:endParaRPr lang="nb-NO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B4E74474-D55F-4EE7-824C-5DB114EAE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1"/>
            <a:ext cx="7781982" cy="964704"/>
          </a:xfrm>
        </p:spPr>
        <p:txBody>
          <a:bodyPr/>
          <a:lstStyle/>
          <a:p>
            <a:r>
              <a:rPr lang="en-US" dirty="0" smtClean="0"/>
              <a:t>Comparison and benchmarking of different models for O&amp;M vessel fleet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36E82C-7334-4ACD-A7E0-737C8ABFE4BF}"/>
              </a:ext>
            </a:extLst>
          </p:cNvPr>
          <p:cNvSpPr txBox="1"/>
          <p:nvPr/>
        </p:nvSpPr>
        <p:spPr>
          <a:xfrm>
            <a:off x="5205129" y="5946870"/>
            <a:ext cx="236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Models only partly agree on </a:t>
            </a:r>
            <a:br>
              <a:rPr lang="en-US" sz="1400" dirty="0">
                <a:solidFill>
                  <a:schemeClr val="accent2"/>
                </a:solidFill>
                <a:latin typeface="+mn-lt"/>
              </a:rPr>
            </a:br>
            <a:r>
              <a:rPr lang="en-US" sz="1400" dirty="0">
                <a:solidFill>
                  <a:schemeClr val="accent2"/>
                </a:solidFill>
                <a:latin typeface="+mn-lt"/>
              </a:rPr>
              <a:t>the optimal O&amp;M vessel fleet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C1B6C94-4726-41AA-ADCE-20A38752E847}"/>
              </a:ext>
            </a:extLst>
          </p:cNvPr>
          <p:cNvCxnSpPr>
            <a:cxnSpLocks/>
          </p:cNvCxnSpPr>
          <p:nvPr/>
        </p:nvCxnSpPr>
        <p:spPr>
          <a:xfrm flipH="1" flipV="1">
            <a:off x="4283968" y="5013177"/>
            <a:ext cx="921162" cy="1008111"/>
          </a:xfrm>
          <a:prstGeom prst="straightConnector1">
            <a:avLst/>
          </a:prstGeom>
          <a:ln w="25400" cap="rnd">
            <a:solidFill>
              <a:schemeClr val="accent2"/>
            </a:solidFill>
            <a:prstDash val="solid"/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5CF04A6-1991-4A66-A2A1-222EF62FD2A8}"/>
              </a:ext>
            </a:extLst>
          </p:cNvPr>
          <p:cNvSpPr/>
          <p:nvPr/>
        </p:nvSpPr>
        <p:spPr>
          <a:xfrm>
            <a:off x="2555776" y="4509120"/>
            <a:ext cx="2088232" cy="504057"/>
          </a:xfrm>
          <a:prstGeom prst="ellipse">
            <a:avLst/>
          </a:prstGeom>
          <a:ln w="25400" cap="rnd">
            <a:solidFill>
              <a:schemeClr val="accent2"/>
            </a:solidFill>
            <a:prstDash val="solid"/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xmlns="" id="{4E6DDA1F-C91C-4AE5-BE64-5D008D1367C9}"/>
              </a:ext>
            </a:extLst>
          </p:cNvPr>
          <p:cNvSpPr txBox="1">
            <a:spLocks/>
          </p:cNvSpPr>
          <p:nvPr/>
        </p:nvSpPr>
        <p:spPr bwMode="auto">
          <a:xfrm>
            <a:off x="755576" y="6453336"/>
            <a:ext cx="79248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dirty="0">
                <a:solidFill>
                  <a:schemeClr val="tx2"/>
                </a:solidFill>
                <a:hlinkClick r:id="rId3"/>
              </a:rPr>
              <a:t>Results available from Sperstad, I. B.; Stålhane, M.; Dinwoodie, I.; Endrerud, O.-E. V.; Martin, R.; Warner, E. (2017): Testing the robustness of optimal access vessel fleet selection for operation and maintenance of offshore wind farms. </a:t>
            </a:r>
            <a:r>
              <a:rPr lang="en-GB" sz="900" i="1" dirty="0">
                <a:solidFill>
                  <a:schemeClr val="tx2"/>
                </a:solidFill>
                <a:hlinkClick r:id="rId3"/>
              </a:rPr>
              <a:t>Ocean Engineering</a:t>
            </a:r>
            <a:r>
              <a:rPr lang="en-GB" sz="900" dirty="0">
                <a:solidFill>
                  <a:schemeClr val="tx2"/>
                </a:solidFill>
                <a:hlinkClick r:id="rId3"/>
              </a:rPr>
              <a:t>, vol. 145, pp. 334–343.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AA37CB4-3993-4624-B18D-EC5107BE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1"/>
            <a:ext cx="7781982" cy="964704"/>
          </a:xfrm>
        </p:spPr>
        <p:txBody>
          <a:bodyPr/>
          <a:lstStyle/>
          <a:p>
            <a:r>
              <a:rPr lang="en-US" dirty="0" smtClean="0"/>
              <a:t>Comparison of models for O&amp;M</a:t>
            </a:r>
            <a:br>
              <a:rPr lang="en-US" dirty="0" smtClean="0"/>
            </a:br>
            <a:r>
              <a:rPr lang="en-US" dirty="0" smtClean="0"/>
              <a:t>vessel fleet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4584214-9BB6-4A70-8B7D-770BB125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O&amp;M </a:t>
            </a:r>
            <a:r>
              <a:rPr lang="nb-NO" dirty="0" err="1"/>
              <a:t>strategy</a:t>
            </a:r>
            <a:r>
              <a:rPr lang="nb-NO" dirty="0"/>
              <a:t> </a:t>
            </a:r>
            <a:r>
              <a:rPr lang="nb-NO" dirty="0" err="1"/>
              <a:t>optimisation</a:t>
            </a:r>
            <a:endParaRPr lang="nb-NO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AB7E2077-951A-44D1-92F6-FC73387A4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323941"/>
              </p:ext>
            </p:extLst>
          </p:nvPr>
        </p:nvGraphicFramePr>
        <p:xfrm>
          <a:off x="539552" y="2708920"/>
          <a:ext cx="66247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9D693FEC-7D9E-4CE4-B093-6F08DD6FE8D4}"/>
              </a:ext>
            </a:extLst>
          </p:cNvPr>
          <p:cNvSpPr txBox="1">
            <a:spLocks/>
          </p:cNvSpPr>
          <p:nvPr/>
        </p:nvSpPr>
        <p:spPr bwMode="auto">
          <a:xfrm>
            <a:off x="755576" y="6448474"/>
            <a:ext cx="79248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dirty="0">
                <a:solidFill>
                  <a:schemeClr val="tx2"/>
                </a:solidFill>
                <a:hlinkClick r:id="rId3"/>
              </a:rPr>
              <a:t>Results available from Sperstad, I. B.; Stålhane, M.; Dinwoodie, I.; Endrerud, O.-E. V.; Martin, R.; Warner, E. (2017): Testing the robustness of optimal access vessel fleet selection for operation and maintenance of offshore wind farms. </a:t>
            </a:r>
            <a:r>
              <a:rPr lang="en-GB" sz="900" i="1" dirty="0">
                <a:solidFill>
                  <a:schemeClr val="tx2"/>
                </a:solidFill>
                <a:hlinkClick r:id="rId3"/>
              </a:rPr>
              <a:t>Ocean Engineering</a:t>
            </a:r>
            <a:r>
              <a:rPr lang="en-GB" sz="900" dirty="0">
                <a:solidFill>
                  <a:schemeClr val="tx2"/>
                </a:solidFill>
                <a:hlinkClick r:id="rId3"/>
              </a:rPr>
              <a:t>, vol. 145, pp. 334–343.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8B3348-EFD4-49ED-A9A4-5981B1EFEE97}"/>
              </a:ext>
            </a:extLst>
          </p:cNvPr>
          <p:cNvSpPr txBox="1"/>
          <p:nvPr/>
        </p:nvSpPr>
        <p:spPr>
          <a:xfrm>
            <a:off x="6156176" y="2924071"/>
            <a:ext cx="2965004" cy="1585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200" dirty="0" err="1">
                <a:solidFill>
                  <a:schemeClr val="bg2"/>
                </a:solidFill>
                <a:latin typeface="+mn-lt"/>
              </a:rPr>
              <a:t>StrathOW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-OM</a:t>
            </a:r>
          </a:p>
          <a:p>
            <a:pPr>
              <a:spcAft>
                <a:spcPts val="6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LEANWIND O&amp;M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strategy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model</a:t>
            </a:r>
            <a:endParaRPr lang="nb-NO" sz="1200" dirty="0">
              <a:solidFill>
                <a:schemeClr val="bg2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MAINTSYS</a:t>
            </a:r>
          </a:p>
          <a:p>
            <a:pPr>
              <a:spcAft>
                <a:spcPts val="6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ECUME</a:t>
            </a:r>
          </a:p>
          <a:p>
            <a:pPr>
              <a:spcAft>
                <a:spcPts val="6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MARINTEK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vessel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fleet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optimisation</a:t>
            </a:r>
            <a:r>
              <a:rPr lang="nb-NO" sz="1200" dirty="0">
                <a:solidFill>
                  <a:schemeClr val="bg2"/>
                </a:solidFill>
                <a:latin typeface="+mn-lt"/>
              </a:rPr>
              <a:t>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model</a:t>
            </a:r>
            <a:endParaRPr lang="nb-NO" sz="1200" dirty="0">
              <a:solidFill>
                <a:schemeClr val="bg2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nb-NO" sz="1200" dirty="0">
                <a:solidFill>
                  <a:schemeClr val="bg2"/>
                </a:solidFill>
                <a:latin typeface="+mn-lt"/>
              </a:rPr>
              <a:t>ECN O&amp;M </a:t>
            </a:r>
            <a:r>
              <a:rPr lang="nb-NO" sz="1200" dirty="0" err="1">
                <a:solidFill>
                  <a:schemeClr val="bg2"/>
                </a:solidFill>
                <a:latin typeface="+mn-lt"/>
              </a:rPr>
              <a:t>Tool</a:t>
            </a:r>
            <a:endParaRPr lang="nb-NO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2D99CAC9-C45A-44E6-944E-CA3965FA3E1E}"/>
              </a:ext>
            </a:extLst>
          </p:cNvPr>
          <p:cNvSpPr/>
          <p:nvPr/>
        </p:nvSpPr>
        <p:spPr>
          <a:xfrm rot="4177511" flipH="1">
            <a:off x="4677762" y="1166102"/>
            <a:ext cx="267232" cy="2901317"/>
          </a:xfrm>
          <a:prstGeom prst="arc">
            <a:avLst>
              <a:gd name="adj1" fmla="val 16377959"/>
              <a:gd name="adj2" fmla="val 3951557"/>
            </a:avLst>
          </a:prstGeom>
          <a:ln w="25400" cap="rnd">
            <a:solidFill>
              <a:schemeClr val="accent2"/>
            </a:solidFill>
            <a:prstDash val="solid"/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A2F20A-A0E3-4D27-A895-5496404C3ED4}"/>
              </a:ext>
            </a:extLst>
          </p:cNvPr>
          <p:cNvSpPr txBox="1"/>
          <p:nvPr/>
        </p:nvSpPr>
        <p:spPr>
          <a:xfrm>
            <a:off x="6052314" y="1804550"/>
            <a:ext cx="30855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Models agree that accessibility</a:t>
            </a:r>
          </a:p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is a key parameter for the optimization</a:t>
            </a:r>
            <a:br>
              <a:rPr lang="en-US" sz="1400" dirty="0">
                <a:solidFill>
                  <a:schemeClr val="accent2"/>
                </a:solidFill>
                <a:latin typeface="+mn-lt"/>
              </a:rPr>
            </a:br>
            <a:r>
              <a:rPr lang="en-US" sz="1400" dirty="0">
                <a:solidFill>
                  <a:schemeClr val="accent2"/>
                </a:solidFill>
                <a:latin typeface="+mn-lt"/>
              </a:rPr>
              <a:t>of the O&amp;M vessel fleet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38415EF6-62C8-4B95-83F9-E947E3AEC2B7}"/>
              </a:ext>
            </a:extLst>
          </p:cNvPr>
          <p:cNvSpPr/>
          <p:nvPr/>
        </p:nvSpPr>
        <p:spPr>
          <a:xfrm rot="16200000" flipH="1">
            <a:off x="4316921" y="2243921"/>
            <a:ext cx="150119" cy="1080122"/>
          </a:xfrm>
          <a:prstGeom prst="leftBrace">
            <a:avLst>
              <a:gd name="adj1" fmla="val 27705"/>
              <a:gd name="adj2" fmla="val 50926"/>
            </a:avLst>
          </a:prstGeom>
          <a:ln w="25400" cap="rnd">
            <a:solidFill>
              <a:schemeClr val="accent2"/>
            </a:solidFill>
            <a:bevel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5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1040160"/>
          </a:xfrm>
        </p:spPr>
        <p:txBody>
          <a:bodyPr/>
          <a:lstStyle/>
          <a:p>
            <a:r>
              <a:rPr lang="en-GB" dirty="0" smtClean="0">
                <a:latin typeface="Franklin Gothic Book" panose="020B0503020102020204" pitchFamily="34" charset="0"/>
                <a:cs typeface="Times New Roman" panose="02020603050405020304" pitchFamily="18" charset="0"/>
              </a:rPr>
              <a:t>Dynamic O&amp;M scheduling</a:t>
            </a:r>
            <a:endParaRPr lang="en-GB" dirty="0">
              <a:latin typeface="Franklin Gothic Book" panose="020B0503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708920"/>
            <a:ext cx="194421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2"/>
                </a:solidFill>
              </a:rPr>
              <a:t>Maintenance Scheduling </a:t>
            </a:r>
          </a:p>
          <a:p>
            <a:pPr algn="ctr"/>
            <a:r>
              <a:rPr lang="en-GB" sz="1800" dirty="0" smtClean="0">
                <a:solidFill>
                  <a:schemeClr val="bg2"/>
                </a:solidFill>
              </a:rPr>
              <a:t>(1-month)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71800" y="3284984"/>
            <a:ext cx="720080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33664" y="2708920"/>
            <a:ext cx="1944216" cy="16561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2"/>
                </a:solidFill>
              </a:rPr>
              <a:t>Maintenance Routing </a:t>
            </a:r>
          </a:p>
          <a:p>
            <a:pPr algn="ctr"/>
            <a:r>
              <a:rPr lang="en-GB" sz="1800" dirty="0" smtClean="0">
                <a:solidFill>
                  <a:schemeClr val="bg2"/>
                </a:solidFill>
              </a:rPr>
              <a:t>(1-day)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16200000">
            <a:off x="605433" y="4722566"/>
            <a:ext cx="1080120" cy="936104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2"/>
                </a:solidFill>
              </a:rPr>
              <a:t>PM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 rot="16200000">
            <a:off x="4031940" y="4722567"/>
            <a:ext cx="1080120" cy="93610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2"/>
                </a:solidFill>
              </a:rPr>
              <a:t>CM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19664" y="3284984"/>
            <a:ext cx="720080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6598496" y="2852936"/>
            <a:ext cx="2232248" cy="126014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Revise Monthly Schedule?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Elbow Connector 11"/>
          <p:cNvCxnSpPr>
            <a:stCxn id="11" idx="0"/>
          </p:cNvCxnSpPr>
          <p:nvPr/>
        </p:nvCxnSpPr>
        <p:spPr>
          <a:xfrm rot="16200000" flipV="1">
            <a:off x="4307175" y="-554510"/>
            <a:ext cx="758180" cy="6056711"/>
          </a:xfrm>
          <a:prstGeom prst="bentConnector2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>
            <a:off x="1657908" y="2060848"/>
            <a:ext cx="0" cy="648072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1" idx="2"/>
          </p:cNvCxnSpPr>
          <p:nvPr/>
        </p:nvCxnSpPr>
        <p:spPr>
          <a:xfrm rot="5400000">
            <a:off x="6089240" y="3344364"/>
            <a:ext cx="856669" cy="2394092"/>
          </a:xfrm>
          <a:prstGeom prst="bentConnector2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20528" y="4365104"/>
            <a:ext cx="0" cy="648072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56376" y="436510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56376" y="2308230"/>
            <a:ext cx="57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835696" y="5589241"/>
            <a:ext cx="2160240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2"/>
                </a:solidFill>
              </a:rPr>
              <a:t>Resources &amp; Weather Condition</a:t>
            </a:r>
            <a:endParaRPr lang="en-GB" sz="1800" dirty="0">
              <a:solidFill>
                <a:schemeClr val="bg2"/>
              </a:solidFill>
            </a:endParaRPr>
          </a:p>
        </p:txBody>
      </p:sp>
      <p:cxnSp>
        <p:nvCxnSpPr>
          <p:cNvPr id="29" name="Elbow Connector 28"/>
          <p:cNvCxnSpPr>
            <a:stCxn id="27" idx="1"/>
            <a:endCxn id="5" idx="2"/>
          </p:cNvCxnSpPr>
          <p:nvPr/>
        </p:nvCxnSpPr>
        <p:spPr>
          <a:xfrm rot="16200000" flipV="1">
            <a:off x="1224369" y="4798643"/>
            <a:ext cx="1361226" cy="494148"/>
          </a:xfrm>
          <a:prstGeom prst="bentConnector3">
            <a:avLst>
              <a:gd name="adj1" fmla="val 67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7" idx="0"/>
          </p:cNvCxnSpPr>
          <p:nvPr/>
        </p:nvCxnSpPr>
        <p:spPr>
          <a:xfrm rot="5400000" flipH="1" flipV="1">
            <a:off x="2843808" y="4437113"/>
            <a:ext cx="1224137" cy="1080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1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001000" cy="590706"/>
          </a:xfrm>
        </p:spPr>
        <p:txBody>
          <a:bodyPr/>
          <a:lstStyle/>
          <a:p>
            <a:r>
              <a:rPr lang="en-GB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Dynamic O&amp;M scheduling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30" y="980728"/>
            <a:ext cx="8468078" cy="2450804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>
            <a:off x="251520" y="2839196"/>
            <a:ext cx="189310" cy="168482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07" y="3936026"/>
            <a:ext cx="8132769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Franklin Gothic Book" charset="0"/>
              </a:rPr>
              <a:t>Plan </a:t>
            </a:r>
            <a:r>
              <a:rPr lang="en-GB" dirty="0">
                <a:solidFill>
                  <a:schemeClr val="accent5"/>
                </a:solidFill>
                <a:latin typeface="Franklin Gothic Book" charset="0"/>
              </a:rPr>
              <a:t>inspections</a:t>
            </a:r>
            <a:r>
              <a:rPr lang="en-GB" dirty="0">
                <a:latin typeface="Franklin Gothic Book" charset="0"/>
              </a:rPr>
              <a:t> and </a:t>
            </a:r>
            <a:r>
              <a:rPr lang="en-GB" dirty="0">
                <a:solidFill>
                  <a:schemeClr val="accent5"/>
                </a:solidFill>
                <a:latin typeface="Franklin Gothic Book" charset="0"/>
              </a:rPr>
              <a:t>maintenance</a:t>
            </a:r>
            <a:r>
              <a:rPr lang="en-GB" dirty="0">
                <a:latin typeface="Franklin Gothic Book" charset="0"/>
              </a:rPr>
              <a:t> such that </a:t>
            </a:r>
          </a:p>
          <a:p>
            <a:pPr lvl="1"/>
            <a:r>
              <a:rPr lang="en-GB" dirty="0">
                <a:latin typeface="Franklin Gothic Book" charset="0"/>
              </a:rPr>
              <a:t>Total </a:t>
            </a:r>
            <a:r>
              <a:rPr lang="en-GB" dirty="0">
                <a:solidFill>
                  <a:schemeClr val="accent5"/>
                </a:solidFill>
                <a:latin typeface="Franklin Gothic Book" charset="0"/>
              </a:rPr>
              <a:t>expected lifetime costs </a:t>
            </a:r>
            <a:r>
              <a:rPr lang="en-GB" dirty="0">
                <a:latin typeface="Franklin Gothic Book" charset="0"/>
              </a:rPr>
              <a:t>are minimized</a:t>
            </a:r>
          </a:p>
          <a:p>
            <a:pPr lvl="2"/>
            <a:r>
              <a:rPr lang="en-GB" dirty="0">
                <a:latin typeface="Franklin Gothic Book" charset="0"/>
              </a:rPr>
              <a:t>Considering directly the influence of condition monitoring, inspections and repair strategy on failures rates</a:t>
            </a:r>
          </a:p>
          <a:p>
            <a:pPr lvl="2"/>
            <a:r>
              <a:rPr lang="en-GB" dirty="0">
                <a:latin typeface="Franklin Gothic Book" charset="0"/>
              </a:rPr>
              <a:t>Theoretical basis: Bayesian pre-posterior decision analysis</a:t>
            </a:r>
          </a:p>
          <a:p>
            <a:pPr lvl="1"/>
            <a:endParaRPr lang="en-GB" dirty="0">
              <a:latin typeface="Franklin Gothic Book" charset="0"/>
            </a:endParaRPr>
          </a:p>
          <a:p>
            <a:pPr lvl="1"/>
            <a:endParaRPr lang="en-GB" dirty="0">
              <a:latin typeface="Franklin Gothic Book" charset="0"/>
            </a:endParaRPr>
          </a:p>
        </p:txBody>
      </p:sp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550"/>
          </a:xfrm>
        </p:spPr>
        <p:txBody>
          <a:bodyPr/>
          <a:lstStyle/>
          <a:p>
            <a:r>
              <a:rPr lang="en-GB" dirty="0">
                <a:latin typeface="Franklin Gothic Book" charset="0"/>
              </a:rPr>
              <a:t>Risk-based O&amp;M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0AE562-262E-4963-8A71-86D7215E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6304"/>
            <a:ext cx="4752528" cy="24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553C644-F441-4E2F-A44A-BF852B1B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6202015-43DD-477C-9FEE-58B49939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Risk-based O&amp;M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0BB896-F4B3-4965-B479-9453258439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5699125" cy="2826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ECAFF4-4F7F-4192-A0B5-981F094795DA}"/>
              </a:ext>
            </a:extLst>
          </p:cNvPr>
          <p:cNvSpPr txBox="1"/>
          <p:nvPr/>
        </p:nvSpPr>
        <p:spPr>
          <a:xfrm>
            <a:off x="304800" y="3685043"/>
            <a:ext cx="2587568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1200" dirty="0"/>
              <a:t>Simple decision rules, e.g.: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Equidistant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Directly on monitoring outcome</a:t>
            </a:r>
            <a:endParaRPr lang="da-DK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915B99-0E04-408F-83C3-381D67D058BB}"/>
              </a:ext>
            </a:extLst>
          </p:cNvPr>
          <p:cNvSpPr txBox="1"/>
          <p:nvPr/>
        </p:nvSpPr>
        <p:spPr>
          <a:xfrm>
            <a:off x="1307556" y="1762264"/>
            <a:ext cx="1441420" cy="10156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1200" dirty="0"/>
              <a:t>Expected costs of:</a:t>
            </a:r>
          </a:p>
          <a:p>
            <a:r>
              <a:rPr lang="da-DK" sz="1200" dirty="0"/>
              <a:t>Inspections</a:t>
            </a:r>
          </a:p>
          <a:p>
            <a:r>
              <a:rPr lang="da-DK" sz="1200" dirty="0"/>
              <a:t>Repairs</a:t>
            </a:r>
          </a:p>
          <a:p>
            <a:r>
              <a:rPr lang="da-DK" sz="1200" dirty="0"/>
              <a:t>Failures</a:t>
            </a:r>
            <a:endParaRPr lang="da-DK" sz="1600" dirty="0"/>
          </a:p>
          <a:p>
            <a:r>
              <a:rPr lang="da-DK" sz="1200" dirty="0"/>
              <a:t>Incl. lost revenue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EA714A-3F44-41F6-B323-DD07E4FEB189}"/>
              </a:ext>
            </a:extLst>
          </p:cNvPr>
          <p:cNvSpPr txBox="1"/>
          <p:nvPr/>
        </p:nvSpPr>
        <p:spPr>
          <a:xfrm>
            <a:off x="3386733" y="1762264"/>
            <a:ext cx="1061509" cy="10156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1200" dirty="0"/>
              <a:t>Models for:</a:t>
            </a:r>
          </a:p>
          <a:p>
            <a:r>
              <a:rPr lang="da-DK" sz="1200" dirty="0"/>
              <a:t>Deterioration</a:t>
            </a:r>
          </a:p>
          <a:p>
            <a:r>
              <a:rPr lang="da-DK" sz="1200" dirty="0"/>
              <a:t>Monitoring</a:t>
            </a:r>
          </a:p>
          <a:p>
            <a:r>
              <a:rPr lang="da-DK" sz="1200" dirty="0"/>
              <a:t>Inspections</a:t>
            </a:r>
          </a:p>
          <a:p>
            <a:r>
              <a:rPr lang="da-DK" sz="1200" dirty="0"/>
              <a:t>Repairs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14A3A-268D-4181-B205-8F4B6493DBED}"/>
              </a:ext>
            </a:extLst>
          </p:cNvPr>
          <p:cNvSpPr txBox="1"/>
          <p:nvPr/>
        </p:nvSpPr>
        <p:spPr>
          <a:xfrm>
            <a:off x="5115750" y="1762264"/>
            <a:ext cx="1412566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1200" dirty="0"/>
              <a:t>Decision rules for:</a:t>
            </a:r>
          </a:p>
          <a:p>
            <a:r>
              <a:rPr lang="da-DK" sz="1200" dirty="0"/>
              <a:t>Inspections</a:t>
            </a:r>
          </a:p>
          <a:p>
            <a:r>
              <a:rPr lang="da-DK" sz="1200" dirty="0"/>
              <a:t>Repairs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2261BE-66B7-42EE-98DB-AC479A97354A}"/>
              </a:ext>
            </a:extLst>
          </p:cNvPr>
          <p:cNvSpPr txBox="1"/>
          <p:nvPr/>
        </p:nvSpPr>
        <p:spPr>
          <a:xfrm>
            <a:off x="6779704" y="3770742"/>
            <a:ext cx="2231701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1200" dirty="0"/>
              <a:t>Advanced decision rules, e.g.: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/>
              <a:t>Probability of failure </a:t>
            </a:r>
            <a:endParaRPr lang="da-DK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F066F1E-D733-454F-993A-9A8017ECCF29}"/>
              </a:ext>
            </a:extLst>
          </p:cNvPr>
          <p:cNvCxnSpPr/>
          <p:nvPr/>
        </p:nvCxnSpPr>
        <p:spPr>
          <a:xfrm>
            <a:off x="2028266" y="2777927"/>
            <a:ext cx="0" cy="219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144DE17-0E7E-4F81-9A8D-B3D0492867D8}"/>
              </a:ext>
            </a:extLst>
          </p:cNvPr>
          <p:cNvCxnSpPr>
            <a:stCxn id="7" idx="2"/>
          </p:cNvCxnSpPr>
          <p:nvPr/>
        </p:nvCxnSpPr>
        <p:spPr>
          <a:xfrm flipH="1">
            <a:off x="3917487" y="2777927"/>
            <a:ext cx="1" cy="219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99B5979-70FE-4788-9526-79148464519D}"/>
              </a:ext>
            </a:extLst>
          </p:cNvPr>
          <p:cNvCxnSpPr/>
          <p:nvPr/>
        </p:nvCxnSpPr>
        <p:spPr>
          <a:xfrm>
            <a:off x="5822033" y="2408595"/>
            <a:ext cx="0" cy="5883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493C92-52FF-4C08-89EE-A4C6579B485C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588224" y="4001575"/>
            <a:ext cx="191480" cy="1475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469BEE7-7110-4A8C-851B-BB8F2982933F}"/>
              </a:ext>
            </a:extLst>
          </p:cNvPr>
          <p:cNvCxnSpPr>
            <a:cxnSpLocks/>
          </p:cNvCxnSpPr>
          <p:nvPr/>
        </p:nvCxnSpPr>
        <p:spPr>
          <a:xfrm>
            <a:off x="2895382" y="4000264"/>
            <a:ext cx="260048" cy="159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1A7E2C6-E25C-479F-AC40-7869EC4247B7}"/>
              </a:ext>
            </a:extLst>
          </p:cNvPr>
          <p:cNvSpPr txBox="1"/>
          <p:nvPr/>
        </p:nvSpPr>
        <p:spPr>
          <a:xfrm>
            <a:off x="5949348" y="5612028"/>
            <a:ext cx="2655100" cy="4616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Select strategy with lowest espected lifetime costs</a:t>
            </a:r>
            <a:endParaRPr lang="da-DK" sz="16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03568FA-BF1C-42CA-93E9-BAACDDB13D84}"/>
              </a:ext>
            </a:extLst>
          </p:cNvPr>
          <p:cNvCxnSpPr>
            <a:cxnSpLocks/>
          </p:cNvCxnSpPr>
          <p:nvPr/>
        </p:nvCxnSpPr>
        <p:spPr>
          <a:xfrm flipH="1" flipV="1">
            <a:off x="5638397" y="5517232"/>
            <a:ext cx="310951" cy="325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5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accent5"/>
                </a:solidFill>
              </a:rPr>
              <a:t>Deterioration</a:t>
            </a:r>
            <a:r>
              <a:rPr lang="da-DK" dirty="0"/>
              <a:t> model based on inspection data</a:t>
            </a:r>
          </a:p>
          <a:p>
            <a:r>
              <a:rPr lang="da-DK" dirty="0"/>
              <a:t>Value of </a:t>
            </a:r>
            <a:r>
              <a:rPr lang="da-DK" dirty="0">
                <a:solidFill>
                  <a:schemeClr val="accent5"/>
                </a:solidFill>
              </a:rPr>
              <a:t>condition monitoring</a:t>
            </a:r>
          </a:p>
          <a:p>
            <a:r>
              <a:rPr lang="da-DK" dirty="0">
                <a:solidFill>
                  <a:schemeClr val="accent5"/>
                </a:solidFill>
              </a:rPr>
              <a:t>Inspections</a:t>
            </a:r>
            <a:r>
              <a:rPr lang="da-DK" dirty="0"/>
              <a:t> by rope or drone, how often?</a:t>
            </a:r>
          </a:p>
          <a:p>
            <a:r>
              <a:rPr lang="en-US" dirty="0">
                <a:solidFill>
                  <a:schemeClr val="accent5"/>
                </a:solidFill>
              </a:rPr>
              <a:t>Repair</a:t>
            </a:r>
            <a:r>
              <a:rPr lang="en-US" dirty="0"/>
              <a:t> using CTV for smaller defects</a:t>
            </a:r>
          </a:p>
          <a:p>
            <a:r>
              <a:rPr lang="en-US" dirty="0">
                <a:solidFill>
                  <a:schemeClr val="accent5"/>
                </a:solidFill>
              </a:rPr>
              <a:t>Blade exchange </a:t>
            </a:r>
            <a:r>
              <a:rPr lang="en-US" dirty="0"/>
              <a:t>using jack-up for severe defects</a:t>
            </a:r>
          </a:p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Case study: Blade maintenance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82BE09-ED39-4548-903A-39DA756EB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59832" y="3989040"/>
            <a:ext cx="3258185" cy="24428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51E4AF-D8F3-45F5-928A-6DC78F513E60}"/>
              </a:ext>
            </a:extLst>
          </p:cNvPr>
          <p:cNvSpPr/>
          <p:nvPr/>
        </p:nvSpPr>
        <p:spPr>
          <a:xfrm>
            <a:off x="3637128" y="3863181"/>
            <a:ext cx="2160240" cy="2858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dirty="0"/>
              <a:t>Blade exchange costs</a:t>
            </a:r>
          </a:p>
        </p:txBody>
      </p:sp>
    </p:spTree>
    <p:extLst>
      <p:ext uri="{BB962C8B-B14F-4D97-AF65-F5344CB8AC3E}">
        <p14:creationId xmlns:p14="http://schemas.microsoft.com/office/powerpoint/2010/main" val="38167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575" y="3592980"/>
            <a:ext cx="4846955" cy="206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6" name="Picture 5" descr="nacel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37" y="3045613"/>
            <a:ext cx="3082073" cy="1735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63888" y="5970766"/>
            <a:ext cx="5594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  <a:hlinkClick r:id="rId4"/>
              </a:rPr>
              <a:t>Results available from: Netland, Ø.; Sperstad, I. B.; Hofmann, M.; Skavhaug, A. (2014). Cost-benefit evaluation of remote inspection of offshore wind farms by simulating the operation and maintenance phase.</a:t>
            </a:r>
            <a:r>
              <a:rPr lang="nb-NO" sz="800" dirty="0">
                <a:latin typeface="+mn-lt"/>
                <a:hlinkClick r:id="rId4"/>
              </a:rPr>
              <a:t> </a:t>
            </a:r>
            <a:r>
              <a:rPr lang="nl-NL" sz="800" dirty="0">
                <a:latin typeface="+mn-lt"/>
                <a:hlinkClick r:id="rId4"/>
              </a:rPr>
              <a:t>Energy Procedia, vol. 53, pp. 239-247.</a:t>
            </a:r>
            <a:endParaRPr lang="en-GB" sz="800" dirty="0">
              <a:latin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457" y="4371638"/>
            <a:ext cx="1537578" cy="11879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rc 11"/>
          <p:cNvSpPr/>
          <p:nvPr/>
        </p:nvSpPr>
        <p:spPr>
          <a:xfrm flipH="1">
            <a:off x="6888566" y="2719213"/>
            <a:ext cx="528368" cy="1789907"/>
          </a:xfrm>
          <a:prstGeom prst="arc">
            <a:avLst>
              <a:gd name="adj1" fmla="val 3634480"/>
              <a:gd name="adj2" fmla="val 4864526"/>
            </a:avLst>
          </a:prstGeom>
          <a:ln w="25400" cap="rnd">
            <a:solidFill>
              <a:schemeClr val="accent5"/>
            </a:solidFill>
            <a:prstDash val="solid"/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3" name="TextBox 12"/>
          <p:cNvSpPr txBox="1"/>
          <p:nvPr/>
        </p:nvSpPr>
        <p:spPr>
          <a:xfrm>
            <a:off x="5899185" y="3573016"/>
            <a:ext cx="24449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+mn-lt"/>
              </a:rPr>
              <a:t>Annual savings / increased profit </a:t>
            </a:r>
            <a:r>
              <a:rPr lang="nb-NO" sz="1200" dirty="0">
                <a:solidFill>
                  <a:schemeClr val="accent2"/>
                </a:solidFill>
                <a:latin typeface="+mn-lt"/>
              </a:rPr>
              <a:t/>
            </a:r>
            <a:br>
              <a:rPr lang="nb-NO" sz="1200" dirty="0">
                <a:solidFill>
                  <a:schemeClr val="accent2"/>
                </a:solidFill>
                <a:latin typeface="+mn-lt"/>
              </a:rPr>
            </a:br>
            <a:r>
              <a:rPr lang="nb-NO" sz="2100" baseline="-18000" dirty="0">
                <a:solidFill>
                  <a:schemeClr val="accent2"/>
                </a:solidFill>
                <a:latin typeface="+mn-lt"/>
              </a:rPr>
              <a:t>~</a:t>
            </a:r>
            <a:r>
              <a:rPr lang="nb-NO" sz="1200" dirty="0">
                <a:solidFill>
                  <a:schemeClr val="accent2"/>
                </a:solidFill>
                <a:latin typeface="+mn-lt"/>
              </a:rPr>
              <a:t> 2.5 M€/GW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44590" y="4365104"/>
            <a:ext cx="362997" cy="127861"/>
            <a:chOff x="9723629" y="4299571"/>
            <a:chExt cx="583411" cy="204785"/>
          </a:xfrm>
        </p:grpSpPr>
        <p:sp>
          <p:nvSpPr>
            <p:cNvPr id="14" name="Left Brace 13"/>
            <p:cNvSpPr/>
            <p:nvPr/>
          </p:nvSpPr>
          <p:spPr>
            <a:xfrm>
              <a:off x="9723629" y="4299572"/>
              <a:ext cx="123829" cy="204784"/>
            </a:xfrm>
            <a:prstGeom prst="leftBrace">
              <a:avLst>
                <a:gd name="adj1" fmla="val 27705"/>
                <a:gd name="adj2" fmla="val 50926"/>
              </a:avLst>
            </a:prstGeom>
            <a:ln w="25400" cap="rnd">
              <a:solidFill>
                <a:schemeClr val="accent5"/>
              </a:solidFill>
              <a:bevel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897465" y="4299571"/>
              <a:ext cx="409575" cy="4761"/>
            </a:xfrm>
            <a:prstGeom prst="line">
              <a:avLst/>
            </a:prstGeom>
            <a:ln w="25400" cap="rnd">
              <a:solidFill>
                <a:schemeClr val="accent5"/>
              </a:solidFill>
              <a:prstDash val="sysDash"/>
              <a:bevel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C812F082-EA09-4AE6-BD6D-0DB16F55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Remote presence system</a:t>
            </a:r>
            <a:endParaRPr 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xmlns="" id="{833D0A8C-1512-4D46-AE13-B8A1D05D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A remote presence system for use in O&amp;M is developed and tested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Provide </a:t>
            </a:r>
            <a:r>
              <a:rPr lang="en-GB" sz="2000" dirty="0">
                <a:solidFill>
                  <a:schemeClr val="tx1"/>
                </a:solidFill>
              </a:rPr>
              <a:t>wind turbine operators the ability to have a presence on a turbine without sending personnel </a:t>
            </a:r>
            <a:r>
              <a:rPr lang="en-GB" sz="2000" dirty="0" smtClean="0">
                <a:solidFill>
                  <a:schemeClr val="tx1"/>
                </a:solidFill>
              </a:rPr>
              <a:t>there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001000" cy="590706"/>
          </a:xfrm>
        </p:spPr>
        <p:txBody>
          <a:bodyPr/>
          <a:lstStyle/>
          <a:p>
            <a:r>
              <a:rPr lang="en-US" dirty="0" smtClean="0"/>
              <a:t>Summary / Challenges addressed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988840"/>
            <a:ext cx="8352928" cy="4065315"/>
          </a:xfrm>
        </p:spPr>
        <p:txBody>
          <a:bodyPr/>
          <a:lstStyle/>
          <a:p>
            <a:r>
              <a:rPr lang="en-GB" sz="2600" dirty="0" smtClean="0">
                <a:solidFill>
                  <a:schemeClr val="tx2"/>
                </a:solidFill>
              </a:rPr>
              <a:t>Improvement </a:t>
            </a:r>
            <a:r>
              <a:rPr lang="en-GB" sz="2600" dirty="0">
                <a:solidFill>
                  <a:schemeClr val="tx2"/>
                </a:solidFill>
              </a:rPr>
              <a:t>in availability expected from improved CMS or novel concepts such as remote </a:t>
            </a:r>
            <a:r>
              <a:rPr lang="en-GB" sz="2600" dirty="0" smtClean="0">
                <a:solidFill>
                  <a:schemeClr val="tx2"/>
                </a:solidFill>
              </a:rPr>
              <a:t>presence</a:t>
            </a:r>
            <a:endParaRPr lang="da-DK" sz="2600" dirty="0">
              <a:solidFill>
                <a:schemeClr val="tx2"/>
              </a:solidFill>
            </a:endParaRPr>
          </a:p>
          <a:p>
            <a:r>
              <a:rPr lang="en-GB" sz="2600" dirty="0">
                <a:solidFill>
                  <a:schemeClr val="tx2"/>
                </a:solidFill>
              </a:rPr>
              <a:t>E</a:t>
            </a:r>
            <a:r>
              <a:rPr lang="en-GB" sz="2600" dirty="0" smtClean="0">
                <a:solidFill>
                  <a:schemeClr val="tx2"/>
                </a:solidFill>
              </a:rPr>
              <a:t>ffect </a:t>
            </a:r>
            <a:r>
              <a:rPr lang="en-GB" sz="2600" dirty="0">
                <a:solidFill>
                  <a:schemeClr val="tx2"/>
                </a:solidFill>
              </a:rPr>
              <a:t>of weather conditions on the maintenance work to be performed by </a:t>
            </a:r>
            <a:r>
              <a:rPr lang="en-GB" sz="2600" dirty="0" smtClean="0">
                <a:solidFill>
                  <a:schemeClr val="tx2"/>
                </a:solidFill>
              </a:rPr>
              <a:t>technicians</a:t>
            </a:r>
            <a:endParaRPr lang="da-DK" sz="2600" dirty="0">
              <a:solidFill>
                <a:schemeClr val="tx2"/>
              </a:solidFill>
            </a:endParaRPr>
          </a:p>
          <a:p>
            <a:r>
              <a:rPr lang="en-GB" sz="2600" dirty="0">
                <a:solidFill>
                  <a:schemeClr val="tx2"/>
                </a:solidFill>
              </a:rPr>
              <a:t>E</a:t>
            </a:r>
            <a:r>
              <a:rPr lang="en-GB" sz="2600" dirty="0" smtClean="0">
                <a:solidFill>
                  <a:schemeClr val="tx2"/>
                </a:solidFill>
              </a:rPr>
              <a:t>ffect </a:t>
            </a:r>
            <a:r>
              <a:rPr lang="en-GB" sz="2600" dirty="0">
                <a:solidFill>
                  <a:schemeClr val="tx2"/>
                </a:solidFill>
              </a:rPr>
              <a:t>of improved scheduling, grouping and routing on the overall operation of the wind </a:t>
            </a:r>
            <a:r>
              <a:rPr lang="en-GB" sz="2600" dirty="0" smtClean="0">
                <a:solidFill>
                  <a:schemeClr val="tx2"/>
                </a:solidFill>
              </a:rPr>
              <a:t>farm</a:t>
            </a:r>
            <a:endParaRPr lang="da-DK" sz="2600" dirty="0">
              <a:solidFill>
                <a:schemeClr val="tx2"/>
              </a:solidFill>
            </a:endParaRPr>
          </a:p>
          <a:p>
            <a:r>
              <a:rPr lang="en-GB" sz="2600" dirty="0">
                <a:solidFill>
                  <a:schemeClr val="tx2"/>
                </a:solidFill>
              </a:rPr>
              <a:t>I</a:t>
            </a:r>
            <a:r>
              <a:rPr lang="en-GB" sz="2600" dirty="0" smtClean="0">
                <a:solidFill>
                  <a:schemeClr val="tx2"/>
                </a:solidFill>
              </a:rPr>
              <a:t>nteraction </a:t>
            </a:r>
            <a:r>
              <a:rPr lang="en-GB" sz="2600" dirty="0">
                <a:solidFill>
                  <a:schemeClr val="tx2"/>
                </a:solidFill>
              </a:rPr>
              <a:t>between the strategy for spare parts and the strategy for vessel </a:t>
            </a:r>
            <a:r>
              <a:rPr lang="en-GB" sz="2600" dirty="0" smtClean="0">
                <a:solidFill>
                  <a:schemeClr val="tx2"/>
                </a:solidFill>
              </a:rPr>
              <a:t>logistics</a:t>
            </a:r>
            <a:endParaRPr lang="da-DK" sz="2600" dirty="0">
              <a:solidFill>
                <a:schemeClr val="tx2"/>
              </a:solidFill>
            </a:endParaRPr>
          </a:p>
          <a:p>
            <a:r>
              <a:rPr lang="en-GB" sz="2600" dirty="0" smtClean="0">
                <a:solidFill>
                  <a:schemeClr val="tx2"/>
                </a:solidFill>
              </a:rPr>
              <a:t>Best </a:t>
            </a:r>
            <a:r>
              <a:rPr lang="en-GB" sz="2600" dirty="0">
                <a:solidFill>
                  <a:schemeClr val="tx2"/>
                </a:solidFill>
              </a:rPr>
              <a:t>strategies for chartering of heavy-lift </a:t>
            </a:r>
            <a:r>
              <a:rPr lang="en-GB" sz="2600" dirty="0" smtClean="0">
                <a:solidFill>
                  <a:schemeClr val="tx2"/>
                </a:solidFill>
              </a:rPr>
              <a:t>vessels</a:t>
            </a:r>
            <a:endParaRPr lang="da-DK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001000" cy="590706"/>
          </a:xfrm>
        </p:spPr>
        <p:txBody>
          <a:bodyPr/>
          <a:lstStyle/>
          <a:p>
            <a:r>
              <a:rPr lang="en-IE" sz="3200" dirty="0" smtClean="0"/>
              <a:t>Outline</a:t>
            </a:r>
            <a:endParaRPr lang="en-GB" sz="32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988840"/>
            <a:ext cx="8352928" cy="4065315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Objectives 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O&amp;M strategy optimization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Dynamic O&amp;M scheduling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Risk-based O&amp;M planning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Remote Presence system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Summary / Challenges addressed</a:t>
            </a:r>
          </a:p>
        </p:txBody>
      </p:sp>
    </p:spTree>
    <p:extLst>
      <p:ext uri="{BB962C8B-B14F-4D97-AF65-F5344CB8AC3E}">
        <p14:creationId xmlns:p14="http://schemas.microsoft.com/office/powerpoint/2010/main" val="11559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001000" cy="590706"/>
          </a:xfrm>
        </p:spPr>
        <p:txBody>
          <a:bodyPr/>
          <a:lstStyle/>
          <a:p>
            <a:r>
              <a:rPr lang="en-IE" dirty="0" smtClean="0"/>
              <a:t>Objectives</a:t>
            </a:r>
            <a:endParaRPr lang="en-GB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988840"/>
            <a:ext cx="8352928" cy="4065315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chemeClr val="tx2"/>
                </a:solidFill>
              </a:rPr>
              <a:t>Optimise</a:t>
            </a:r>
            <a:r>
              <a:rPr lang="en-US" dirty="0" smtClean="0">
                <a:solidFill>
                  <a:schemeClr val="tx2"/>
                </a:solidFill>
              </a:rPr>
              <a:t> O&amp;M strategies, procedures and scheduling for far-shore/deep water/more exposed locations.</a:t>
            </a:r>
          </a:p>
          <a:p>
            <a:pPr lvl="0"/>
            <a:r>
              <a:rPr lang="en-US" dirty="0">
                <a:solidFill>
                  <a:schemeClr val="tx2"/>
                </a:solidFill>
              </a:rPr>
              <a:t>Reduce OPEX costs by improving condition monitoring and remote presence systems to </a:t>
            </a:r>
            <a:r>
              <a:rPr lang="en-US" dirty="0" err="1">
                <a:solidFill>
                  <a:schemeClr val="tx2"/>
                </a:solidFill>
              </a:rPr>
              <a:t>minimise</a:t>
            </a:r>
            <a:r>
              <a:rPr lang="en-US" dirty="0">
                <a:solidFill>
                  <a:schemeClr val="tx2"/>
                </a:solidFill>
              </a:rPr>
              <a:t> the need for on-site and corrective maintenance.</a:t>
            </a:r>
            <a:endParaRPr lang="da-DK" dirty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Examine </a:t>
            </a:r>
            <a:r>
              <a:rPr lang="en-US" dirty="0">
                <a:solidFill>
                  <a:schemeClr val="tx2"/>
                </a:solidFill>
              </a:rPr>
              <a:t>the influence of weather conditions, access criteria and access </a:t>
            </a:r>
            <a:r>
              <a:rPr lang="en-US" dirty="0" smtClean="0">
                <a:solidFill>
                  <a:schemeClr val="tx2"/>
                </a:solidFill>
              </a:rPr>
              <a:t>systems.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7C85B02-8B78-4BA0-A97B-BEEC821F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O&amp;M strategy </a:t>
            </a:r>
            <a:r>
              <a:rPr lang="en-US" dirty="0" err="1" smtClean="0"/>
              <a:t>optimisation</a:t>
            </a:r>
            <a:endParaRPr lang="en-US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37C7A-DB24-4C36-B6C5-9DC68A8FCD11}"/>
              </a:ext>
            </a:extLst>
          </p:cNvPr>
          <p:cNvSpPr/>
          <p:nvPr/>
        </p:nvSpPr>
        <p:spPr>
          <a:xfrm>
            <a:off x="3055402" y="2276872"/>
            <a:ext cx="2156678" cy="846507"/>
          </a:xfrm>
          <a:prstGeom prst="rect">
            <a:avLst/>
          </a:prstGeom>
          <a:solidFill>
            <a:srgbClr val="A1DEE9">
              <a:lumMod val="40000"/>
              <a:lumOff val="60000"/>
            </a:srgbClr>
          </a:solidFill>
          <a:ln w="28575" cap="rnd" cmpd="sng" algn="ctr">
            <a:solidFill>
              <a:srgbClr val="00ADEF">
                <a:lumMod val="75000"/>
              </a:srgbClr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O&amp;M strategy 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02FEAF1-DFEC-4FA9-9C0A-116BADE19B2D}"/>
              </a:ext>
            </a:extLst>
          </p:cNvPr>
          <p:cNvSpPr/>
          <p:nvPr/>
        </p:nvSpPr>
        <p:spPr>
          <a:xfrm>
            <a:off x="3055402" y="5586968"/>
            <a:ext cx="2156678" cy="863929"/>
          </a:xfrm>
          <a:prstGeom prst="rect">
            <a:avLst/>
          </a:prstGeom>
          <a:solidFill>
            <a:srgbClr val="A1DEE9">
              <a:lumMod val="40000"/>
              <a:lumOff val="60000"/>
            </a:srgbClr>
          </a:solidFill>
          <a:ln w="28575" cap="rnd" cmpd="sng" algn="ctr">
            <a:solidFill>
              <a:srgbClr val="00ADEF">
                <a:lumMod val="75000"/>
              </a:srgbClr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Maintenance  routing model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E792B5E-2A7B-4FE1-ABAE-E0ACEA6EB63B}"/>
              </a:ext>
            </a:extLst>
          </p:cNvPr>
          <p:cNvSpPr/>
          <p:nvPr/>
        </p:nvSpPr>
        <p:spPr>
          <a:xfrm>
            <a:off x="3055401" y="3930617"/>
            <a:ext cx="2156679" cy="886958"/>
          </a:xfrm>
          <a:prstGeom prst="rect">
            <a:avLst/>
          </a:prstGeom>
          <a:solidFill>
            <a:srgbClr val="A1DEE9">
              <a:lumMod val="40000"/>
              <a:lumOff val="60000"/>
            </a:srgbClr>
          </a:solidFill>
          <a:ln w="28575" cap="rnd" cmpd="sng" algn="ctr">
            <a:solidFill>
              <a:srgbClr val="00ADEF">
                <a:lumMod val="75000"/>
              </a:srgbClr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Maintenance scheduling model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2C7F2D3-B43F-4FE7-9214-01017C61BFF9}"/>
              </a:ext>
            </a:extLst>
          </p:cNvPr>
          <p:cNvCxnSpPr>
            <a:cxnSpLocks/>
          </p:cNvCxnSpPr>
          <p:nvPr/>
        </p:nvCxnSpPr>
        <p:spPr>
          <a:xfrm>
            <a:off x="4216509" y="3143685"/>
            <a:ext cx="0" cy="764730"/>
          </a:xfrm>
          <a:prstGeom prst="straightConnector1">
            <a:avLst/>
          </a:prstGeom>
          <a:noFill/>
          <a:ln w="28575" cap="rnd" cmpd="sng" algn="ctr">
            <a:solidFill>
              <a:srgbClr val="00ADEF">
                <a:lumMod val="75000"/>
              </a:srgbClr>
            </a:solidFill>
            <a:prstDash val="solid"/>
            <a:tailEnd type="arrow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65237A0-4E8F-471E-AF20-1F559660329F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>
            <a:off x="4133741" y="4817575"/>
            <a:ext cx="0" cy="769393"/>
          </a:xfrm>
          <a:prstGeom prst="straightConnector1">
            <a:avLst/>
          </a:prstGeom>
          <a:noFill/>
          <a:ln w="28575" cap="rnd" cmpd="sng" algn="ctr">
            <a:solidFill>
              <a:srgbClr val="00ADEF">
                <a:lumMod val="75000"/>
              </a:srgbClr>
            </a:solidFill>
            <a:prstDash val="solid"/>
            <a:tailEnd type="arrow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87C7B3-3F10-442F-A81E-5F265C208054}"/>
              </a:ext>
            </a:extLst>
          </p:cNvPr>
          <p:cNvSpPr txBox="1"/>
          <p:nvPr/>
        </p:nvSpPr>
        <p:spPr>
          <a:xfrm>
            <a:off x="2441551" y="3164566"/>
            <a:ext cx="166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ctr">
              <a:defRPr sz="2215">
                <a:solidFill>
                  <a:srgbClr val="0070C0"/>
                </a:solidFill>
                <a:latin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O&amp;M logistics strategy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20FE521-D704-462F-9BBE-A25A98D57D69}"/>
              </a:ext>
            </a:extLst>
          </p:cNvPr>
          <p:cNvSpPr txBox="1"/>
          <p:nvPr/>
        </p:nvSpPr>
        <p:spPr>
          <a:xfrm>
            <a:off x="1922883" y="4869200"/>
            <a:ext cx="207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ctr">
              <a:defRPr sz="2215">
                <a:solidFill>
                  <a:srgbClr val="0070C0"/>
                </a:solidFill>
                <a:latin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 plan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(on a tactical level)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6055AFC7-1921-4443-93D5-42A07C8115C0}"/>
              </a:ext>
            </a:extLst>
          </p:cNvPr>
          <p:cNvSpPr/>
          <p:nvPr/>
        </p:nvSpPr>
        <p:spPr>
          <a:xfrm rot="5400000" flipH="1">
            <a:off x="4327253" y="4659667"/>
            <a:ext cx="1769653" cy="1186685"/>
          </a:xfrm>
          <a:prstGeom prst="arc">
            <a:avLst>
              <a:gd name="adj1" fmla="val 10871123"/>
              <a:gd name="adj2" fmla="val 107391"/>
            </a:avLst>
          </a:prstGeom>
          <a:noFill/>
          <a:ln w="28575" cap="rnd" cmpd="sng" algn="ctr">
            <a:solidFill>
              <a:srgbClr val="00ADEF">
                <a:lumMod val="75000"/>
              </a:srgbClr>
            </a:solidFill>
            <a:prstDash val="solid"/>
            <a:tailEnd type="arrow" w="lg" len="lg"/>
          </a:ln>
          <a:effectLst/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491E993-9825-43F2-9CD8-EF25076256E1}"/>
              </a:ext>
            </a:extLst>
          </p:cNvPr>
          <p:cNvCxnSpPr/>
          <p:nvPr/>
        </p:nvCxnSpPr>
        <p:spPr>
          <a:xfrm flipV="1">
            <a:off x="506105" y="2048846"/>
            <a:ext cx="0" cy="432621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9B9D91C-7F6A-4474-B7EF-080A9E905F0E}"/>
              </a:ext>
            </a:extLst>
          </p:cNvPr>
          <p:cNvSpPr txBox="1"/>
          <p:nvPr/>
        </p:nvSpPr>
        <p:spPr>
          <a:xfrm>
            <a:off x="712283" y="5812113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Operational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(e.g. day</a:t>
            </a:r>
            <a:r>
              <a:rPr lang="nb-NO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BF1135C-051F-48D4-B9C0-39188C1E50AE}"/>
              </a:ext>
            </a:extLst>
          </p:cNvPr>
          <p:cNvSpPr txBox="1"/>
          <p:nvPr/>
        </p:nvSpPr>
        <p:spPr>
          <a:xfrm>
            <a:off x="599219" y="3904613"/>
            <a:ext cx="134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Tactical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(e.g. weeks)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4F9DAA1-7169-4755-8EC7-82A94BBB1762}"/>
              </a:ext>
            </a:extLst>
          </p:cNvPr>
          <p:cNvSpPr txBox="1"/>
          <p:nvPr/>
        </p:nvSpPr>
        <p:spPr>
          <a:xfrm>
            <a:off x="520661" y="2411540"/>
            <a:ext cx="124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Strategic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(e.g. years)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27F4F99E-14F1-4B36-9C30-A4B342CDC708}"/>
              </a:ext>
            </a:extLst>
          </p:cNvPr>
          <p:cNvCxnSpPr/>
          <p:nvPr/>
        </p:nvCxnSpPr>
        <p:spPr>
          <a:xfrm>
            <a:off x="426937" y="2697350"/>
            <a:ext cx="135255" cy="190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none" w="lg" len="lg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055E33F-3399-4E20-ACA2-EE88C2E582CD}"/>
              </a:ext>
            </a:extLst>
          </p:cNvPr>
          <p:cNvSpPr txBox="1"/>
          <p:nvPr/>
        </p:nvSpPr>
        <p:spPr>
          <a:xfrm>
            <a:off x="509399" y="1713180"/>
            <a:ext cx="133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Time scales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FA6D605-F47E-4163-8084-36F4A1A5769B}"/>
              </a:ext>
            </a:extLst>
          </p:cNvPr>
          <p:cNvCxnSpPr/>
          <p:nvPr/>
        </p:nvCxnSpPr>
        <p:spPr>
          <a:xfrm>
            <a:off x="438477" y="4366278"/>
            <a:ext cx="135255" cy="190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none" w="lg" len="lg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F3D29943-761A-4179-9D57-00DE631EB298}"/>
              </a:ext>
            </a:extLst>
          </p:cNvPr>
          <p:cNvCxnSpPr/>
          <p:nvPr/>
        </p:nvCxnSpPr>
        <p:spPr>
          <a:xfrm>
            <a:off x="438476" y="6099828"/>
            <a:ext cx="135255" cy="190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none" w="lg" len="lg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BC44694-8880-4B46-AC76-81D3AE1C9506}"/>
              </a:ext>
            </a:extLst>
          </p:cNvPr>
          <p:cNvSpPr txBox="1"/>
          <p:nvPr/>
        </p:nvSpPr>
        <p:spPr>
          <a:xfrm>
            <a:off x="5697077" y="4848900"/>
            <a:ext cx="166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ctr">
              <a:defRPr sz="2215">
                <a:solidFill>
                  <a:srgbClr val="0070C0"/>
                </a:solidFill>
                <a:latin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O&amp;M scheduling</a:t>
            </a:r>
          </a:p>
        </p:txBody>
      </p:sp>
    </p:spTree>
    <p:extLst>
      <p:ext uri="{BB962C8B-B14F-4D97-AF65-F5344CB8AC3E}">
        <p14:creationId xmlns:p14="http://schemas.microsoft.com/office/powerpoint/2010/main" val="14897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  <p:bldP spid="27" grpId="0"/>
      <p:bldP spid="2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001000" cy="590706"/>
          </a:xfrm>
        </p:spPr>
        <p:txBody>
          <a:bodyPr/>
          <a:lstStyle/>
          <a:p>
            <a:r>
              <a:rPr lang="nb-NO" dirty="0"/>
              <a:t>O&amp;M strategy optimisation</a:t>
            </a:r>
            <a:endParaRPr lang="en-GB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988840"/>
            <a:ext cx="8352928" cy="406531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Tools, models and techniques developed as basis for O&amp;M optimization: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Reliability-based tools based on advanced RAMS techniques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Deterioration / degradation </a:t>
            </a:r>
            <a:r>
              <a:rPr lang="en-US" dirty="0">
                <a:solidFill>
                  <a:schemeClr val="tx2"/>
                </a:solidFill>
              </a:rPr>
              <a:t>models</a:t>
            </a:r>
          </a:p>
          <a:p>
            <a:r>
              <a:rPr lang="en-GB" dirty="0" smtClean="0">
                <a:solidFill>
                  <a:schemeClr val="tx2"/>
                </a:solidFill>
                <a:latin typeface="Franklin Gothic Book" charset="0"/>
              </a:rPr>
              <a:t>IDPS </a:t>
            </a:r>
            <a:r>
              <a:rPr lang="en-GB" dirty="0">
                <a:solidFill>
                  <a:schemeClr val="tx2"/>
                </a:solidFill>
              </a:rPr>
              <a:t>(Integrated Diagnosis and Prognosis </a:t>
            </a:r>
            <a:r>
              <a:rPr lang="en-GB" dirty="0" smtClean="0">
                <a:solidFill>
                  <a:schemeClr val="tx2"/>
                </a:solidFill>
              </a:rPr>
              <a:t>System) </a:t>
            </a:r>
            <a:r>
              <a:rPr lang="en-GB" dirty="0" smtClean="0">
                <a:solidFill>
                  <a:schemeClr val="tx2"/>
                </a:solidFill>
                <a:latin typeface="Franklin Gothic Book" charset="0"/>
              </a:rPr>
              <a:t>Web Service - </a:t>
            </a:r>
            <a:r>
              <a:rPr lang="en-US" dirty="0" smtClean="0">
                <a:solidFill>
                  <a:schemeClr val="tx2"/>
                </a:solidFill>
              </a:rPr>
              <a:t>online </a:t>
            </a:r>
            <a:r>
              <a:rPr lang="en-US" dirty="0">
                <a:solidFill>
                  <a:schemeClr val="tx2"/>
                </a:solidFill>
              </a:rPr>
              <a:t>system for CM and diagnosis/prognosis of faults in offshore WT</a:t>
            </a:r>
            <a:endParaRPr lang="es-ES" dirty="0">
              <a:solidFill>
                <a:schemeClr val="tx2"/>
              </a:solidFill>
            </a:endParaRPr>
          </a:p>
          <a:p>
            <a:pPr lvl="0"/>
            <a:endParaRPr lang="en-GB" dirty="0" smtClean="0">
              <a:latin typeface="Franklin Gothic Book" charset="0"/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7E47442-C7A8-4B4D-B65C-6A96BF09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O&amp;M </a:t>
            </a:r>
            <a:r>
              <a:rPr lang="nb-NO" dirty="0" err="1"/>
              <a:t>strategy</a:t>
            </a:r>
            <a:r>
              <a:rPr lang="nb-NO" dirty="0"/>
              <a:t> </a:t>
            </a:r>
            <a:r>
              <a:rPr lang="nb-NO" dirty="0" err="1"/>
              <a:t>optimisation</a:t>
            </a:r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2E4B86-8F95-48C6-AE9A-9919ED9FE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2610717"/>
            <a:ext cx="9144000" cy="3914627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A7423B59-F7F8-4BBE-9465-DF6C599D2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LEANWIND </a:t>
            </a:r>
            <a:r>
              <a:rPr lang="en-US" sz="2000" dirty="0" smtClean="0">
                <a:solidFill>
                  <a:schemeClr val="accent5"/>
                </a:solidFill>
                <a:latin typeface="+mn-lt"/>
              </a:rPr>
              <a:t>O&amp;M strategy model</a:t>
            </a:r>
            <a:r>
              <a:rPr lang="en-US" sz="2000" dirty="0" smtClean="0">
                <a:latin typeface="+mn-lt"/>
              </a:rPr>
              <a:t>: Decision support tool for strategic offshore wind farm O&amp;M and logistics </a:t>
            </a:r>
            <a:r>
              <a:rPr lang="en-US" sz="2000" dirty="0" smtClean="0">
                <a:solidFill>
                  <a:schemeClr val="accent5"/>
                </a:solidFill>
                <a:latin typeface="+mn-lt"/>
              </a:rPr>
              <a:t>decision problems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7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1399845-BCCB-475A-B884-CFC66CEF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O&amp;M </a:t>
            </a:r>
            <a:r>
              <a:rPr lang="nb-NO" dirty="0" err="1"/>
              <a:t>strategy</a:t>
            </a:r>
            <a:r>
              <a:rPr lang="nb-NO" dirty="0"/>
              <a:t> </a:t>
            </a:r>
            <a:r>
              <a:rPr lang="nb-NO" dirty="0" err="1"/>
              <a:t>optimisation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2157C5-B351-4A41-929C-07E843EE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65" y="2810548"/>
            <a:ext cx="5670181" cy="3679659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xmlns="" id="{C1F396BB-FE4F-4E2A-8A89-483C866793DB}"/>
              </a:ext>
            </a:extLst>
          </p:cNvPr>
          <p:cNvSpPr/>
          <p:nvPr/>
        </p:nvSpPr>
        <p:spPr>
          <a:xfrm flipH="1">
            <a:off x="6063877" y="3717032"/>
            <a:ext cx="164307" cy="463226"/>
          </a:xfrm>
          <a:prstGeom prst="leftBrace">
            <a:avLst>
              <a:gd name="adj1" fmla="val 27705"/>
              <a:gd name="adj2" fmla="val 50926"/>
            </a:avLst>
          </a:prstGeom>
          <a:ln w="25400" cap="rnd">
            <a:solidFill>
              <a:schemeClr val="accent2"/>
            </a:solidFill>
            <a:bevel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16D84F-0DA1-4B93-82BF-37ABC9E1284A}"/>
              </a:ext>
            </a:extLst>
          </p:cNvPr>
          <p:cNvCxnSpPr>
            <a:cxnSpLocks/>
          </p:cNvCxnSpPr>
          <p:nvPr/>
        </p:nvCxnSpPr>
        <p:spPr>
          <a:xfrm flipH="1" flipV="1">
            <a:off x="5278456" y="3717032"/>
            <a:ext cx="733704" cy="242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  <a:bevel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xmlns="" id="{B7B6914A-1058-4772-A3E7-0130848F1C29}"/>
              </a:ext>
            </a:extLst>
          </p:cNvPr>
          <p:cNvSpPr/>
          <p:nvPr/>
        </p:nvSpPr>
        <p:spPr>
          <a:xfrm>
            <a:off x="5674690" y="2771052"/>
            <a:ext cx="841526" cy="1271028"/>
          </a:xfrm>
          <a:prstGeom prst="arc">
            <a:avLst>
              <a:gd name="adj1" fmla="val 16742566"/>
              <a:gd name="adj2" fmla="val 4235072"/>
            </a:avLst>
          </a:prstGeom>
          <a:ln w="25400" cap="rnd">
            <a:solidFill>
              <a:schemeClr val="accent2"/>
            </a:solidFill>
            <a:prstDash val="solid"/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DFB08B-A912-47C1-A029-A6F6D1CD67B7}"/>
              </a:ext>
            </a:extLst>
          </p:cNvPr>
          <p:cNvSpPr txBox="1"/>
          <p:nvPr/>
        </p:nvSpPr>
        <p:spPr>
          <a:xfrm>
            <a:off x="2483768" y="2636912"/>
            <a:ext cx="3659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Annual savings / increased profit ~ 1 M€/GW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70E63D-BD1F-4B31-8C6B-4E76C59480FE}"/>
              </a:ext>
            </a:extLst>
          </p:cNvPr>
          <p:cNvSpPr txBox="1"/>
          <p:nvPr/>
        </p:nvSpPr>
        <p:spPr>
          <a:xfrm>
            <a:off x="4538219" y="6468523"/>
            <a:ext cx="4093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n-lt"/>
              </a:rPr>
              <a:t>Alternative O&amp;M access vessel fleet solutions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958F37-D63F-41B7-8DA5-D14EE30D7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5" y="3335237"/>
            <a:ext cx="3117577" cy="2376264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6C916529-249F-4762-94B4-9BE6F8035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Example of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decision problem</a:t>
            </a:r>
            <a:r>
              <a:rPr lang="en-US" sz="2000" dirty="0" smtClean="0">
                <a:latin typeface="+mn-lt"/>
              </a:rPr>
              <a:t>: What is the optimal composition of the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vessel fleet </a:t>
            </a:r>
            <a:r>
              <a:rPr lang="en-US" sz="2000" dirty="0" smtClean="0">
                <a:latin typeface="+mn-lt"/>
              </a:rPr>
              <a:t>for accessing the turbines to carry out maintenance?</a:t>
            </a:r>
            <a:endParaRPr lang="en-US" sz="2000" dirty="0">
              <a:latin typeface="+mn-lt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46054BBF-E842-4EF3-96FC-0D1D21140F49}"/>
              </a:ext>
            </a:extLst>
          </p:cNvPr>
          <p:cNvSpPr/>
          <p:nvPr/>
        </p:nvSpPr>
        <p:spPr>
          <a:xfrm rot="3944083" flipH="1">
            <a:off x="6951999" y="2747780"/>
            <a:ext cx="267232" cy="2638537"/>
          </a:xfrm>
          <a:prstGeom prst="arc">
            <a:avLst>
              <a:gd name="adj1" fmla="val 16377959"/>
              <a:gd name="adj2" fmla="val 4235072"/>
            </a:avLst>
          </a:prstGeom>
          <a:ln w="25400" cap="rnd">
            <a:solidFill>
              <a:schemeClr val="accent2"/>
            </a:solidFill>
            <a:prstDash val="solid"/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A1156F-CAF5-40D9-B863-8212B156437A}"/>
              </a:ext>
            </a:extLst>
          </p:cNvPr>
          <p:cNvSpPr txBox="1"/>
          <p:nvPr/>
        </p:nvSpPr>
        <p:spPr>
          <a:xfrm>
            <a:off x="8100392" y="3193812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Optimal </a:t>
            </a:r>
          </a:p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999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FAA73EF-70C8-46F0-A955-33931FAE1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/>
          <a:stretch/>
        </p:blipFill>
        <p:spPr bwMode="auto">
          <a:xfrm>
            <a:off x="1867794" y="2822724"/>
            <a:ext cx="5152478" cy="34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AFAA3D6-A218-497A-8A75-5E6C1FE8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O&amp;M </a:t>
            </a:r>
            <a:r>
              <a:rPr lang="nb-NO" dirty="0" err="1"/>
              <a:t>strategy</a:t>
            </a:r>
            <a:r>
              <a:rPr lang="nb-NO" dirty="0"/>
              <a:t> </a:t>
            </a:r>
            <a:r>
              <a:rPr lang="nb-NO" dirty="0" err="1"/>
              <a:t>optimisation</a:t>
            </a:r>
            <a:endParaRPr lang="nb-NO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E765AE3B-CDBF-48A7-BBD1-A65674CC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Example of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decision problem</a:t>
            </a:r>
            <a:r>
              <a:rPr lang="en-US" sz="2000" dirty="0" smtClean="0">
                <a:latin typeface="+mn-lt"/>
              </a:rPr>
              <a:t>: What is the optimal composition of annual pre-determined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jack-up vessel campaign </a:t>
            </a:r>
            <a:r>
              <a:rPr lang="en-US" sz="2000" dirty="0" smtClean="0">
                <a:latin typeface="+mn-lt"/>
              </a:rPr>
              <a:t>periods for heavy maintenance?</a:t>
            </a:r>
            <a:endParaRPr lang="en-US" sz="2000" dirty="0">
              <a:latin typeface="+mn-lt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10E1A25C-5DED-47E0-B3F5-2B121246F4D8}"/>
              </a:ext>
            </a:extLst>
          </p:cNvPr>
          <p:cNvSpPr/>
          <p:nvPr/>
        </p:nvSpPr>
        <p:spPr>
          <a:xfrm flipH="1">
            <a:off x="7340972" y="3450222"/>
            <a:ext cx="156570" cy="1014751"/>
          </a:xfrm>
          <a:prstGeom prst="leftBrace">
            <a:avLst>
              <a:gd name="adj1" fmla="val 27705"/>
              <a:gd name="adj2" fmla="val 50926"/>
            </a:avLst>
          </a:prstGeom>
          <a:ln w="25400" cap="rnd">
            <a:solidFill>
              <a:schemeClr val="accent2"/>
            </a:solidFill>
            <a:bevel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7CD174-3624-40C5-941E-94F0D493D851}"/>
              </a:ext>
            </a:extLst>
          </p:cNvPr>
          <p:cNvSpPr txBox="1"/>
          <p:nvPr/>
        </p:nvSpPr>
        <p:spPr>
          <a:xfrm>
            <a:off x="7616931" y="3610339"/>
            <a:ext cx="14918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Annual savings / </a:t>
            </a:r>
          </a:p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increased profit </a:t>
            </a:r>
          </a:p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~ 2 M€/GW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00EE7E4-0D51-4099-9115-5FD3A28C997D}"/>
              </a:ext>
            </a:extLst>
          </p:cNvPr>
          <p:cNvCxnSpPr>
            <a:cxnSpLocks/>
          </p:cNvCxnSpPr>
          <p:nvPr/>
        </p:nvCxnSpPr>
        <p:spPr>
          <a:xfrm flipV="1">
            <a:off x="1691680" y="3450224"/>
            <a:ext cx="0" cy="2787088"/>
          </a:xfrm>
          <a:prstGeom prst="straightConnector1">
            <a:avLst/>
          </a:prstGeom>
          <a:noFill/>
          <a:ln w="28575" cap="rnd" cmpd="sng" algn="ctr">
            <a:solidFill>
              <a:schemeClr val="bg2"/>
            </a:solidFill>
            <a:prstDash val="solid"/>
            <a:tailEnd type="arrow" w="lg" len="lg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0E4427-3718-4561-B10D-18CA14D1D601}"/>
              </a:ext>
            </a:extLst>
          </p:cNvPr>
          <p:cNvSpPr/>
          <p:nvPr/>
        </p:nvSpPr>
        <p:spPr>
          <a:xfrm rot="16200000">
            <a:off x="705750" y="3888191"/>
            <a:ext cx="1468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prstClr val="black"/>
                </a:solidFill>
                <a:cs typeface="Times New Roman" panose="02020603050405020304" pitchFamily="18" charset="0"/>
              </a:rPr>
              <a:t>Optimal solution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8E1FD38-1C00-4963-BB9A-F5A43B1AE20E}"/>
              </a:ext>
            </a:extLst>
          </p:cNvPr>
          <p:cNvSpPr/>
          <p:nvPr/>
        </p:nvSpPr>
        <p:spPr>
          <a:xfrm rot="16200000">
            <a:off x="118497" y="5512736"/>
            <a:ext cx="1306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prstClr val="black"/>
                </a:solidFill>
                <a:cs typeface="Times New Roman" panose="02020603050405020304" pitchFamily="18" charset="0"/>
              </a:rPr>
              <a:t>Worse solution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964F573-73B4-40DD-95FD-D5631726CF2A}"/>
              </a:ext>
            </a:extLst>
          </p:cNvPr>
          <p:cNvCxnSpPr>
            <a:cxnSpLocks/>
          </p:cNvCxnSpPr>
          <p:nvPr/>
        </p:nvCxnSpPr>
        <p:spPr>
          <a:xfrm>
            <a:off x="990600" y="3469467"/>
            <a:ext cx="0" cy="2837777"/>
          </a:xfrm>
          <a:prstGeom prst="straightConnector1">
            <a:avLst/>
          </a:prstGeom>
          <a:noFill/>
          <a:ln w="28575" cap="rnd" cmpd="sng" algn="ctr">
            <a:solidFill>
              <a:schemeClr val="bg2"/>
            </a:solidFill>
            <a:prstDash val="solid"/>
            <a:tailEnd type="arrow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0AE3D10-DF9E-4A48-9494-BE95C66A8A15}"/>
              </a:ext>
            </a:extLst>
          </p:cNvPr>
          <p:cNvSpPr/>
          <p:nvPr/>
        </p:nvSpPr>
        <p:spPr>
          <a:xfrm>
            <a:off x="755576" y="6469886"/>
            <a:ext cx="7482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2"/>
                </a:solidFill>
                <a:latin typeface="+mn-lt"/>
                <a:hlinkClick r:id="rId3"/>
              </a:rPr>
              <a:t>Results available from: Sperstad, IB.; McAuliffe, F. D.; Kolstad, M.; Sjømark, S. (2016): Investigating key decision problems to optimise the operation and maintenance strategy of offshore wind farms. </a:t>
            </a:r>
            <a:r>
              <a:rPr lang="en-GB" sz="900" i="1" dirty="0">
                <a:solidFill>
                  <a:schemeClr val="bg2"/>
                </a:solidFill>
                <a:latin typeface="+mn-lt"/>
                <a:hlinkClick r:id="rId3"/>
              </a:rPr>
              <a:t>Energy Procedia</a:t>
            </a:r>
            <a:r>
              <a:rPr lang="en-GB" sz="900" dirty="0">
                <a:solidFill>
                  <a:schemeClr val="bg2"/>
                </a:solidFill>
                <a:latin typeface="+mn-lt"/>
                <a:hlinkClick r:id="rId3"/>
              </a:rPr>
              <a:t>, vol. 94, pp. 261–268.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6FC4019-E48D-473A-8697-EBADCA72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O&amp;M </a:t>
            </a:r>
            <a:r>
              <a:rPr lang="nb-NO" dirty="0" err="1"/>
              <a:t>strategy</a:t>
            </a:r>
            <a:r>
              <a:rPr lang="nb-NO" dirty="0"/>
              <a:t> </a:t>
            </a:r>
            <a:r>
              <a:rPr lang="nb-NO" dirty="0" err="1"/>
              <a:t>optimisation</a:t>
            </a:r>
            <a:endParaRPr lang="nb-NO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3B2754A-3B61-4373-8614-D0CE66F7F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614974"/>
              </p:ext>
            </p:extLst>
          </p:nvPr>
        </p:nvGraphicFramePr>
        <p:xfrm>
          <a:off x="1043608" y="2492896"/>
          <a:ext cx="6500192" cy="344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3271A31-2955-4332-BE13-F1B26E3D5E80}"/>
              </a:ext>
            </a:extLst>
          </p:cNvPr>
          <p:cNvCxnSpPr>
            <a:cxnSpLocks/>
          </p:cNvCxnSpPr>
          <p:nvPr/>
        </p:nvCxnSpPr>
        <p:spPr>
          <a:xfrm flipH="1">
            <a:off x="2699792" y="5705075"/>
            <a:ext cx="3888432" cy="0"/>
          </a:xfrm>
          <a:prstGeom prst="straightConnector1">
            <a:avLst/>
          </a:prstGeom>
          <a:noFill/>
          <a:ln w="28575" cap="rnd" cmpd="sng" algn="ctr">
            <a:solidFill>
              <a:schemeClr val="bg2"/>
            </a:solidFill>
            <a:prstDash val="solid"/>
            <a:tailEnd type="arrow" w="lg" len="lg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20D767-B815-421B-B7AA-154691135BDA}"/>
              </a:ext>
            </a:extLst>
          </p:cNvPr>
          <p:cNvSpPr/>
          <p:nvPr/>
        </p:nvSpPr>
        <p:spPr>
          <a:xfrm>
            <a:off x="2555776" y="5713511"/>
            <a:ext cx="1468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prstClr val="black"/>
                </a:solidFill>
                <a:cs typeface="Times New Roman" panose="02020603050405020304" pitchFamily="18" charset="0"/>
              </a:rPr>
              <a:t>Optimal solution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4DD45D-870D-4C6A-BC7D-2C195A2527C1}"/>
              </a:ext>
            </a:extLst>
          </p:cNvPr>
          <p:cNvSpPr/>
          <p:nvPr/>
        </p:nvSpPr>
        <p:spPr>
          <a:xfrm>
            <a:off x="5446242" y="6217567"/>
            <a:ext cx="1306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prstClr val="black"/>
                </a:solidFill>
                <a:cs typeface="Times New Roman" panose="02020603050405020304" pitchFamily="18" charset="0"/>
              </a:rPr>
              <a:t>Worse solution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F0E03D7-AD1D-4898-A032-18E187B71FA6}"/>
              </a:ext>
            </a:extLst>
          </p:cNvPr>
          <p:cNvCxnSpPr>
            <a:cxnSpLocks/>
          </p:cNvCxnSpPr>
          <p:nvPr/>
        </p:nvCxnSpPr>
        <p:spPr>
          <a:xfrm>
            <a:off x="2699792" y="6145559"/>
            <a:ext cx="3888432" cy="0"/>
          </a:xfrm>
          <a:prstGeom prst="straightConnector1">
            <a:avLst/>
          </a:prstGeom>
          <a:noFill/>
          <a:ln w="28575" cap="rnd" cmpd="sng" algn="ctr">
            <a:solidFill>
              <a:schemeClr val="bg2"/>
            </a:solidFill>
            <a:prstDash val="solid"/>
            <a:tailEnd type="arrow" w="lg" len="lg"/>
          </a:ln>
          <a:effectLst/>
        </p:spPr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xmlns="" id="{4A716D0C-BC22-4A59-846B-BA6D6957552C}"/>
              </a:ext>
            </a:extLst>
          </p:cNvPr>
          <p:cNvSpPr/>
          <p:nvPr/>
        </p:nvSpPr>
        <p:spPr>
          <a:xfrm flipH="1">
            <a:off x="7164287" y="4520228"/>
            <a:ext cx="164307" cy="628528"/>
          </a:xfrm>
          <a:prstGeom prst="leftBrace">
            <a:avLst>
              <a:gd name="adj1" fmla="val 27705"/>
              <a:gd name="adj2" fmla="val 50926"/>
            </a:avLst>
          </a:prstGeom>
          <a:ln w="25400" cap="rnd">
            <a:solidFill>
              <a:schemeClr val="accent2"/>
            </a:solidFill>
            <a:bevel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xmlns="" id="{4363EFDC-18C1-4954-97FF-E966B2FE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Comparison of decision problems in terms of </a:t>
            </a:r>
            <a:r>
              <a:rPr lang="en-US" sz="2000" dirty="0" smtClean="0"/>
              <a:t>potential of </a:t>
            </a:r>
            <a:r>
              <a:rPr lang="en-US" sz="2000" dirty="0" smtClean="0">
                <a:latin typeface="+mn-lt"/>
              </a:rPr>
              <a:t>cost reductions and associated uncertainties:</a:t>
            </a:r>
            <a:endParaRPr lang="en-US" sz="20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EF146D-87E4-4B93-A7A1-9C8A97C3BA70}"/>
              </a:ext>
            </a:extLst>
          </p:cNvPr>
          <p:cNvSpPr txBox="1"/>
          <p:nvPr/>
        </p:nvSpPr>
        <p:spPr>
          <a:xfrm>
            <a:off x="7337730" y="4465160"/>
            <a:ext cx="16367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Cost reduction </a:t>
            </a:r>
          </a:p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potential relative to</a:t>
            </a:r>
          </a:p>
          <a:p>
            <a:r>
              <a:rPr lang="en-US" sz="1400" dirty="0">
                <a:solidFill>
                  <a:schemeClr val="accent2"/>
                </a:solidFill>
                <a:latin typeface="+mn-lt"/>
              </a:rPr>
              <a:t>optimal solution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CFD41C0-F1EC-4279-BB59-3862559D75F4}"/>
              </a:ext>
            </a:extLst>
          </p:cNvPr>
          <p:cNvSpPr/>
          <p:nvPr/>
        </p:nvSpPr>
        <p:spPr>
          <a:xfrm>
            <a:off x="755576" y="6469886"/>
            <a:ext cx="7482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2"/>
                </a:solidFill>
                <a:latin typeface="+mn-lt"/>
                <a:hlinkClick r:id="rId3"/>
              </a:rPr>
              <a:t>Results available from: Sperstad, IB.; McAuliffe, F. D.; Kolstad, M.; Sjømark, S. (2016): Investigating key decision problems to optimise the operation and maintenance strategy of offshore wind farms. </a:t>
            </a:r>
            <a:r>
              <a:rPr lang="en-GB" sz="900" i="1" dirty="0">
                <a:solidFill>
                  <a:schemeClr val="bg2"/>
                </a:solidFill>
                <a:latin typeface="+mn-lt"/>
                <a:hlinkClick r:id="rId3"/>
              </a:rPr>
              <a:t>Energy Procedia</a:t>
            </a:r>
            <a:r>
              <a:rPr lang="en-GB" sz="900" dirty="0">
                <a:solidFill>
                  <a:schemeClr val="bg2"/>
                </a:solidFill>
                <a:latin typeface="+mn-lt"/>
                <a:hlinkClick r:id="rId3"/>
              </a:rPr>
              <a:t>, vol. 94, pp. 261–268.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56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Presentation1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897</TotalTime>
  <Words>940</Words>
  <Application>Microsoft Office PowerPoint</Application>
  <PresentationFormat>On-screen Show (4:3)</PresentationFormat>
  <Paragraphs>147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ヒラギノ角ゴ Pro W3</vt:lpstr>
      <vt:lpstr>Presentation1</vt:lpstr>
      <vt:lpstr>PowerPoint Presentation</vt:lpstr>
      <vt:lpstr>Outline</vt:lpstr>
      <vt:lpstr>Objectives</vt:lpstr>
      <vt:lpstr>O&amp;M strategy optimisation</vt:lpstr>
      <vt:lpstr>O&amp;M strategy optimisation</vt:lpstr>
      <vt:lpstr>O&amp;M strategy optimisation</vt:lpstr>
      <vt:lpstr>O&amp;M strategy optimisation</vt:lpstr>
      <vt:lpstr>O&amp;M strategy optimisation</vt:lpstr>
      <vt:lpstr>O&amp;M strategy optimisation</vt:lpstr>
      <vt:lpstr>O&amp;M strategy optimisation</vt:lpstr>
      <vt:lpstr>O&amp;M strategy optimisation</vt:lpstr>
      <vt:lpstr>Dynamic O&amp;M scheduling</vt:lpstr>
      <vt:lpstr>Dynamic O&amp;M scheduling</vt:lpstr>
      <vt:lpstr>Risk-based O&amp;M planning</vt:lpstr>
      <vt:lpstr>Risk-based O&amp;M planning</vt:lpstr>
      <vt:lpstr>Case study: Blade maintenance</vt:lpstr>
      <vt:lpstr>Remote presence system</vt:lpstr>
      <vt:lpstr>Summary / Challenges addressed</vt:lpstr>
    </vt:vector>
  </TitlesOfParts>
  <Company>Aalborg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Jannie Sønderkær Nielsen</dc:creator>
  <cp:lastModifiedBy>Sabina Potestio</cp:lastModifiedBy>
  <cp:revision>63</cp:revision>
  <dcterms:created xsi:type="dcterms:W3CDTF">2015-04-13T07:49:23Z</dcterms:created>
  <dcterms:modified xsi:type="dcterms:W3CDTF">2017-11-29T10:12:47Z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