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1"/>
    <p:sldMasterId id="2147483708" r:id="rId2"/>
    <p:sldMasterId id="2147483733" r:id="rId3"/>
    <p:sldMasterId id="2147483758" r:id="rId4"/>
    <p:sldMasterId id="2147483808" r:id="rId5"/>
  </p:sldMasterIdLst>
  <p:notesMasterIdLst>
    <p:notesMasterId r:id="rId26"/>
  </p:notesMasterIdLst>
  <p:handoutMasterIdLst>
    <p:handoutMasterId r:id="rId27"/>
  </p:handoutMasterIdLst>
  <p:sldIdLst>
    <p:sldId id="301" r:id="rId6"/>
    <p:sldId id="335" r:id="rId7"/>
    <p:sldId id="289" r:id="rId8"/>
    <p:sldId id="388" r:id="rId9"/>
    <p:sldId id="382" r:id="rId10"/>
    <p:sldId id="389" r:id="rId11"/>
    <p:sldId id="386" r:id="rId12"/>
    <p:sldId id="385" r:id="rId13"/>
    <p:sldId id="395" r:id="rId14"/>
    <p:sldId id="396" r:id="rId15"/>
    <p:sldId id="397" r:id="rId16"/>
    <p:sldId id="398" r:id="rId17"/>
    <p:sldId id="391" r:id="rId18"/>
    <p:sldId id="392" r:id="rId19"/>
    <p:sldId id="393" r:id="rId20"/>
    <p:sldId id="312" r:id="rId21"/>
    <p:sldId id="399" r:id="rId22"/>
    <p:sldId id="363" r:id="rId23"/>
    <p:sldId id="394" r:id="rId24"/>
    <p:sldId id="369" r:id="rId25"/>
  </p:sldIdLst>
  <p:sldSz cx="9144000" cy="6858000" type="screen4x3"/>
  <p:notesSz cx="6669088" cy="97758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ised User" initials="A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8CF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Stijl, donker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88058" autoAdjust="0"/>
  </p:normalViewPr>
  <p:slideViewPr>
    <p:cSldViewPr snapToObjects="1">
      <p:cViewPr varScale="1">
        <p:scale>
          <a:sx n="78" d="100"/>
          <a:sy n="78" d="100"/>
        </p:scale>
        <p:origin x="160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0" d="100"/>
          <a:sy n="80" d="100"/>
        </p:scale>
        <p:origin x="-3306" y="-84"/>
      </p:cViewPr>
      <p:guideLst>
        <p:guide orient="horz" pos="3079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FA7A9-10A1-44E1-899E-F8AA604927DD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85337"/>
            <a:ext cx="2889938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8F35C-1845-4330-8666-946F9D65E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45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71A53-2C11-48DC-A6AD-3FACF825B2DA}" type="datetimeFigureOut">
              <a:rPr lang="en-IE" smtClean="0"/>
              <a:t>23/11/2017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1222375"/>
            <a:ext cx="4398962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04616"/>
            <a:ext cx="5335270" cy="38492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C9E7B-922D-4956-A04F-8B69DA5247A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06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sz="16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95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1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0420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019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242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GB" sz="16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767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400" i="1" u="sng" dirty="0"/>
              <a:t>Offshore vessel </a:t>
            </a:r>
          </a:p>
          <a:p>
            <a:pPr marL="0" indent="0">
              <a:buNone/>
            </a:pPr>
            <a:endParaRPr lang="en-GB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Feedback from industry stakeholders has emphasised that there is currently a demand for larger vessels and that at the moment PSV’s are being used for windfarm support. This gap could therefore be filled by a larger Service Offshore Vessel (SOV) capable of carrying more spares, waste, perform balance of plant tasks, survey work 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It should be ideally a mono </a:t>
            </a:r>
            <a:r>
              <a:rPr lang="en-GB" sz="1200" dirty="0" err="1"/>
              <a:t>hullform</a:t>
            </a:r>
            <a:r>
              <a:rPr lang="en-GB" sz="1200" dirty="0"/>
              <a:t> with 4 engines and IPS or </a:t>
            </a:r>
            <a:r>
              <a:rPr lang="en-GB" sz="1200" dirty="0" err="1"/>
              <a:t>azimuthing</a:t>
            </a:r>
            <a:r>
              <a:rPr lang="en-GB" sz="1200" dirty="0"/>
              <a:t> </a:t>
            </a:r>
            <a:r>
              <a:rPr lang="en-GB" sz="1200" dirty="0" err="1"/>
              <a:t>propulsors</a:t>
            </a:r>
            <a:r>
              <a:rPr lang="en-GB" sz="1200" dirty="0"/>
              <a:t> in the region of 40m in length. Diesel-electric propulsion will be used.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Capable of accommodating overnight up to 40 technicians in </a:t>
            </a:r>
            <a:r>
              <a:rPr lang="en-GB" sz="1200" dirty="0" err="1"/>
              <a:t>en</a:t>
            </a:r>
            <a:r>
              <a:rPr lang="en-GB" sz="1200" dirty="0"/>
              <a:t>-suite cabins.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A motion compensated system will be used to transfer technicians both at day and night to the turbine.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Large deck area and its own deck crane for cargo handling.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6625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839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176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685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5664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C9E7B-922D-4956-A04F-8B69DA5247AD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654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xxxxx.xxxxx@lr.org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xxxxx.xxxxx@lr.org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 descr="A2SEA_SEA-JACK_Tony-West_Vattenfall_w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 b="7755"/>
          <a:stretch>
            <a:fillRect/>
          </a:stretch>
        </p:blipFill>
        <p:spPr bwMode="auto">
          <a:xfrm>
            <a:off x="0" y="12"/>
            <a:ext cx="91440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243"/>
          <a:stretch>
            <a:fillRect/>
          </a:stretch>
        </p:blipFill>
        <p:spPr bwMode="auto">
          <a:xfrm>
            <a:off x="21554" y="3754453"/>
            <a:ext cx="9144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eanwind_FINAL_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6082626" y="4367249"/>
            <a:ext cx="2160365" cy="116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5752065"/>
            <a:ext cx="1255275" cy="8401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292080" y="5840552"/>
            <a:ext cx="201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Project supported within the Ocean of Tomorrow call of the</a:t>
            </a:r>
          </a:p>
          <a:p>
            <a:pPr algn="ctr"/>
            <a:r>
              <a:rPr lang="en-IE" sz="1000" b="0" i="0" u="none" strike="noStrike" kern="1200" baseline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European Commission Seventh Framework Programme</a:t>
            </a:r>
            <a:endParaRPr lang="en-IE" sz="1000" dirty="0"/>
          </a:p>
        </p:txBody>
      </p:sp>
    </p:spTree>
    <p:extLst>
      <p:ext uri="{BB962C8B-B14F-4D97-AF65-F5344CB8AC3E}">
        <p14:creationId xmlns:p14="http://schemas.microsoft.com/office/powerpoint/2010/main" val="181380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5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:\Policy Department\Policy Analysis Unit\PROJ\LEANWind\WP 9 - Dissemination and exploitation\Logo\FP7-General\EU_flag_lo-res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28800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11560" y="4365104"/>
            <a:ext cx="8303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The research leading to these results has received funding from the European Union Seventh Framework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Programme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rPr>
              <a:t> under the agreement SCP2-GA-2013-614020.</a:t>
            </a:r>
            <a:endParaRPr lang="en-GB" sz="2400" kern="1200" dirty="0">
              <a:solidFill>
                <a:schemeClr val="tx1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47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129457" y="3636980"/>
            <a:ext cx="492795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500" b="1">
                <a:solidFill>
                  <a:srgbClr val="78BDE8"/>
                </a:solidFill>
                <a:latin typeface="Franklin Gothic Book" charset="0"/>
                <a:cs typeface="Franklin Gothic Book" charset="0"/>
              </a:rPr>
              <a:t>Thank you very much </a:t>
            </a:r>
          </a:p>
          <a:p>
            <a:pPr algn="ctr"/>
            <a:r>
              <a:rPr lang="en-GB" sz="3500" b="1">
                <a:solidFill>
                  <a:srgbClr val="78BDE8"/>
                </a:solidFill>
                <a:latin typeface="Franklin Gothic Book" charset="0"/>
                <a:cs typeface="Franklin Gothic Book" charset="0"/>
              </a:rPr>
              <a:t>for your attention  </a:t>
            </a:r>
          </a:p>
        </p:txBody>
      </p:sp>
      <p:pic>
        <p:nvPicPr>
          <p:cNvPr id="3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5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250826" y="103188"/>
            <a:ext cx="18732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318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/>
          <a:stretch/>
        </p:blipFill>
        <p:spPr bwMode="auto">
          <a:xfrm>
            <a:off x="179512" y="5591175"/>
            <a:ext cx="1013184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0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/>
          <a:stretch/>
        </p:blipFill>
        <p:spPr bwMode="auto">
          <a:xfrm>
            <a:off x="179512" y="5591175"/>
            <a:ext cx="1013184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878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g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369332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/>
          <a:stretch/>
        </p:blipFill>
        <p:spPr bwMode="auto">
          <a:xfrm>
            <a:off x="179512" y="5591175"/>
            <a:ext cx="1013184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99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loyd's Register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5876926"/>
            <a:ext cx="9144000" cy="184666"/>
          </a:xfrm>
          <a:prstGeom prst="rect">
            <a:avLst/>
          </a:prstGeom>
          <a:solidFill>
            <a:srgbClr val="EBEB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 userDrawn="1"/>
        </p:nvSpPr>
        <p:spPr bwMode="auto">
          <a:xfrm>
            <a:off x="441801" y="6135708"/>
            <a:ext cx="785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latin typeface="Frutiger LT 55 Roman" pitchFamily="34" charset="0"/>
                <a:ea typeface="+mn-ea"/>
              </a:rPr>
              <a:t>Lloyd’s Register and variants of it are trading names of Lloyd’s Register Group Limited, its subsidiaries and affiliates.</a:t>
            </a:r>
            <a:br>
              <a:rPr lang="en-GB" dirty="0">
                <a:solidFill>
                  <a:srgbClr val="003C71"/>
                </a:solidFill>
                <a:latin typeface="Frutiger LT 55 Roman" pitchFamily="34" charset="0"/>
                <a:ea typeface="+mn-ea"/>
              </a:rPr>
            </a:br>
            <a:r>
              <a:rPr lang="en-GB" dirty="0">
                <a:solidFill>
                  <a:srgbClr val="003C71"/>
                </a:solidFill>
                <a:latin typeface="Frutiger LT 55 Roman" pitchFamily="34" charset="0"/>
                <a:ea typeface="+mn-ea"/>
              </a:rPr>
              <a:t>Copyright © Lloyd’s Register [Entity]. 2013. A member of the Lloyd’s Register group.</a:t>
            </a:r>
          </a:p>
        </p:txBody>
      </p:sp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441800" y="1989156"/>
            <a:ext cx="707922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GB" sz="2000">
                <a:solidFill>
                  <a:srgbClr val="FFFFFF"/>
                </a:solidFill>
                <a:ea typeface="+mn-ea"/>
              </a:rPr>
              <a:t>First name Last name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Position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Unit/ Department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T +44 (0)23 2345 5432   E </a:t>
            </a: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  <a:hlinkClick r:id="rId2"/>
              </a:rPr>
              <a:t>xxxxx.xxxxx@lr.org</a:t>
            </a:r>
            <a:endParaRPr lang="en-GB" sz="1700">
              <a:solidFill>
                <a:srgbClr val="FFFFFF"/>
              </a:solidFill>
              <a:latin typeface="Frutiger LT 55 Roman" pitchFamily="34" charset="0"/>
              <a:ea typeface="+mn-ea"/>
            </a:endParaRPr>
          </a:p>
          <a:p>
            <a:pPr defTabSz="914400" eaLnBrk="1" hangingPunct="1">
              <a:defRPr/>
            </a:pPr>
            <a:endParaRPr lang="en-GB" sz="1700">
              <a:solidFill>
                <a:srgbClr val="FFFFFF"/>
              </a:solidFill>
              <a:latin typeface="Frutiger LT 55 Roman" pitchFamily="34" charset="0"/>
              <a:ea typeface="+mn-ea"/>
            </a:endParaRP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Lloyd’s Register [Entity]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71 Fenchurch Street, London EC3M 4BS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031607" y="5157789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4633934"/>
            <a:ext cx="20422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34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09" y="4406921"/>
            <a:ext cx="7772334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09" y="2906713"/>
            <a:ext cx="777233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115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3" y="274638"/>
            <a:ext cx="822867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3" y="1535113"/>
            <a:ext cx="40396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3" y="2174875"/>
            <a:ext cx="40396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11" y="1535113"/>
            <a:ext cx="40409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11" y="2174875"/>
            <a:ext cx="40409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88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9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63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6"/>
            <a:ext cx="7924800" cy="4525963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3pPr>
              <a:buClr>
                <a:srgbClr val="6BA8CF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9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3" y="273050"/>
            <a:ext cx="300787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27" y="273067"/>
            <a:ext cx="511101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3" y="1435103"/>
            <a:ext cx="300787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180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66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664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66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08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253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20528" y="539767"/>
            <a:ext cx="1793615" cy="5040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73" y="539767"/>
            <a:ext cx="5253865" cy="5040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825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419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2" y="-7938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9767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54582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9224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5684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623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52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4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685800" y="1600206"/>
            <a:ext cx="39582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 bwMode="auto">
          <a:xfrm>
            <a:off x="4788024" y="1600206"/>
            <a:ext cx="39582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91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2" y="-3175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223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3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2" y="0"/>
            <a:ext cx="9154582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52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04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801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87"/>
          <a:stretch>
            <a:fillRect/>
          </a:stretch>
        </p:blipFill>
        <p:spPr bwMode="auto">
          <a:xfrm>
            <a:off x="-9259" y="-33336"/>
            <a:ext cx="9153259" cy="317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942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539680" y="6340475"/>
            <a:ext cx="4823979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ea typeface="+mn-ea"/>
              </a:rPr>
              <a:t>Lloyd’s Register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4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09" y="4406917"/>
            <a:ext cx="7772334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09" y="2906713"/>
            <a:ext cx="777233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527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3" y="274638"/>
            <a:ext cx="822867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1" y="1535113"/>
            <a:ext cx="40396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1" y="2174875"/>
            <a:ext cx="40396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11" y="1535113"/>
            <a:ext cx="40409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11" y="2174875"/>
            <a:ext cx="40409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556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033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9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4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1676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1" y="23161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676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161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5907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48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1" y="273050"/>
            <a:ext cx="300787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27" y="273062"/>
            <a:ext cx="511101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1" y="1435103"/>
            <a:ext cx="300787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4929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66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664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66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26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52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20526" y="539763"/>
            <a:ext cx="1793615" cy="5040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73" y="539763"/>
            <a:ext cx="5253865" cy="5040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928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327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2" y="-7938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3374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9154582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6256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768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3643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372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36855" r="5287" b="51048"/>
          <a:stretch>
            <a:fillRect/>
          </a:stretch>
        </p:blipFill>
        <p:spPr bwMode="auto">
          <a:xfrm>
            <a:off x="0" y="854088"/>
            <a:ext cx="9144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001000" cy="5905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Afbeelding 6" descr="Leanwind_FINAL_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1384300" y="3192463"/>
          <a:ext cx="6096000" cy="1854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Table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Table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Table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0" i="0" dirty="0" err="1">
                          <a:solidFill>
                            <a:srgbClr val="000000"/>
                          </a:solidFill>
                          <a:latin typeface="+mn-lt"/>
                        </a:rPr>
                        <a:t>Table</a:t>
                      </a:r>
                      <a:endParaRPr lang="nl-NL" b="0" i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A8C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A8C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A8C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0" i="0" dirty="0" err="1">
                          <a:solidFill>
                            <a:srgbClr val="000000"/>
                          </a:solidFill>
                          <a:latin typeface="+mn-lt"/>
                        </a:rPr>
                        <a:t>Table</a:t>
                      </a:r>
                      <a:endParaRPr lang="nl-NL" b="0" i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0" i="0" dirty="0" err="1">
                          <a:solidFill>
                            <a:srgbClr val="000000"/>
                          </a:solidFill>
                          <a:latin typeface="+mn-lt"/>
                        </a:rPr>
                        <a:t>Table</a:t>
                      </a:r>
                      <a:endParaRPr lang="nl-NL" b="0" i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A8C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A8C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A8C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0" i="0" dirty="0" err="1">
                          <a:solidFill>
                            <a:srgbClr val="000000"/>
                          </a:solidFill>
                          <a:latin typeface="+mn-lt"/>
                        </a:rPr>
                        <a:t>Table</a:t>
                      </a:r>
                      <a:endParaRPr lang="nl-NL" b="0" i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201" y="1752600"/>
            <a:ext cx="8001000" cy="5907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13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2" y="-3175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953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2373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2" y="0"/>
            <a:ext cx="9154582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6891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04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101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87"/>
          <a:stretch>
            <a:fillRect/>
          </a:stretch>
        </p:blipFill>
        <p:spPr bwMode="auto">
          <a:xfrm>
            <a:off x="-9259" y="-33336"/>
            <a:ext cx="9153259" cy="317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3114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539678" y="6340475"/>
            <a:ext cx="4823979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ea typeface="+mn-ea"/>
              </a:rPr>
              <a:t>Lloyd’s Register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131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g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539678" y="6340475"/>
            <a:ext cx="4823979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ea typeface="+mn-ea"/>
              </a:rPr>
              <a:t>Lloyd’s Register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233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loyd's Register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0" y="5876926"/>
            <a:ext cx="9144000" cy="184666"/>
          </a:xfrm>
          <a:prstGeom prst="rect">
            <a:avLst/>
          </a:prstGeom>
          <a:solidFill>
            <a:srgbClr val="EBEB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1200">
              <a:solidFill>
                <a:srgbClr val="E65526"/>
              </a:solidFill>
              <a:latin typeface="Frutiger LT 65 Bold" pitchFamily="-112" charset="0"/>
              <a:ea typeface="+mn-ea"/>
              <a:cs typeface="Arial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 userDrawn="1"/>
        </p:nvSpPr>
        <p:spPr bwMode="auto">
          <a:xfrm>
            <a:off x="441797" y="6135700"/>
            <a:ext cx="785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latin typeface="Frutiger LT 55 Roman" pitchFamily="34" charset="0"/>
                <a:ea typeface="+mn-ea"/>
              </a:rPr>
              <a:t>Lloyd’s Register and variants of it are trading names of Lloyd’s Register Group Limited, its subsidiaries and affiliates.</a:t>
            </a:r>
            <a:br>
              <a:rPr lang="en-GB" dirty="0">
                <a:solidFill>
                  <a:srgbClr val="003C71"/>
                </a:solidFill>
                <a:latin typeface="Frutiger LT 55 Roman" pitchFamily="34" charset="0"/>
                <a:ea typeface="+mn-ea"/>
              </a:rPr>
            </a:br>
            <a:r>
              <a:rPr lang="en-GB" dirty="0">
                <a:solidFill>
                  <a:srgbClr val="003C71"/>
                </a:solidFill>
                <a:latin typeface="Frutiger LT 55 Roman" pitchFamily="34" charset="0"/>
                <a:ea typeface="+mn-ea"/>
              </a:rPr>
              <a:t>Copyright © Lloyd’s Register [Entity]. 2013. A member of the Lloyd’s Register group.</a:t>
            </a:r>
          </a:p>
        </p:txBody>
      </p:sp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441796" y="1989146"/>
            <a:ext cx="707922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GB" sz="2000">
                <a:solidFill>
                  <a:srgbClr val="FFFFFF"/>
                </a:solidFill>
                <a:ea typeface="+mn-ea"/>
              </a:rPr>
              <a:t>First name Last name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Position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Unit/ Department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T +44 (0)23 2345 5432   E </a:t>
            </a: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  <a:hlinkClick r:id="rId2"/>
              </a:rPr>
              <a:t>xxxxx.xxxxx@lr.org</a:t>
            </a:r>
            <a:endParaRPr lang="en-GB" sz="1700">
              <a:solidFill>
                <a:srgbClr val="FFFFFF"/>
              </a:solidFill>
              <a:latin typeface="Frutiger LT 55 Roman" pitchFamily="34" charset="0"/>
              <a:ea typeface="+mn-ea"/>
            </a:endParaRPr>
          </a:p>
          <a:p>
            <a:pPr defTabSz="914400" eaLnBrk="1" hangingPunct="1">
              <a:defRPr/>
            </a:pPr>
            <a:endParaRPr lang="en-GB" sz="1700">
              <a:solidFill>
                <a:srgbClr val="FFFFFF"/>
              </a:solidFill>
              <a:latin typeface="Frutiger LT 55 Roman" pitchFamily="34" charset="0"/>
              <a:ea typeface="+mn-ea"/>
            </a:endParaRP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Lloyd’s Register [Entity]</a:t>
            </a:r>
          </a:p>
          <a:p>
            <a:pPr defTabSz="914400" eaLnBrk="1" hangingPunct="1">
              <a:defRPr/>
            </a:pPr>
            <a:r>
              <a:rPr lang="en-GB" sz="1700">
                <a:solidFill>
                  <a:srgbClr val="FFFFFF"/>
                </a:solidFill>
                <a:latin typeface="Frutiger LT 55 Roman" pitchFamily="34" charset="0"/>
                <a:ea typeface="+mn-ea"/>
              </a:rPr>
              <a:t>71 Fenchurch Street, London EC3M 4BS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031607" y="5157789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4633926"/>
            <a:ext cx="20422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93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09" y="4406913"/>
            <a:ext cx="7772334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09" y="2906713"/>
            <a:ext cx="777233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229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3" y="274638"/>
            <a:ext cx="822867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69" y="1535113"/>
            <a:ext cx="40396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69" y="2174875"/>
            <a:ext cx="40396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11" y="1535113"/>
            <a:ext cx="40409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11" y="2174875"/>
            <a:ext cx="40409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29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8001000" cy="5905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7" name="Afbeelding 5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665" y="2700351"/>
            <a:ext cx="3008313" cy="4005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514" y="1538288"/>
            <a:ext cx="4916488" cy="51673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5" y="1538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88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55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718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9" y="273050"/>
            <a:ext cx="300787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27" y="273057"/>
            <a:ext cx="511101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9" y="1435103"/>
            <a:ext cx="300787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760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66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664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66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847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59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20524" y="539758"/>
            <a:ext cx="1793615" cy="5040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73" y="539758"/>
            <a:ext cx="5253865" cy="5040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69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5778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5" y="-7938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68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4582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1364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198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8001000" cy="5905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7" name="Afbeelding 5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2" y="5334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9802" y="1450990"/>
            <a:ext cx="5486400" cy="38830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2" y="5900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10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61716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356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5" y="-3175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561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0" y="0"/>
            <a:ext cx="915590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813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2" y="0"/>
            <a:ext cx="9154582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7620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04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292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87"/>
          <a:stretch>
            <a:fillRect/>
          </a:stretch>
        </p:blipFill>
        <p:spPr bwMode="auto">
          <a:xfrm>
            <a:off x="-9259" y="-33337"/>
            <a:ext cx="9153259" cy="317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43643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9" y="-171450"/>
            <a:ext cx="9259078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421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9" y="0"/>
            <a:ext cx="9157227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3644900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3141663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9259" y="2781301"/>
            <a:ext cx="9153259" cy="184666"/>
          </a:xfrm>
          <a:prstGeom prst="rect">
            <a:avLst/>
          </a:prstGeom>
          <a:solidFill>
            <a:srgbClr val="EE7624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031607" y="6115050"/>
            <a:ext cx="190075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52135" y="3174309"/>
            <a:ext cx="5352284" cy="76755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164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672" y="4293096"/>
            <a:ext cx="5892266" cy="64807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6189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539672" y="6340475"/>
            <a:ext cx="4823979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ea typeface="+mn-ea"/>
              </a:rPr>
              <a:t>Lloyd’s Register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28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001000" cy="5905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Afbeelding 5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600206"/>
            <a:ext cx="78486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814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237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g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169989"/>
            <a:ext cx="9144000" cy="184666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 userDrawn="1"/>
        </p:nvSpPr>
        <p:spPr bwMode="auto">
          <a:xfrm>
            <a:off x="539672" y="6340475"/>
            <a:ext cx="4823979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GB" dirty="0">
                <a:solidFill>
                  <a:srgbClr val="003C71"/>
                </a:solidFill>
                <a:ea typeface="+mn-ea"/>
              </a:rPr>
              <a:t>Lloyd’s Register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38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loyd's Register Energ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666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4797152"/>
            <a:ext cx="9144000" cy="1080000"/>
          </a:xfrm>
          <a:prstGeom prst="rect">
            <a:avLst/>
          </a:prstGeom>
          <a:solidFill>
            <a:srgbClr val="EBEB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endParaRPr lang="en-US" altLang="en-US">
              <a:ea typeface="+mn-ea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371686" y="836613"/>
            <a:ext cx="8210155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>
              <a:spcBef>
                <a:spcPct val="15000"/>
              </a:spcBef>
              <a:defRPr/>
            </a:pPr>
            <a:r>
              <a:rPr lang="en-GB" sz="2800" dirty="0">
                <a:solidFill>
                  <a:srgbClr val="FFFFFF"/>
                </a:solidFill>
                <a:latin typeface="Arial" pitchFamily="34" charset="0"/>
                <a:ea typeface="+mn-ea"/>
              </a:rPr>
              <a:t>Venkata</a:t>
            </a:r>
            <a:r>
              <a:rPr lang="en-GB" sz="2800" baseline="0" dirty="0">
                <a:solidFill>
                  <a:srgbClr val="FFFFFF"/>
                </a:solidFill>
                <a:latin typeface="Arial" pitchFamily="34" charset="0"/>
                <a:ea typeface="+mn-ea"/>
              </a:rPr>
              <a:t> Swarupanand Godavarthi (Anand)</a:t>
            </a:r>
          </a:p>
          <a:p>
            <a:pPr defTabSz="914400">
              <a:spcBef>
                <a:spcPct val="15000"/>
              </a:spcBef>
              <a:defRPr/>
            </a:pPr>
            <a:endParaRPr lang="en-GB" sz="2000" dirty="0">
              <a:solidFill>
                <a:srgbClr val="FFFFFF"/>
              </a:solidFill>
              <a:latin typeface="Arial" pitchFamily="34" charset="0"/>
              <a:ea typeface="+mn-ea"/>
            </a:endParaRPr>
          </a:p>
          <a:p>
            <a:pPr defTabSz="914400">
              <a:spcBef>
                <a:spcPct val="15000"/>
              </a:spcBef>
              <a:defRPr/>
            </a:pP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Lloyd’s Register EMEA</a:t>
            </a:r>
            <a:b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</a:b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Global</a:t>
            </a:r>
            <a:r>
              <a:rPr lang="en-GB" sz="2000" baseline="0" dirty="0">
                <a:solidFill>
                  <a:srgbClr val="FFFFFF"/>
                </a:solidFill>
                <a:latin typeface="Arial" pitchFamily="34" charset="0"/>
                <a:ea typeface="+mn-ea"/>
              </a:rPr>
              <a:t> Technology Centre, Boldrewood Campus</a:t>
            </a:r>
            <a:endParaRPr lang="en-GB" sz="2000" dirty="0">
              <a:solidFill>
                <a:srgbClr val="FFFFFF"/>
              </a:solidFill>
              <a:latin typeface="Arial" pitchFamily="34" charset="0"/>
              <a:ea typeface="+mn-ea"/>
            </a:endParaRPr>
          </a:p>
          <a:p>
            <a:pPr defTabSz="914400">
              <a:spcBef>
                <a:spcPct val="15000"/>
              </a:spcBef>
              <a:defRPr/>
            </a:pP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Burgess Road, Southampton</a:t>
            </a:r>
          </a:p>
          <a:p>
            <a:pPr defTabSz="914400">
              <a:spcBef>
                <a:spcPct val="15000"/>
              </a:spcBef>
              <a:defRPr/>
            </a:pP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SO16 7QF</a:t>
            </a:r>
          </a:p>
          <a:p>
            <a:pPr defTabSz="914400">
              <a:spcBef>
                <a:spcPct val="15000"/>
              </a:spcBef>
              <a:defRPr/>
            </a:pPr>
            <a:endParaRPr lang="en-GB" sz="2000" dirty="0">
              <a:solidFill>
                <a:srgbClr val="FFFFFF"/>
              </a:solidFill>
              <a:latin typeface="Arial" pitchFamily="34" charset="0"/>
              <a:ea typeface="+mn-ea"/>
            </a:endParaRPr>
          </a:p>
          <a:p>
            <a:pPr defTabSz="914400">
              <a:spcBef>
                <a:spcPct val="15000"/>
              </a:spcBef>
              <a:defRPr/>
            </a:pP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T  +44 (0)3304140455</a:t>
            </a:r>
            <a:b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</a:b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E </a:t>
            </a:r>
            <a:r>
              <a:rPr lang="en-GB" sz="2000" dirty="0">
                <a:solidFill>
                  <a:srgbClr val="4D4E53"/>
                </a:solidFill>
                <a:latin typeface="Arial" pitchFamily="34" charset="0"/>
                <a:ea typeface="+mn-ea"/>
              </a:rPr>
              <a:t> </a:t>
            </a:r>
            <a:r>
              <a:rPr lang="en-GB" sz="2000" dirty="0">
                <a:solidFill>
                  <a:srgbClr val="E05206"/>
                </a:solidFill>
                <a:latin typeface="Arial" pitchFamily="34" charset="0"/>
                <a:ea typeface="+mn-ea"/>
              </a:rPr>
              <a:t>swarupanand.godavarthi@lr.org</a:t>
            </a:r>
            <a:r>
              <a:rPr lang="en-GB" sz="2000" dirty="0">
                <a:solidFill>
                  <a:srgbClr val="4D4E53"/>
                </a:solidFill>
                <a:latin typeface="Arial" pitchFamily="34" charset="0"/>
                <a:ea typeface="+mn-ea"/>
              </a:rPr>
              <a:t/>
            </a:r>
            <a:br>
              <a:rPr lang="en-GB" sz="2000" dirty="0">
                <a:solidFill>
                  <a:srgbClr val="4D4E53"/>
                </a:solidFill>
                <a:latin typeface="Arial" pitchFamily="34" charset="0"/>
                <a:ea typeface="+mn-ea"/>
              </a:rPr>
            </a:br>
            <a:r>
              <a:rPr lang="en-GB" sz="2000" dirty="0">
                <a:solidFill>
                  <a:srgbClr val="FFFFFF"/>
                </a:solidFill>
                <a:latin typeface="Arial" pitchFamily="34" charset="0"/>
                <a:ea typeface="+mn-ea"/>
              </a:rPr>
              <a:t>w</a:t>
            </a:r>
            <a:r>
              <a:rPr lang="en-GB" sz="2000" dirty="0">
                <a:solidFill>
                  <a:srgbClr val="4D4E53"/>
                </a:solidFill>
                <a:latin typeface="Arial" pitchFamily="34" charset="0"/>
                <a:ea typeface="+mn-ea"/>
              </a:rPr>
              <a:t>  </a:t>
            </a:r>
            <a:r>
              <a:rPr lang="en-GB" sz="2000" dirty="0">
                <a:solidFill>
                  <a:srgbClr val="E05206"/>
                </a:solidFill>
                <a:latin typeface="Arial" pitchFamily="34" charset="0"/>
                <a:ea typeface="+mn-ea"/>
              </a:rPr>
              <a:t>www.lr.org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588224" y="5157789"/>
            <a:ext cx="23441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Working together</a:t>
            </a:r>
            <a:b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</a:br>
            <a:r>
              <a:rPr lang="en-GB" sz="1700" dirty="0">
                <a:solidFill>
                  <a:srgbClr val="3B8EDE"/>
                </a:solidFill>
                <a:latin typeface="Frutiger LT 55 Roman" pitchFamily="34" charset="0"/>
                <a:ea typeface="+mn-ea"/>
              </a:rPr>
              <a:t>for a safer world</a:t>
            </a:r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4726335"/>
            <a:ext cx="254413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541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08" y="4406901"/>
            <a:ext cx="7772334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08" y="2906713"/>
            <a:ext cx="777233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84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3" y="274638"/>
            <a:ext cx="822867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63" y="1535113"/>
            <a:ext cx="40396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63" y="2174875"/>
            <a:ext cx="40396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11" y="1535113"/>
            <a:ext cx="40409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11" y="2174875"/>
            <a:ext cx="40409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146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073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789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3" y="273050"/>
            <a:ext cx="300787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327" y="273051"/>
            <a:ext cx="511101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3" y="1435101"/>
            <a:ext cx="300787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5669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66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664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66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3947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73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2"/>
          <a:stretch>
            <a:fillRect/>
          </a:stretch>
        </p:blipFill>
        <p:spPr bwMode="auto">
          <a:xfrm>
            <a:off x="0" y="854088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001000" cy="5905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Afbeelding 5" descr="Leanwind_FINAL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15782" r="17677" b="15530"/>
          <a:stretch>
            <a:fillRect/>
          </a:stretch>
        </p:blipFill>
        <p:spPr bwMode="auto">
          <a:xfrm>
            <a:off x="7480300" y="69852"/>
            <a:ext cx="1435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463679"/>
            <a:ext cx="2057400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463679"/>
            <a:ext cx="5562600" cy="531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012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20518" y="539751"/>
            <a:ext cx="1793615" cy="50403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72" y="539751"/>
            <a:ext cx="5253865" cy="50403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344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709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184150"/>
          </a:xfrm>
          <a:prstGeom prst="rect">
            <a:avLst/>
          </a:prstGeom>
          <a:solidFill>
            <a:srgbClr val="003C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defRPr/>
            </a:pPr>
            <a:endParaRPr lang="en-US" altLang="en-US">
              <a:ea typeface="+mn-ea"/>
            </a:endParaRPr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1169988"/>
            <a:ext cx="9144000" cy="184150"/>
          </a:xfrm>
          <a:prstGeom prst="rect">
            <a:avLst/>
          </a:prstGeom>
          <a:solidFill>
            <a:srgbClr val="3B8E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1pPr>
            <a:lvl2pPr marL="742950" indent="-28575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2pPr>
            <a:lvl3pPr marL="11430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3pPr>
            <a:lvl4pPr marL="16002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4pPr>
            <a:lvl5pPr marL="2057400" indent="-228600" eaLnBrk="0" hangingPunct="0"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E65526"/>
                </a:solidFill>
                <a:latin typeface="Frutiger LT 65 Bold" pitchFamily="34" charset="0"/>
                <a:cs typeface="Arial" pitchFamily="34" charset="0"/>
              </a:defRPr>
            </a:lvl9pPr>
          </a:lstStyle>
          <a:p>
            <a:pPr defTabSz="914400"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>
            <a:fillRect/>
          </a:stretch>
        </p:blipFill>
        <p:spPr bwMode="auto">
          <a:xfrm>
            <a:off x="371686" y="5591175"/>
            <a:ext cx="20422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 bwMode="white">
          <a:xfrm>
            <a:off x="539672" y="287341"/>
            <a:ext cx="7159912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8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Titelstijl van model bewerken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78BDE8"/>
          </a:solidFill>
          <a:latin typeface="Franklin Gothic Book"/>
          <a:ea typeface="ヒラギノ角ゴ Pro W3" charset="0"/>
          <a:cs typeface="Franklin Gothic Book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78BDE8"/>
          </a:solidFill>
          <a:latin typeface="Franklin Gothic Book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bg2"/>
          </a:solidFill>
          <a:latin typeface="Franklin Gothic Book"/>
          <a:ea typeface="ヒラギノ角ゴ Pro W3" charset="0"/>
          <a:cs typeface="Franklin Gothic 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bg2"/>
          </a:solidFill>
          <a:latin typeface="Franklin Gothic Book"/>
          <a:ea typeface="ヒラギノ角ゴ Pro W3" charset="0"/>
          <a:cs typeface="Franklin Gothic 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BA8CF"/>
        </a:buClr>
        <a:buFont typeface="Arial" charset="0"/>
        <a:buChar char="•"/>
        <a:defRPr sz="2000" kern="1200">
          <a:solidFill>
            <a:schemeClr val="bg2"/>
          </a:solidFill>
          <a:latin typeface="Franklin Gothic Book"/>
          <a:ea typeface="ヒラギノ角ゴ Pro W3" charset="0"/>
          <a:cs typeface="Franklin Gothic 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2"/>
          </a:solidFill>
          <a:latin typeface="Franklin Gothic Book"/>
          <a:ea typeface="ヒラギノ角ゴ Pro W3" charset="0"/>
          <a:cs typeface="Franklin Gothic 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bg2"/>
          </a:solidFill>
          <a:latin typeface="Franklin Gothic Book"/>
          <a:ea typeface="ヒラギノ角ゴ Pro W3" charset="0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672" y="287357"/>
            <a:ext cx="71599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005" y="1619251"/>
            <a:ext cx="7173139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Bullet style 1</a:t>
            </a:r>
          </a:p>
          <a:p>
            <a:pPr lvl="1"/>
            <a:r>
              <a:rPr lang="en-GB"/>
              <a:t>Bullet style 2</a:t>
            </a:r>
          </a:p>
          <a:p>
            <a:pPr lvl="2"/>
            <a:r>
              <a:rPr lang="en-GB"/>
              <a:t>Bullet style 3</a:t>
            </a:r>
          </a:p>
          <a:p>
            <a:pPr lvl="3"/>
            <a:r>
              <a:rPr lang="en-GB"/>
              <a:t>Bullet style 4</a:t>
            </a:r>
          </a:p>
          <a:p>
            <a:pPr lvl="4"/>
            <a:r>
              <a:rPr lang="en-GB"/>
              <a:t>Bullet style 5</a:t>
            </a:r>
          </a:p>
        </p:txBody>
      </p:sp>
    </p:spTree>
    <p:extLst>
      <p:ext uri="{BB962C8B-B14F-4D97-AF65-F5344CB8AC3E}">
        <p14:creationId xmlns:p14="http://schemas.microsoft.com/office/powerpoint/2010/main" val="216396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9pPr>
    </p:titleStyle>
    <p:bodyStyle>
      <a:lvl1pPr marL="269875" indent="-269875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ea typeface="+mn-ea"/>
          <a:cs typeface="+mn-cs"/>
        </a:defRPr>
      </a:lvl1pPr>
      <a:lvl2pPr marL="7175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2pPr>
      <a:lvl3pPr marL="1165225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3pPr>
      <a:lvl4pPr marL="1616075" indent="-271463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4pPr>
      <a:lvl5pPr marL="20637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5pPr>
      <a:lvl6pPr marL="25209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6pPr>
      <a:lvl7pPr marL="29781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7pPr>
      <a:lvl8pPr marL="34353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8pPr>
      <a:lvl9pPr marL="38925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672" y="287352"/>
            <a:ext cx="71599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003" y="1619251"/>
            <a:ext cx="7173139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Bullet style 1</a:t>
            </a:r>
          </a:p>
          <a:p>
            <a:pPr lvl="1"/>
            <a:r>
              <a:rPr lang="en-GB"/>
              <a:t>Bullet style 2</a:t>
            </a:r>
          </a:p>
          <a:p>
            <a:pPr lvl="2"/>
            <a:r>
              <a:rPr lang="en-GB"/>
              <a:t>Bullet style 3</a:t>
            </a:r>
          </a:p>
          <a:p>
            <a:pPr lvl="3"/>
            <a:r>
              <a:rPr lang="en-GB"/>
              <a:t>Bullet style 4</a:t>
            </a:r>
          </a:p>
          <a:p>
            <a:pPr lvl="4"/>
            <a:r>
              <a:rPr lang="en-GB"/>
              <a:t>Bullet style 5</a:t>
            </a:r>
          </a:p>
        </p:txBody>
      </p:sp>
    </p:spTree>
    <p:extLst>
      <p:ext uri="{BB962C8B-B14F-4D97-AF65-F5344CB8AC3E}">
        <p14:creationId xmlns:p14="http://schemas.microsoft.com/office/powerpoint/2010/main" val="15282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5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9pPr>
    </p:titleStyle>
    <p:bodyStyle>
      <a:lvl1pPr marL="269875" indent="-269875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ea typeface="+mn-ea"/>
          <a:cs typeface="+mn-cs"/>
        </a:defRPr>
      </a:lvl1pPr>
      <a:lvl2pPr marL="7175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2pPr>
      <a:lvl3pPr marL="1165225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3pPr>
      <a:lvl4pPr marL="1616075" indent="-271463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4pPr>
      <a:lvl5pPr marL="20637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5pPr>
      <a:lvl6pPr marL="25209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6pPr>
      <a:lvl7pPr marL="29781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7pPr>
      <a:lvl8pPr marL="34353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8pPr>
      <a:lvl9pPr marL="38925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672" y="287346"/>
            <a:ext cx="71599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001" y="1619251"/>
            <a:ext cx="7173139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Bullet style 1</a:t>
            </a:r>
          </a:p>
          <a:p>
            <a:pPr lvl="1"/>
            <a:r>
              <a:rPr lang="en-GB"/>
              <a:t>Bullet style 2</a:t>
            </a:r>
          </a:p>
          <a:p>
            <a:pPr lvl="2"/>
            <a:r>
              <a:rPr lang="en-GB"/>
              <a:t>Bullet style 3</a:t>
            </a:r>
          </a:p>
          <a:p>
            <a:pPr lvl="3"/>
            <a:r>
              <a:rPr lang="en-GB"/>
              <a:t>Bullet style 4</a:t>
            </a:r>
          </a:p>
          <a:p>
            <a:pPr lvl="4"/>
            <a:r>
              <a:rPr lang="en-GB"/>
              <a:t>Bullet style 5</a:t>
            </a:r>
          </a:p>
        </p:txBody>
      </p:sp>
    </p:spTree>
    <p:extLst>
      <p:ext uri="{BB962C8B-B14F-4D97-AF65-F5344CB8AC3E}">
        <p14:creationId xmlns:p14="http://schemas.microsoft.com/office/powerpoint/2010/main" val="262104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70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9pPr>
    </p:titleStyle>
    <p:bodyStyle>
      <a:lvl1pPr marL="269875" indent="-269875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ea typeface="+mn-ea"/>
          <a:cs typeface="+mn-cs"/>
        </a:defRPr>
      </a:lvl1pPr>
      <a:lvl2pPr marL="7175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2pPr>
      <a:lvl3pPr marL="1165225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3pPr>
      <a:lvl4pPr marL="1616075" indent="-271463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4pPr>
      <a:lvl5pPr marL="20637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5pPr>
      <a:lvl6pPr marL="25209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6pPr>
      <a:lvl7pPr marL="29781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7pPr>
      <a:lvl8pPr marL="34353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8pPr>
      <a:lvl9pPr marL="38925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672" y="287339"/>
            <a:ext cx="71599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0995" y="1619250"/>
            <a:ext cx="7173139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Bullet style 1</a:t>
            </a:r>
          </a:p>
          <a:p>
            <a:pPr lvl="1"/>
            <a:r>
              <a:rPr lang="en-GB" altLang="en-US"/>
              <a:t>Bullet style 2</a:t>
            </a:r>
          </a:p>
          <a:p>
            <a:pPr lvl="2"/>
            <a:r>
              <a:rPr lang="en-GB" altLang="en-US"/>
              <a:t>Bullet style 3</a:t>
            </a:r>
          </a:p>
          <a:p>
            <a:pPr lvl="3"/>
            <a:r>
              <a:rPr lang="en-GB" altLang="en-US"/>
              <a:t>Bullet style 4</a:t>
            </a:r>
          </a:p>
          <a:p>
            <a:pPr lvl="4"/>
            <a:r>
              <a:rPr lang="en-GB" altLang="en-US"/>
              <a:t>Bullet style 5</a:t>
            </a:r>
          </a:p>
        </p:txBody>
      </p:sp>
    </p:spTree>
    <p:extLst>
      <p:ext uri="{BB962C8B-B14F-4D97-AF65-F5344CB8AC3E}">
        <p14:creationId xmlns:p14="http://schemas.microsoft.com/office/powerpoint/2010/main" val="204732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20" r:id="rId11"/>
    <p:sldLayoutId id="2147483821" r:id="rId12"/>
    <p:sldLayoutId id="2147483822" r:id="rId13"/>
    <p:sldLayoutId id="2147483823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rutiger LT 55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2E5F"/>
          </a:solidFill>
          <a:latin typeface="Frutiger LT 55 Roman" pitchFamily="34" charset="0"/>
          <a:cs typeface="Arial" charset="0"/>
        </a:defRPr>
      </a:lvl9pPr>
    </p:titleStyle>
    <p:bodyStyle>
      <a:lvl1pPr marL="269875" indent="-269875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ea typeface="+mn-ea"/>
          <a:cs typeface="+mn-cs"/>
        </a:defRPr>
      </a:lvl1pPr>
      <a:lvl2pPr marL="7175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2pPr>
      <a:lvl3pPr marL="1165225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3pPr>
      <a:lvl4pPr marL="1616075" indent="-271463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4pPr>
      <a:lvl5pPr marL="2063750" indent="-268288" algn="l" rtl="0" eaLnBrk="0" fontAlgn="base" hangingPunct="0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>
          <a:solidFill>
            <a:srgbClr val="003C71"/>
          </a:solidFill>
          <a:latin typeface="+mj-lt"/>
          <a:cs typeface="+mn-cs"/>
        </a:defRPr>
      </a:lvl5pPr>
      <a:lvl6pPr marL="25209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6pPr>
      <a:lvl7pPr marL="29781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7pPr>
      <a:lvl8pPr marL="34353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8pPr>
      <a:lvl9pPr marL="3892550" indent="-268288" algn="l" rtl="0" fontAlgn="base">
        <a:spcBef>
          <a:spcPct val="15000"/>
        </a:spcBef>
        <a:spcAft>
          <a:spcPct val="15000"/>
        </a:spcAft>
        <a:buClr>
          <a:srgbClr val="4D4E53"/>
        </a:buClr>
        <a:buSzPct val="70000"/>
        <a:buChar char="•"/>
        <a:defRPr sz="1900">
          <a:solidFill>
            <a:srgbClr val="4D4E5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cetechnology.com/" TargetMode="External"/><Relationship Id="rId2" Type="http://schemas.openxmlformats.org/officeDocument/2006/relationships/hyperlink" Target="mailto:jnn@force.d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1" y="4441775"/>
            <a:ext cx="6291807" cy="90108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>
              <a:defRPr sz="360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78BDE8"/>
                </a:solidFill>
                <a:ea typeface="+mj-ea"/>
              </a:rPr>
              <a:t>Operations &amp; Maintenance Vessels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78BDE8"/>
                </a:solidFill>
                <a:ea typeface="+mj-ea"/>
              </a:rPr>
              <a:t>Safety and efficiency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" y="5733256"/>
            <a:ext cx="5364087" cy="9361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700" i="1" dirty="0">
                <a:solidFill>
                  <a:schemeClr val="bg2"/>
                </a:solidFill>
                <a:latin typeface="Franklin Gothic Book"/>
                <a:ea typeface="+mn-ea"/>
                <a:cs typeface="Franklin Gothic Book"/>
              </a:rPr>
              <a:t>Innovations for LCOE Reduction in Offshore Wind Energy – Technologies, Models and Strategies    </a:t>
            </a:r>
          </a:p>
          <a:p>
            <a:pPr algn="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700" i="1" dirty="0">
                <a:solidFill>
                  <a:schemeClr val="bg2"/>
                </a:solidFill>
                <a:latin typeface="Franklin Gothic Book"/>
                <a:ea typeface="+mn-ea"/>
                <a:cs typeface="Franklin Gothic Book"/>
              </a:rPr>
              <a:t>November 30, 2</a:t>
            </a:r>
            <a:r>
              <a:rPr lang="en-US" sz="1700" dirty="0">
                <a:solidFill>
                  <a:schemeClr val="bg2"/>
                </a:solidFill>
                <a:latin typeface="Franklin Gothic Book"/>
                <a:ea typeface="+mn-ea"/>
                <a:cs typeface="Franklin Gothic Book"/>
              </a:rPr>
              <a:t>017</a:t>
            </a:r>
          </a:p>
        </p:txBody>
      </p:sp>
    </p:spTree>
    <p:extLst>
      <p:ext uri="{BB962C8B-B14F-4D97-AF65-F5344CB8AC3E}">
        <p14:creationId xmlns:p14="http://schemas.microsoft.com/office/powerpoint/2010/main" val="3643226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– LEANWIND DP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5F9FF7-43F5-4F3E-B5BB-1D7307423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632848" cy="49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0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– LEANWIND Gangway Operator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809401-C594-4FF6-9D83-2E901D79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704856" cy="53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– LEANWIND Gangway Control GUI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4E0D7F-ADA2-4855-8A48-923201798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359808"/>
            <a:ext cx="7488832" cy="54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1872" y="3927679"/>
            <a:ext cx="8676456" cy="2880320"/>
          </a:xfrm>
        </p:spPr>
        <p:txBody>
          <a:bodyPr/>
          <a:lstStyle/>
          <a:p>
            <a:pPr lvl="0"/>
            <a:r>
              <a:rPr lang="en-GB" sz="2000" dirty="0"/>
              <a:t>Assessment of vessel suitability for mission requirements;</a:t>
            </a:r>
            <a:endParaRPr lang="da-DK" sz="2000" dirty="0"/>
          </a:p>
          <a:p>
            <a:pPr lvl="0"/>
            <a:r>
              <a:rPr lang="en-GB" sz="2000" dirty="0"/>
              <a:t>Assessment of manoeuvring and station keeping performance;</a:t>
            </a:r>
            <a:endParaRPr lang="da-DK" sz="2000" dirty="0"/>
          </a:p>
          <a:p>
            <a:pPr lvl="0"/>
            <a:r>
              <a:rPr lang="en-GB" sz="2000" dirty="0"/>
              <a:t>Optimisation of deck layout, and gangway and crane positions;</a:t>
            </a:r>
            <a:endParaRPr lang="da-DK" sz="2000" dirty="0"/>
          </a:p>
          <a:p>
            <a:pPr lvl="0"/>
            <a:r>
              <a:rPr lang="en-GB" sz="2000" dirty="0"/>
              <a:t>Optimisation of bridge layout including field of vision;</a:t>
            </a:r>
            <a:endParaRPr lang="da-DK" sz="2000" dirty="0"/>
          </a:p>
          <a:p>
            <a:pPr lvl="0"/>
            <a:r>
              <a:rPr lang="en-GB" sz="2000" dirty="0"/>
              <a:t>Assessment of required propulsion system configuration, thrust allocation strategies and required power;</a:t>
            </a:r>
            <a:endParaRPr lang="da-DK" sz="2000" dirty="0"/>
          </a:p>
          <a:p>
            <a:pPr lvl="0"/>
            <a:r>
              <a:rPr lang="en-GB" sz="2000" dirty="0"/>
              <a:t>Assessment of operational limits (determination of weather windows for safe operation);</a:t>
            </a:r>
            <a:endParaRPr lang="da-DK" dirty="0"/>
          </a:p>
          <a:p>
            <a:pPr marL="0" lvl="0" indent="0">
              <a:buNone/>
            </a:pP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Simulation Activities - Scope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612" y="1100857"/>
            <a:ext cx="4239811" cy="2826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72" y="271640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chemeClr val="tx2"/>
                </a:solidFill>
              </a:rPr>
              <a:t>Feasibility</a:t>
            </a:r>
            <a:r>
              <a:rPr lang="da-DK" b="1" dirty="0">
                <a:solidFill>
                  <a:schemeClr val="tx2"/>
                </a:solidFill>
              </a:rPr>
              <a:t> / Design Studies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0583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1872" y="3927679"/>
            <a:ext cx="8676456" cy="2880320"/>
          </a:xfrm>
        </p:spPr>
        <p:txBody>
          <a:bodyPr/>
          <a:lstStyle/>
          <a:p>
            <a:pPr lvl="0"/>
            <a:r>
              <a:rPr lang="en-GB" sz="2000" dirty="0"/>
              <a:t>Optimisation of gangway motion compensating concept (3-DOF vs. 6-DOF);</a:t>
            </a:r>
            <a:endParaRPr lang="da-DK" sz="2000" dirty="0"/>
          </a:p>
          <a:p>
            <a:pPr lvl="0"/>
            <a:r>
              <a:rPr lang="en-GB" sz="2000" dirty="0"/>
              <a:t>Tuning of DP system;</a:t>
            </a:r>
            <a:endParaRPr lang="da-DK" sz="2000" dirty="0"/>
          </a:p>
          <a:p>
            <a:pPr lvl="0"/>
            <a:r>
              <a:rPr lang="en-GB" sz="2000" dirty="0"/>
              <a:t>Tuning of gangway motion compensation control system (integrated with DP control system);</a:t>
            </a:r>
          </a:p>
          <a:p>
            <a:pPr lvl="0"/>
            <a:r>
              <a:rPr lang="en-GB" sz="2000" dirty="0"/>
              <a:t>Assessment of operational limits (determination of weather windows for safe operation);</a:t>
            </a:r>
            <a:endParaRPr lang="da-DK" sz="2000" dirty="0"/>
          </a:p>
          <a:p>
            <a:pPr lvl="0"/>
            <a:r>
              <a:rPr lang="da-DK" sz="2000" dirty="0"/>
              <a:t>Development of  </a:t>
            </a:r>
            <a:r>
              <a:rPr lang="da-DK" sz="2000" dirty="0" err="1"/>
              <a:t>combined</a:t>
            </a:r>
            <a:r>
              <a:rPr lang="da-DK" sz="2000" dirty="0"/>
              <a:t>/</a:t>
            </a:r>
            <a:r>
              <a:rPr lang="da-DK" sz="2000" dirty="0" err="1"/>
              <a:t>integrated</a:t>
            </a:r>
            <a:r>
              <a:rPr lang="da-DK" sz="2000" dirty="0"/>
              <a:t> </a:t>
            </a:r>
            <a:r>
              <a:rPr lang="da-DK" sz="2000" dirty="0" err="1"/>
              <a:t>operational</a:t>
            </a:r>
            <a:r>
              <a:rPr lang="da-DK" sz="2000" dirty="0"/>
              <a:t> procedures for DP and </a:t>
            </a:r>
            <a:r>
              <a:rPr lang="da-DK" sz="2000" dirty="0" err="1"/>
              <a:t>gangway</a:t>
            </a:r>
            <a:r>
              <a:rPr lang="da-DK" sz="2000" dirty="0"/>
              <a:t> </a:t>
            </a:r>
            <a:r>
              <a:rPr lang="da-DK" sz="2000" dirty="0" err="1"/>
              <a:t>control</a:t>
            </a:r>
            <a:r>
              <a:rPr lang="da-DK" sz="2000" dirty="0"/>
              <a:t> – </a:t>
            </a:r>
            <a:r>
              <a:rPr lang="da-DK" sz="2000" dirty="0" err="1"/>
              <a:t>incl</a:t>
            </a:r>
            <a:r>
              <a:rPr lang="da-DK" sz="2000" dirty="0"/>
              <a:t>. </a:t>
            </a:r>
            <a:r>
              <a:rPr lang="da-DK" sz="2000" dirty="0" err="1"/>
              <a:t>weather</a:t>
            </a:r>
            <a:r>
              <a:rPr lang="da-DK" sz="2000" dirty="0"/>
              <a:t> </a:t>
            </a:r>
            <a:r>
              <a:rPr lang="da-DK" sz="2000" dirty="0" err="1"/>
              <a:t>vaning</a:t>
            </a:r>
            <a:r>
              <a:rPr lang="da-DK" sz="2000" dirty="0"/>
              <a:t> </a:t>
            </a:r>
            <a:r>
              <a:rPr lang="da-DK" sz="2000" dirty="0" err="1"/>
              <a:t>strategies</a:t>
            </a:r>
            <a:endParaRPr lang="da-DK" sz="2000" dirty="0"/>
          </a:p>
          <a:p>
            <a:pPr marL="0" lvl="0" indent="0">
              <a:buNone/>
            </a:pPr>
            <a:endParaRPr lang="da-DK" sz="2000" dirty="0"/>
          </a:p>
          <a:p>
            <a:pPr lvl="0"/>
            <a:endParaRPr lang="en-GB" sz="2000" dirty="0"/>
          </a:p>
          <a:p>
            <a:pPr lvl="0"/>
            <a:endParaRPr lang="da-DK" dirty="0"/>
          </a:p>
          <a:p>
            <a:pPr marL="0" lvl="0" indent="0">
              <a:buNone/>
            </a:pP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Simulation Activities - Scope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872" y="2716408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tx2"/>
                </a:solidFill>
              </a:rPr>
              <a:t>Design of </a:t>
            </a:r>
          </a:p>
          <a:p>
            <a:r>
              <a:rPr lang="da-DK" b="1" dirty="0">
                <a:solidFill>
                  <a:schemeClr val="tx2"/>
                </a:solidFill>
              </a:rPr>
              <a:t>Operational Procedures </a:t>
            </a:r>
          </a:p>
          <a:p>
            <a:endParaRPr lang="da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5C01A5-6F15-4AED-9D9F-AEDBED6B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448" y="1328737"/>
            <a:ext cx="4453880" cy="25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1872" y="3927679"/>
            <a:ext cx="4352136" cy="1301521"/>
          </a:xfrm>
        </p:spPr>
        <p:txBody>
          <a:bodyPr/>
          <a:lstStyle/>
          <a:p>
            <a:r>
              <a:rPr lang="en-GB" sz="2000" dirty="0"/>
              <a:t>Training of navigators and gangway operators in operational and communication procedures;</a:t>
            </a:r>
            <a:endParaRPr lang="da-DK" sz="2000" dirty="0"/>
          </a:p>
          <a:p>
            <a:pPr marL="0" lvl="0" indent="0">
              <a:buNone/>
            </a:pP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Simulation Activities - Scope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872" y="2716408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tx2"/>
                </a:solidFill>
              </a:rPr>
              <a:t>Training of </a:t>
            </a:r>
          </a:p>
          <a:p>
            <a:r>
              <a:rPr lang="da-DK" b="1" dirty="0" err="1">
                <a:solidFill>
                  <a:schemeClr val="tx2"/>
                </a:solidFill>
              </a:rPr>
              <a:t>Crews</a:t>
            </a:r>
            <a:r>
              <a:rPr lang="da-DK" b="1" dirty="0">
                <a:solidFill>
                  <a:schemeClr val="tx2"/>
                </a:solidFill>
              </a:rPr>
              <a:t> and operators</a:t>
            </a: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0AF25-EDAF-43B5-99A9-481266FC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84784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56792"/>
            <a:ext cx="8731696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Most valued design aspects (with respect to potential efficiency and safety benefits): </a:t>
            </a:r>
          </a:p>
          <a:p>
            <a:pPr lvl="0"/>
            <a:r>
              <a:rPr lang="en-GB" sz="2000" dirty="0"/>
              <a:t>Optimisation of vessel against mission requirements;</a:t>
            </a:r>
            <a:endParaRPr lang="da-DK" sz="2000" dirty="0"/>
          </a:p>
          <a:p>
            <a:pPr lvl="0"/>
            <a:r>
              <a:rPr lang="en-GB" sz="2000" dirty="0"/>
              <a:t>Assessment of manoeuvring and station keeping performance;</a:t>
            </a:r>
            <a:endParaRPr lang="da-DK" sz="2000" dirty="0"/>
          </a:p>
          <a:p>
            <a:pPr lvl="0"/>
            <a:r>
              <a:rPr lang="en-GB" sz="2000" dirty="0"/>
              <a:t>Optimisation of deck layout, and gangway and crane positions;</a:t>
            </a:r>
            <a:endParaRPr lang="da-DK" sz="2000" dirty="0"/>
          </a:p>
          <a:p>
            <a:pPr lvl="0"/>
            <a:r>
              <a:rPr lang="en-GB" sz="2000" dirty="0"/>
              <a:t>Optimisation of bridge layout including field of vision;</a:t>
            </a:r>
            <a:endParaRPr lang="da-DK" sz="2000" dirty="0"/>
          </a:p>
          <a:p>
            <a:pPr lvl="0"/>
            <a:r>
              <a:rPr lang="en-GB" sz="2000" dirty="0"/>
              <a:t>Assessment of required propulsion system configuration, thrust allocation strategies and required power;</a:t>
            </a:r>
            <a:endParaRPr lang="da-DK" sz="2000" dirty="0"/>
          </a:p>
          <a:p>
            <a:pPr lvl="0"/>
            <a:r>
              <a:rPr lang="en-GB" sz="2000" dirty="0"/>
              <a:t>Assessment of operational limits (determination of weather windows for safe operation);</a:t>
            </a: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968152"/>
          </a:xfrm>
        </p:spPr>
        <p:txBody>
          <a:bodyPr/>
          <a:lstStyle/>
          <a:p>
            <a:r>
              <a:rPr lang="en-US" sz="2800" dirty="0"/>
              <a:t>Potential cost and safety benefits -</a:t>
            </a:r>
            <a:br>
              <a:rPr lang="en-US" sz="2800" dirty="0"/>
            </a:br>
            <a:r>
              <a:rPr lang="en-US" sz="2800" dirty="0"/>
              <a:t>Design simulations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4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8928992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Most valued training aspects (with respect to efficiency and safety benefits):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Possibility to learn and train: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Handling of actual ship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Thrust allocation strategies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DP system, critical failure modes and emergency responses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Operational limits and weather windows for DP operation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Weather </a:t>
            </a:r>
            <a:r>
              <a:rPr lang="en-US" sz="2000" dirty="0" err="1"/>
              <a:t>vaning</a:t>
            </a:r>
            <a:r>
              <a:rPr lang="en-US" sz="2000" dirty="0"/>
              <a:t> constraints and strategies 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Manual and automatic (motion compensated) control of gangway system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Operational limits and weather windows for gangway operation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Emergency and abandon procedures for gangway operation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Operational and communication procedures for the combined DP and gangway operation. </a:t>
            </a:r>
          </a:p>
          <a:p>
            <a:pPr marL="0" indent="0">
              <a:spcBef>
                <a:spcPts val="0"/>
              </a:spcBef>
              <a:buNone/>
            </a:pPr>
            <a:endParaRPr lang="en-GB" sz="16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001000" cy="968152"/>
          </a:xfrm>
        </p:spPr>
        <p:txBody>
          <a:bodyPr/>
          <a:lstStyle/>
          <a:p>
            <a:r>
              <a:rPr lang="en-US" sz="2800" dirty="0"/>
              <a:t>Potential cost and safety benefits -</a:t>
            </a:r>
            <a:br>
              <a:rPr lang="en-US" sz="2800" dirty="0"/>
            </a:br>
            <a:r>
              <a:rPr lang="en-US" sz="2800" dirty="0"/>
              <a:t>Training simulations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87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600207"/>
            <a:ext cx="7924800" cy="892689"/>
          </a:xfrm>
        </p:spPr>
        <p:txBody>
          <a:bodyPr/>
          <a:lstStyle/>
          <a:p>
            <a:pPr marL="0" indent="0" algn="ctr">
              <a:buNone/>
            </a:pPr>
            <a:r>
              <a:rPr lang="en-IE" sz="4000" i="1" dirty="0"/>
              <a:t>Thank you!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John Koch Nielsen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>R&amp;D Coordinator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Division for Maritime Industry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FORCE Technology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 err="1"/>
              <a:t>Hjortekærsvej</a:t>
            </a:r>
            <a:r>
              <a:rPr lang="en-US" sz="1600" dirty="0"/>
              <a:t> 99 </a:t>
            </a:r>
            <a:br>
              <a:rPr lang="en-US" sz="1600" dirty="0"/>
            </a:br>
            <a:r>
              <a:rPr lang="en-US" sz="1600" dirty="0"/>
              <a:t>2800 Kgs. </a:t>
            </a:r>
            <a:r>
              <a:rPr lang="en-US" sz="1600" dirty="0" err="1"/>
              <a:t>Lyngby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Denmark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>Mobile: +45 20 47 83 45 </a:t>
            </a:r>
            <a:br>
              <a:rPr lang="en-US" sz="1600" dirty="0"/>
            </a:br>
            <a:r>
              <a:rPr lang="en-US" sz="1600" dirty="0"/>
              <a:t>e-mail: </a:t>
            </a:r>
            <a:r>
              <a:rPr lang="en-US" sz="1600" u="sng" dirty="0">
                <a:hlinkClick r:id="rId2"/>
              </a:rPr>
              <a:t>jnn@force.dk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hlinkClick r:id="rId3"/>
              </a:rPr>
              <a:t>WWW.FORCETECHNOLOGY.COM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IE" sz="4000" i="1" dirty="0"/>
          </a:p>
          <a:p>
            <a:pPr marL="0" indent="0">
              <a:buNone/>
            </a:pPr>
            <a:endParaRPr lang="en-IE" sz="40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1" y="228600"/>
            <a:ext cx="6859488" cy="752128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05D28D-AB83-4F2D-AA86-3B8B9427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861048"/>
            <a:ext cx="3836710" cy="147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3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1600207"/>
            <a:ext cx="7924800" cy="1900802"/>
          </a:xfrm>
        </p:spPr>
        <p:txBody>
          <a:bodyPr/>
          <a:lstStyle/>
          <a:p>
            <a:pPr marL="0" indent="0">
              <a:buNone/>
            </a:pPr>
            <a:endParaRPr lang="en-IE" sz="4000" i="1" dirty="0"/>
          </a:p>
          <a:p>
            <a:pPr marL="0" indent="0">
              <a:buNone/>
            </a:pPr>
            <a:r>
              <a:rPr lang="en-IE" sz="4000" i="1" dirty="0"/>
              <a:t>Questions? </a:t>
            </a:r>
            <a:endParaRPr lang="en-GB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1" y="228600"/>
            <a:ext cx="6859488" cy="752128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56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268760"/>
            <a:ext cx="7766248" cy="3096344"/>
          </a:xfrm>
        </p:spPr>
        <p:txBody>
          <a:bodyPr/>
          <a:lstStyle/>
          <a:p>
            <a:pPr marL="457200" lvl="1" indent="0">
              <a:buNone/>
            </a:pPr>
            <a:endParaRPr lang="en-GB" sz="1200" dirty="0"/>
          </a:p>
          <a:p>
            <a:r>
              <a:rPr lang="en-GB" dirty="0"/>
              <a:t>Industrial Challenges</a:t>
            </a:r>
          </a:p>
          <a:p>
            <a:r>
              <a:rPr lang="en-GB" dirty="0"/>
              <a:t>The LEANWIND O&amp;M Vessel Design</a:t>
            </a:r>
          </a:p>
          <a:p>
            <a:r>
              <a:rPr lang="en-GB" dirty="0"/>
              <a:t>LEANWIND simulator based tools</a:t>
            </a:r>
          </a:p>
          <a:p>
            <a:r>
              <a:rPr lang="en-GB" dirty="0"/>
              <a:t>Design/feasibility studies</a:t>
            </a:r>
          </a:p>
          <a:p>
            <a:r>
              <a:rPr lang="en-GB" dirty="0"/>
              <a:t>Optimization of operational procedures</a:t>
            </a:r>
          </a:p>
          <a:p>
            <a:r>
              <a:rPr lang="en-GB" dirty="0"/>
              <a:t>Training programmes to improve efficiency and safety</a:t>
            </a:r>
          </a:p>
          <a:p>
            <a:r>
              <a:rPr lang="en-GB" dirty="0"/>
              <a:t>Conclusions – Potential safety improvements and cost reductions</a:t>
            </a:r>
          </a:p>
          <a:p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Vessels  - Scope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0418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600206"/>
            <a:ext cx="8964488" cy="45259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0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295" y="1916832"/>
            <a:ext cx="8153400" cy="355698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main challenges identified for O&amp;M vessels are:</a:t>
            </a:r>
            <a:endParaRPr lang="da-DK" dirty="0"/>
          </a:p>
          <a:p>
            <a:pPr lvl="0"/>
            <a:endParaRPr lang="en-GB" dirty="0"/>
          </a:p>
          <a:p>
            <a:r>
              <a:rPr lang="en-GB" dirty="0"/>
              <a:t>Establishing optimum vessel size and hull form type for far shore hostile environments.</a:t>
            </a:r>
          </a:p>
          <a:p>
            <a:pPr lvl="0"/>
            <a:r>
              <a:rPr lang="en-GB" dirty="0"/>
              <a:t>Increase fuel efficiency;</a:t>
            </a:r>
            <a:endParaRPr lang="da-DK" dirty="0"/>
          </a:p>
          <a:p>
            <a:r>
              <a:rPr lang="en-GB" dirty="0"/>
              <a:t>Increase operability/accessibility in larger sea states;</a:t>
            </a:r>
          </a:p>
          <a:p>
            <a:r>
              <a:rPr lang="en-GB" dirty="0"/>
              <a:t>Reduce seasickness and its detrimental effect on maintenance crews;</a:t>
            </a:r>
            <a:endParaRPr lang="da-DK" dirty="0"/>
          </a:p>
          <a:p>
            <a:r>
              <a:rPr lang="en-GB" dirty="0"/>
              <a:t>Optimisation of operational efficiency;</a:t>
            </a:r>
            <a:endParaRPr lang="da-DK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Vessels - Industrial Challenges</a:t>
            </a:r>
          </a:p>
        </p:txBody>
      </p:sp>
    </p:spTree>
    <p:extLst>
      <p:ext uri="{BB962C8B-B14F-4D97-AF65-F5344CB8AC3E}">
        <p14:creationId xmlns:p14="http://schemas.microsoft.com/office/powerpoint/2010/main" val="58891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052736"/>
            <a:ext cx="8676456" cy="5976664"/>
          </a:xfrm>
        </p:spPr>
        <p:txBody>
          <a:bodyPr/>
          <a:lstStyle/>
          <a:p>
            <a:pPr marL="457200" lvl="1" indent="0">
              <a:buNone/>
            </a:pPr>
            <a:endParaRPr lang="en-GB" sz="1200" dirty="0"/>
          </a:p>
          <a:p>
            <a:pPr marL="0" lvl="1" indent="0">
              <a:buClr>
                <a:schemeClr val="tx2"/>
              </a:buClr>
              <a:buNone/>
            </a:pPr>
            <a:r>
              <a:rPr lang="en-GB" sz="3600" dirty="0"/>
              <a:t>Key design drivers for O&amp;M Vessels</a:t>
            </a:r>
            <a:endParaRPr lang="en-GB" sz="2400" dirty="0"/>
          </a:p>
          <a:p>
            <a:pPr lvl="1"/>
            <a:r>
              <a:rPr lang="en-GB" sz="2400" dirty="0"/>
              <a:t>CAPEX &amp; OPEX</a:t>
            </a:r>
          </a:p>
          <a:p>
            <a:pPr lvl="1"/>
            <a:r>
              <a:rPr lang="en-GB" sz="2400" dirty="0"/>
              <a:t>Seakeeping characteristics</a:t>
            </a:r>
          </a:p>
          <a:p>
            <a:pPr marL="1657350" lvl="3" indent="-342900"/>
            <a:r>
              <a:rPr lang="en-GB" sz="2000" dirty="0"/>
              <a:t>Weather windows for safe operation</a:t>
            </a:r>
          </a:p>
          <a:p>
            <a:pPr marL="1657350" lvl="3" indent="-342900"/>
            <a:r>
              <a:rPr lang="en-GB" sz="2000" dirty="0"/>
              <a:t>Comfort</a:t>
            </a:r>
          </a:p>
          <a:p>
            <a:pPr lvl="1"/>
            <a:r>
              <a:rPr lang="en-GB" sz="2400" dirty="0"/>
              <a:t>Manoeuvring performance</a:t>
            </a:r>
          </a:p>
          <a:p>
            <a:pPr lvl="3"/>
            <a:r>
              <a:rPr lang="en-GB" sz="2000" dirty="0"/>
              <a:t>DP system</a:t>
            </a:r>
          </a:p>
          <a:p>
            <a:pPr lvl="3"/>
            <a:r>
              <a:rPr lang="en-GB" sz="2000" dirty="0"/>
              <a:t>Fuel consumption</a:t>
            </a:r>
            <a:endParaRPr lang="en-GB" sz="2400" dirty="0"/>
          </a:p>
          <a:p>
            <a:pPr lvl="1"/>
            <a:r>
              <a:rPr lang="en-GB" sz="2400" dirty="0"/>
              <a:t>Payload capacity, overnight accommodation</a:t>
            </a:r>
          </a:p>
          <a:p>
            <a:pPr lvl="1"/>
            <a:r>
              <a:rPr lang="en-GB" sz="2400" dirty="0"/>
              <a:t>Motion compensated Walk-to-Work gangway system</a:t>
            </a:r>
          </a:p>
          <a:p>
            <a:pPr lvl="1"/>
            <a:r>
              <a:rPr lang="en-GB" sz="2400" dirty="0"/>
              <a:t>Motion compensated crane</a:t>
            </a:r>
          </a:p>
          <a:p>
            <a:pPr lvl="1"/>
            <a:r>
              <a:rPr lang="en-GB" sz="2400" dirty="0"/>
              <a:t>Daughter crafts and helideck for fast crew transfer to shore </a:t>
            </a:r>
          </a:p>
          <a:p>
            <a:endParaRPr lang="en-GB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Vessels  - LEANWIND O&amp;M Vessel Design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86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 - LEANWIND Design</a:t>
            </a:r>
          </a:p>
        </p:txBody>
      </p:sp>
      <p:pic>
        <p:nvPicPr>
          <p:cNvPr id="4" name="Content Placeholder 3" descr="C:\Users\fdevoymcauliffe\AppData\Local\Microsoft\Windows\Temporary Internet Files\Content.Outlook\TUDPS48K\Fig.3.2.3.4.jpg">
            <a:extLst>
              <a:ext uri="{FF2B5EF4-FFF2-40B4-BE49-F238E27FC236}">
                <a16:creationId xmlns:a16="http://schemas.microsoft.com/office/drawing/2014/main" xmlns="" id="{8AFD6C6A-1059-4019-8098-1ECF138425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22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5636" y="1268760"/>
            <a:ext cx="8045896" cy="5328592"/>
          </a:xfrm>
        </p:spPr>
        <p:txBody>
          <a:bodyPr/>
          <a:lstStyle/>
          <a:p>
            <a:pPr marL="0" indent="0">
              <a:buNone/>
            </a:pPr>
            <a:endParaRPr lang="en-GB" sz="1600" dirty="0"/>
          </a:p>
          <a:p>
            <a:r>
              <a:rPr lang="en-GB" sz="2000" dirty="0"/>
              <a:t>Length overall			:	80.00 m</a:t>
            </a:r>
            <a:endParaRPr lang="da-DK" sz="2000" dirty="0"/>
          </a:p>
          <a:p>
            <a:r>
              <a:rPr lang="en-GB" sz="2000" dirty="0"/>
              <a:t>Length perpendicular		:	77.00 m</a:t>
            </a:r>
            <a:endParaRPr lang="da-DK" sz="2000" dirty="0"/>
          </a:p>
          <a:p>
            <a:r>
              <a:rPr lang="en-GB" sz="2000" dirty="0"/>
              <a:t>Breadth (moulded)		:	20.00 m</a:t>
            </a:r>
            <a:endParaRPr lang="da-DK" sz="2000" dirty="0"/>
          </a:p>
          <a:p>
            <a:r>
              <a:rPr lang="en-GB" sz="2000" dirty="0"/>
              <a:t>Depth 	(moulded)		:	7.50 m</a:t>
            </a:r>
            <a:endParaRPr lang="da-DK" sz="2000" dirty="0"/>
          </a:p>
          <a:p>
            <a:r>
              <a:rPr lang="en-GB" sz="2000" dirty="0"/>
              <a:t>Design draught 			: 	5.00 m</a:t>
            </a:r>
            <a:endParaRPr lang="da-DK" sz="2000" dirty="0"/>
          </a:p>
          <a:p>
            <a:r>
              <a:rPr lang="en-GB" sz="2000" dirty="0"/>
              <a:t>Displacement 			:	5230 ton</a:t>
            </a:r>
            <a:endParaRPr lang="da-DK" sz="2000" dirty="0"/>
          </a:p>
          <a:p>
            <a:r>
              <a:rPr lang="en-GB" sz="2000" dirty="0"/>
              <a:t>Speed					:	14 Knot</a:t>
            </a:r>
            <a:endParaRPr lang="da-DK" sz="2000" dirty="0"/>
          </a:p>
          <a:p>
            <a:r>
              <a:rPr lang="en-GB" sz="2000" dirty="0"/>
              <a:t>Crew						:	20 Crew</a:t>
            </a:r>
          </a:p>
          <a:p>
            <a:r>
              <a:rPr lang="en-GB" sz="2000" dirty="0"/>
              <a:t>Maintenance crew		:	45 </a:t>
            </a:r>
            <a:r>
              <a:rPr lang="da-DK" sz="2000" dirty="0"/>
              <a:t>persons</a:t>
            </a:r>
          </a:p>
          <a:p>
            <a:r>
              <a:rPr lang="en-GB" sz="2000" dirty="0"/>
              <a:t>Comfort class				:	</a:t>
            </a:r>
            <a:r>
              <a:rPr lang="en-GB" sz="2000" dirty="0" err="1"/>
              <a:t>Comf</a:t>
            </a:r>
            <a:r>
              <a:rPr lang="en-GB" sz="2000" dirty="0"/>
              <a:t> 3 or similar</a:t>
            </a:r>
            <a:endParaRPr lang="da-DK" sz="2000" dirty="0"/>
          </a:p>
          <a:p>
            <a:r>
              <a:rPr lang="en-GB" sz="2000" dirty="0"/>
              <a:t>DP requirements			:	Class DP2</a:t>
            </a:r>
            <a:endParaRPr lang="da-DK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Propulsion System		: 	Dual Fuel (LFO/LNG)</a:t>
            </a:r>
          </a:p>
          <a:p>
            <a:pPr marL="3200400" lvl="7" indent="0">
              <a:buNone/>
            </a:pPr>
            <a:r>
              <a:rPr lang="en-GB" dirty="0">
                <a:solidFill>
                  <a:schemeClr val="bg2"/>
                </a:solidFill>
              </a:rPr>
              <a:t>:      2 </a:t>
            </a:r>
            <a:r>
              <a:rPr lang="en-GB" dirty="0" err="1">
                <a:solidFill>
                  <a:schemeClr val="bg2"/>
                </a:solidFill>
              </a:rPr>
              <a:t>AziPods</a:t>
            </a:r>
            <a:r>
              <a:rPr lang="en-GB" dirty="0">
                <a:solidFill>
                  <a:schemeClr val="bg2"/>
                </a:solidFill>
              </a:rPr>
              <a:t> + 2 Bow Thrusters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 - Design Particulars</a:t>
            </a:r>
          </a:p>
        </p:txBody>
      </p:sp>
    </p:spTree>
    <p:extLst>
      <p:ext uri="{BB962C8B-B14F-4D97-AF65-F5344CB8AC3E}">
        <p14:creationId xmlns:p14="http://schemas.microsoft.com/office/powerpoint/2010/main" val="386087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LEANWIND Simulator based tools</a:t>
            </a:r>
          </a:p>
        </p:txBody>
      </p:sp>
      <p:pic>
        <p:nvPicPr>
          <p:cNvPr id="6" name="Picture 56" descr="8R1K16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7128792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12208" y="5373216"/>
            <a:ext cx="72008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>
                <a:solidFill>
                  <a:schemeClr val="bg2"/>
                </a:solidFill>
                <a:latin typeface="+mn-lt"/>
              </a:rPr>
              <a:t>LEANWIND has </a:t>
            </a:r>
            <a:r>
              <a:rPr lang="da-DK" sz="1800" dirty="0" err="1">
                <a:solidFill>
                  <a:schemeClr val="bg2"/>
                </a:solidFill>
                <a:latin typeface="+mn-lt"/>
              </a:rPr>
              <a:t>developed</a:t>
            </a:r>
            <a:r>
              <a:rPr lang="da-DK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a-DK" sz="1800" dirty="0" err="1">
                <a:solidFill>
                  <a:schemeClr val="bg2"/>
                </a:solidFill>
                <a:latin typeface="+mn-lt"/>
              </a:rPr>
              <a:t>tools</a:t>
            </a:r>
            <a:r>
              <a:rPr lang="da-DK" sz="1800" dirty="0">
                <a:solidFill>
                  <a:schemeClr val="bg2"/>
                </a:solidFill>
                <a:latin typeface="+mn-lt"/>
              </a:rPr>
              <a:t> </a:t>
            </a:r>
            <a:r>
              <a:rPr lang="da-DK" sz="1800" dirty="0" err="1">
                <a:solidFill>
                  <a:schemeClr val="bg2"/>
                </a:solidFill>
                <a:latin typeface="+mn-lt"/>
              </a:rPr>
              <a:t>supporting</a:t>
            </a:r>
            <a:r>
              <a:rPr lang="da-DK" sz="1800" dirty="0">
                <a:solidFill>
                  <a:schemeClr val="bg2"/>
                </a:solidFill>
                <a:latin typeface="+mn-lt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800" b="1" dirty="0" err="1">
                <a:solidFill>
                  <a:schemeClr val="tx2"/>
                </a:solidFill>
                <a:latin typeface="+mn-lt"/>
              </a:rPr>
              <a:t>Feasibility</a:t>
            </a:r>
            <a:r>
              <a:rPr lang="da-DK" sz="1800" b="1" dirty="0">
                <a:solidFill>
                  <a:schemeClr val="tx2"/>
                </a:solidFill>
                <a:latin typeface="+mn-lt"/>
              </a:rPr>
              <a:t> / Design Studies  </a:t>
            </a:r>
            <a:r>
              <a:rPr lang="da-DK" sz="1800" dirty="0">
                <a:solidFill>
                  <a:schemeClr val="bg2"/>
                </a:solidFill>
                <a:latin typeface="+mn-lt"/>
              </a:rPr>
              <a:t>for innovative design solutions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bg2"/>
                </a:solidFill>
                <a:latin typeface="+mn-lt"/>
              </a:rPr>
              <a:t>Development of </a:t>
            </a:r>
            <a:r>
              <a:rPr lang="da-DK" sz="1800" b="1" dirty="0">
                <a:solidFill>
                  <a:schemeClr val="tx2"/>
                </a:solidFill>
                <a:latin typeface="+mn-lt"/>
              </a:rPr>
              <a:t>Operational Procedures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tx2"/>
                </a:solidFill>
                <a:latin typeface="+mn-lt"/>
              </a:rPr>
              <a:t>Training </a:t>
            </a:r>
            <a:r>
              <a:rPr lang="da-DK" sz="1800" dirty="0">
                <a:solidFill>
                  <a:schemeClr val="bg2"/>
                </a:solidFill>
                <a:latin typeface="+mn-lt"/>
              </a:rPr>
              <a:t>of crews and operators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334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– LEANWIND Simulator Set-up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0DD8DA-5995-44A1-B98E-697EA16E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" y="1628800"/>
            <a:ext cx="9086789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2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O&amp;M Vessel – LEANWIND Manoeuvring Consoles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DCF8F3-2727-4036-8972-C944968B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00809"/>
            <a:ext cx="652392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14521"/>
      </p:ext>
    </p:extLst>
  </p:cSld>
  <p:clrMapOvr>
    <a:masterClrMapping/>
  </p:clrMapOvr>
</p:sld>
</file>

<file path=ppt/theme/theme1.xml><?xml version="1.0" encoding="utf-8"?>
<a:theme xmlns:a="http://schemas.openxmlformats.org/drawingml/2006/main" name="LEANWIND Pres. Template">
  <a:themeElements>
    <a:clrScheme name="Aangepast 2">
      <a:dk1>
        <a:srgbClr val="005596"/>
      </a:dk1>
      <a:lt1>
        <a:sysClr val="window" lastClr="FFFFFF"/>
      </a:lt1>
      <a:dk2>
        <a:srgbClr val="005596"/>
      </a:dk2>
      <a:lt2>
        <a:srgbClr val="000000"/>
      </a:lt2>
      <a:accent1>
        <a:srgbClr val="005596"/>
      </a:accent1>
      <a:accent2>
        <a:srgbClr val="E05115"/>
      </a:accent2>
      <a:accent3>
        <a:srgbClr val="78BDE8"/>
      </a:accent3>
      <a:accent4>
        <a:srgbClr val="FDC400"/>
      </a:accent4>
      <a:accent5>
        <a:srgbClr val="E05115"/>
      </a:accent5>
      <a:accent6>
        <a:srgbClr val="FFFFFF"/>
      </a:accent6>
      <a:hlink>
        <a:srgbClr val="0000FF"/>
      </a:hlink>
      <a:folHlink>
        <a:srgbClr val="E05115"/>
      </a:folHlink>
    </a:clrScheme>
    <a:fontScheme name="Hoeken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R_250 8-5 White">
  <a:themeElements>
    <a:clrScheme name="LR_250 8-5 White 13">
      <a:dk1>
        <a:srgbClr val="4D4F53"/>
      </a:dk1>
      <a:lt1>
        <a:srgbClr val="FFFFFF"/>
      </a:lt1>
      <a:dk2>
        <a:srgbClr val="002F5F"/>
      </a:dk2>
      <a:lt2>
        <a:srgbClr val="FFFFFF"/>
      </a:lt2>
      <a:accent1>
        <a:srgbClr val="BBE0E3"/>
      </a:accent1>
      <a:accent2>
        <a:srgbClr val="E05206"/>
      </a:accent2>
      <a:accent3>
        <a:srgbClr val="FFFFFF"/>
      </a:accent3>
      <a:accent4>
        <a:srgbClr val="404246"/>
      </a:accent4>
      <a:accent5>
        <a:srgbClr val="DAEDEF"/>
      </a:accent5>
      <a:accent6>
        <a:srgbClr val="CB4905"/>
      </a:accent6>
      <a:hlink>
        <a:srgbClr val="E05206"/>
      </a:hlink>
      <a:folHlink>
        <a:srgbClr val="99CC00"/>
      </a:folHlink>
    </a:clrScheme>
    <a:fontScheme name="LR_250 8-5 White">
      <a:majorFont>
        <a:latin typeface="Frutiger LT 55 Roman"/>
        <a:ea typeface=""/>
        <a:cs typeface="Arial"/>
      </a:majorFont>
      <a:minorFont>
        <a:latin typeface="Frutiger LT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lnDef>
  </a:objectDefaults>
  <a:extraClrSchemeLst>
    <a:extraClrScheme>
      <a:clrScheme name="LR_250 8-5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3">
        <a:dk1>
          <a:srgbClr val="4D4F53"/>
        </a:dk1>
        <a:lt1>
          <a:srgbClr val="FFFFFF"/>
        </a:lt1>
        <a:dk2>
          <a:srgbClr val="002F5F"/>
        </a:dk2>
        <a:lt2>
          <a:srgbClr val="FFFFFF"/>
        </a:lt2>
        <a:accent1>
          <a:srgbClr val="BBE0E3"/>
        </a:accent1>
        <a:accent2>
          <a:srgbClr val="E05206"/>
        </a:accent2>
        <a:accent3>
          <a:srgbClr val="FFFFFF"/>
        </a:accent3>
        <a:accent4>
          <a:srgbClr val="404246"/>
        </a:accent4>
        <a:accent5>
          <a:srgbClr val="DAEDEF"/>
        </a:accent5>
        <a:accent6>
          <a:srgbClr val="CB4905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4">
        <a:dk1>
          <a:srgbClr val="4D4F53"/>
        </a:dk1>
        <a:lt1>
          <a:srgbClr val="FFFFFF"/>
        </a:lt1>
        <a:dk2>
          <a:srgbClr val="002F5F"/>
        </a:dk2>
        <a:lt2>
          <a:srgbClr val="808080"/>
        </a:lt2>
        <a:accent1>
          <a:srgbClr val="92D400"/>
        </a:accent1>
        <a:accent2>
          <a:srgbClr val="333399"/>
        </a:accent2>
        <a:accent3>
          <a:srgbClr val="FFFFFF"/>
        </a:accent3>
        <a:accent4>
          <a:srgbClr val="404246"/>
        </a:accent4>
        <a:accent5>
          <a:srgbClr val="C7E6AA"/>
        </a:accent5>
        <a:accent6>
          <a:srgbClr val="2D2D8A"/>
        </a:accent6>
        <a:hlink>
          <a:srgbClr val="E0520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6">
        <a:dk1>
          <a:srgbClr val="4D4E53"/>
        </a:dk1>
        <a:lt1>
          <a:srgbClr val="FFFFFF"/>
        </a:lt1>
        <a:dk2>
          <a:srgbClr val="002E5F"/>
        </a:dk2>
        <a:lt2>
          <a:srgbClr val="FFFFFF"/>
        </a:lt2>
        <a:accent1>
          <a:srgbClr val="AB8AB8"/>
        </a:accent1>
        <a:accent2>
          <a:srgbClr val="D5C833"/>
        </a:accent2>
        <a:accent3>
          <a:srgbClr val="FFFFFF"/>
        </a:accent3>
        <a:accent4>
          <a:srgbClr val="404146"/>
        </a:accent4>
        <a:accent5>
          <a:srgbClr val="D2C4D8"/>
        </a:accent5>
        <a:accent6>
          <a:srgbClr val="C1B52D"/>
        </a:accent6>
        <a:hlink>
          <a:srgbClr val="E6552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R_250 8-5 White">
  <a:themeElements>
    <a:clrScheme name="LR_250 8-5 White 13">
      <a:dk1>
        <a:srgbClr val="4D4F53"/>
      </a:dk1>
      <a:lt1>
        <a:srgbClr val="FFFFFF"/>
      </a:lt1>
      <a:dk2>
        <a:srgbClr val="002F5F"/>
      </a:dk2>
      <a:lt2>
        <a:srgbClr val="FFFFFF"/>
      </a:lt2>
      <a:accent1>
        <a:srgbClr val="BBE0E3"/>
      </a:accent1>
      <a:accent2>
        <a:srgbClr val="E05206"/>
      </a:accent2>
      <a:accent3>
        <a:srgbClr val="FFFFFF"/>
      </a:accent3>
      <a:accent4>
        <a:srgbClr val="404246"/>
      </a:accent4>
      <a:accent5>
        <a:srgbClr val="DAEDEF"/>
      </a:accent5>
      <a:accent6>
        <a:srgbClr val="CB4905"/>
      </a:accent6>
      <a:hlink>
        <a:srgbClr val="E05206"/>
      </a:hlink>
      <a:folHlink>
        <a:srgbClr val="99CC00"/>
      </a:folHlink>
    </a:clrScheme>
    <a:fontScheme name="LR_250 8-5 White">
      <a:majorFont>
        <a:latin typeface="Frutiger LT 55 Roman"/>
        <a:ea typeface=""/>
        <a:cs typeface="Arial"/>
      </a:majorFont>
      <a:minorFont>
        <a:latin typeface="Frutiger LT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lnDef>
  </a:objectDefaults>
  <a:extraClrSchemeLst>
    <a:extraClrScheme>
      <a:clrScheme name="LR_250 8-5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3">
        <a:dk1>
          <a:srgbClr val="4D4F53"/>
        </a:dk1>
        <a:lt1>
          <a:srgbClr val="FFFFFF"/>
        </a:lt1>
        <a:dk2>
          <a:srgbClr val="002F5F"/>
        </a:dk2>
        <a:lt2>
          <a:srgbClr val="FFFFFF"/>
        </a:lt2>
        <a:accent1>
          <a:srgbClr val="BBE0E3"/>
        </a:accent1>
        <a:accent2>
          <a:srgbClr val="E05206"/>
        </a:accent2>
        <a:accent3>
          <a:srgbClr val="FFFFFF"/>
        </a:accent3>
        <a:accent4>
          <a:srgbClr val="404246"/>
        </a:accent4>
        <a:accent5>
          <a:srgbClr val="DAEDEF"/>
        </a:accent5>
        <a:accent6>
          <a:srgbClr val="CB4905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4">
        <a:dk1>
          <a:srgbClr val="4D4F53"/>
        </a:dk1>
        <a:lt1>
          <a:srgbClr val="FFFFFF"/>
        </a:lt1>
        <a:dk2>
          <a:srgbClr val="002F5F"/>
        </a:dk2>
        <a:lt2>
          <a:srgbClr val="808080"/>
        </a:lt2>
        <a:accent1>
          <a:srgbClr val="92D400"/>
        </a:accent1>
        <a:accent2>
          <a:srgbClr val="333399"/>
        </a:accent2>
        <a:accent3>
          <a:srgbClr val="FFFFFF"/>
        </a:accent3>
        <a:accent4>
          <a:srgbClr val="404246"/>
        </a:accent4>
        <a:accent5>
          <a:srgbClr val="C7E6AA"/>
        </a:accent5>
        <a:accent6>
          <a:srgbClr val="2D2D8A"/>
        </a:accent6>
        <a:hlink>
          <a:srgbClr val="E0520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6">
        <a:dk1>
          <a:srgbClr val="4D4E53"/>
        </a:dk1>
        <a:lt1>
          <a:srgbClr val="FFFFFF"/>
        </a:lt1>
        <a:dk2>
          <a:srgbClr val="002E5F"/>
        </a:dk2>
        <a:lt2>
          <a:srgbClr val="FFFFFF"/>
        </a:lt2>
        <a:accent1>
          <a:srgbClr val="AB8AB8"/>
        </a:accent1>
        <a:accent2>
          <a:srgbClr val="D5C833"/>
        </a:accent2>
        <a:accent3>
          <a:srgbClr val="FFFFFF"/>
        </a:accent3>
        <a:accent4>
          <a:srgbClr val="404146"/>
        </a:accent4>
        <a:accent5>
          <a:srgbClr val="D2C4D8"/>
        </a:accent5>
        <a:accent6>
          <a:srgbClr val="C1B52D"/>
        </a:accent6>
        <a:hlink>
          <a:srgbClr val="E6552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R_250 8-5 White">
  <a:themeElements>
    <a:clrScheme name="LR_250 8-5 White 13">
      <a:dk1>
        <a:srgbClr val="4D4F53"/>
      </a:dk1>
      <a:lt1>
        <a:srgbClr val="FFFFFF"/>
      </a:lt1>
      <a:dk2>
        <a:srgbClr val="002F5F"/>
      </a:dk2>
      <a:lt2>
        <a:srgbClr val="FFFFFF"/>
      </a:lt2>
      <a:accent1>
        <a:srgbClr val="BBE0E3"/>
      </a:accent1>
      <a:accent2>
        <a:srgbClr val="E05206"/>
      </a:accent2>
      <a:accent3>
        <a:srgbClr val="FFFFFF"/>
      </a:accent3>
      <a:accent4>
        <a:srgbClr val="404246"/>
      </a:accent4>
      <a:accent5>
        <a:srgbClr val="DAEDEF"/>
      </a:accent5>
      <a:accent6>
        <a:srgbClr val="CB4905"/>
      </a:accent6>
      <a:hlink>
        <a:srgbClr val="E05206"/>
      </a:hlink>
      <a:folHlink>
        <a:srgbClr val="99CC00"/>
      </a:folHlink>
    </a:clrScheme>
    <a:fontScheme name="LR_250 8-5 White">
      <a:majorFont>
        <a:latin typeface="Frutiger LT 55 Roman"/>
        <a:ea typeface=""/>
        <a:cs typeface="Arial"/>
      </a:majorFont>
      <a:minorFont>
        <a:latin typeface="Frutiger LT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lnDef>
  </a:objectDefaults>
  <a:extraClrSchemeLst>
    <a:extraClrScheme>
      <a:clrScheme name="LR_250 8-5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3">
        <a:dk1>
          <a:srgbClr val="4D4F53"/>
        </a:dk1>
        <a:lt1>
          <a:srgbClr val="FFFFFF"/>
        </a:lt1>
        <a:dk2>
          <a:srgbClr val="002F5F"/>
        </a:dk2>
        <a:lt2>
          <a:srgbClr val="FFFFFF"/>
        </a:lt2>
        <a:accent1>
          <a:srgbClr val="BBE0E3"/>
        </a:accent1>
        <a:accent2>
          <a:srgbClr val="E05206"/>
        </a:accent2>
        <a:accent3>
          <a:srgbClr val="FFFFFF"/>
        </a:accent3>
        <a:accent4>
          <a:srgbClr val="404246"/>
        </a:accent4>
        <a:accent5>
          <a:srgbClr val="DAEDEF"/>
        </a:accent5>
        <a:accent6>
          <a:srgbClr val="CB4905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4">
        <a:dk1>
          <a:srgbClr val="4D4F53"/>
        </a:dk1>
        <a:lt1>
          <a:srgbClr val="FFFFFF"/>
        </a:lt1>
        <a:dk2>
          <a:srgbClr val="002F5F"/>
        </a:dk2>
        <a:lt2>
          <a:srgbClr val="808080"/>
        </a:lt2>
        <a:accent1>
          <a:srgbClr val="92D400"/>
        </a:accent1>
        <a:accent2>
          <a:srgbClr val="333399"/>
        </a:accent2>
        <a:accent3>
          <a:srgbClr val="FFFFFF"/>
        </a:accent3>
        <a:accent4>
          <a:srgbClr val="404246"/>
        </a:accent4>
        <a:accent5>
          <a:srgbClr val="C7E6AA"/>
        </a:accent5>
        <a:accent6>
          <a:srgbClr val="2D2D8A"/>
        </a:accent6>
        <a:hlink>
          <a:srgbClr val="E0520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6">
        <a:dk1>
          <a:srgbClr val="4D4E53"/>
        </a:dk1>
        <a:lt1>
          <a:srgbClr val="FFFFFF"/>
        </a:lt1>
        <a:dk2>
          <a:srgbClr val="002E5F"/>
        </a:dk2>
        <a:lt2>
          <a:srgbClr val="FFFFFF"/>
        </a:lt2>
        <a:accent1>
          <a:srgbClr val="AB8AB8"/>
        </a:accent1>
        <a:accent2>
          <a:srgbClr val="D5C833"/>
        </a:accent2>
        <a:accent3>
          <a:srgbClr val="FFFFFF"/>
        </a:accent3>
        <a:accent4>
          <a:srgbClr val="404146"/>
        </a:accent4>
        <a:accent5>
          <a:srgbClr val="D2C4D8"/>
        </a:accent5>
        <a:accent6>
          <a:srgbClr val="C1B52D"/>
        </a:accent6>
        <a:hlink>
          <a:srgbClr val="E6552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LR_250 8-5 White">
  <a:themeElements>
    <a:clrScheme name="LR_250 8-5 White 13">
      <a:dk1>
        <a:srgbClr val="4D4F53"/>
      </a:dk1>
      <a:lt1>
        <a:srgbClr val="FFFFFF"/>
      </a:lt1>
      <a:dk2>
        <a:srgbClr val="002F5F"/>
      </a:dk2>
      <a:lt2>
        <a:srgbClr val="FFFFFF"/>
      </a:lt2>
      <a:accent1>
        <a:srgbClr val="BBE0E3"/>
      </a:accent1>
      <a:accent2>
        <a:srgbClr val="E05206"/>
      </a:accent2>
      <a:accent3>
        <a:srgbClr val="FFFFFF"/>
      </a:accent3>
      <a:accent4>
        <a:srgbClr val="404246"/>
      </a:accent4>
      <a:accent5>
        <a:srgbClr val="DAEDEF"/>
      </a:accent5>
      <a:accent6>
        <a:srgbClr val="CB4905"/>
      </a:accent6>
      <a:hlink>
        <a:srgbClr val="E05206"/>
      </a:hlink>
      <a:folHlink>
        <a:srgbClr val="99CC00"/>
      </a:folHlink>
    </a:clrScheme>
    <a:fontScheme name="LR_250 8-5 White">
      <a:majorFont>
        <a:latin typeface="Frutiger LT 55 Roman"/>
        <a:ea typeface=""/>
        <a:cs typeface="Arial"/>
      </a:majorFont>
      <a:minorFont>
        <a:latin typeface="Frutiger LT 45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E65526"/>
            </a:solidFill>
            <a:effectLst/>
            <a:latin typeface="Frutiger LT 65 Bold" pitchFamily="34" charset="0"/>
            <a:cs typeface="Arial" charset="0"/>
          </a:defRPr>
        </a:defPPr>
      </a:lstStyle>
    </a:lnDef>
  </a:objectDefaults>
  <a:extraClrSchemeLst>
    <a:extraClrScheme>
      <a:clrScheme name="LR_250 8-5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R_250 8-5 White 13">
        <a:dk1>
          <a:srgbClr val="4D4F53"/>
        </a:dk1>
        <a:lt1>
          <a:srgbClr val="FFFFFF"/>
        </a:lt1>
        <a:dk2>
          <a:srgbClr val="002F5F"/>
        </a:dk2>
        <a:lt2>
          <a:srgbClr val="FFFFFF"/>
        </a:lt2>
        <a:accent1>
          <a:srgbClr val="BBE0E3"/>
        </a:accent1>
        <a:accent2>
          <a:srgbClr val="E05206"/>
        </a:accent2>
        <a:accent3>
          <a:srgbClr val="FFFFFF"/>
        </a:accent3>
        <a:accent4>
          <a:srgbClr val="404246"/>
        </a:accent4>
        <a:accent5>
          <a:srgbClr val="DAEDEF"/>
        </a:accent5>
        <a:accent6>
          <a:srgbClr val="CB4905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4">
        <a:dk1>
          <a:srgbClr val="4D4F53"/>
        </a:dk1>
        <a:lt1>
          <a:srgbClr val="FFFFFF"/>
        </a:lt1>
        <a:dk2>
          <a:srgbClr val="002F5F"/>
        </a:dk2>
        <a:lt2>
          <a:srgbClr val="808080"/>
        </a:lt2>
        <a:accent1>
          <a:srgbClr val="92D400"/>
        </a:accent1>
        <a:accent2>
          <a:srgbClr val="333399"/>
        </a:accent2>
        <a:accent3>
          <a:srgbClr val="FFFFFF"/>
        </a:accent3>
        <a:accent4>
          <a:srgbClr val="404246"/>
        </a:accent4>
        <a:accent5>
          <a:srgbClr val="C7E6AA"/>
        </a:accent5>
        <a:accent6>
          <a:srgbClr val="2D2D8A"/>
        </a:accent6>
        <a:hlink>
          <a:srgbClr val="E0520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E0520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R_250 8-5 White 16">
        <a:dk1>
          <a:srgbClr val="4D4E53"/>
        </a:dk1>
        <a:lt1>
          <a:srgbClr val="FFFFFF"/>
        </a:lt1>
        <a:dk2>
          <a:srgbClr val="002E5F"/>
        </a:dk2>
        <a:lt2>
          <a:srgbClr val="FFFFFF"/>
        </a:lt2>
        <a:accent1>
          <a:srgbClr val="AB8AB8"/>
        </a:accent1>
        <a:accent2>
          <a:srgbClr val="D5C833"/>
        </a:accent2>
        <a:accent3>
          <a:srgbClr val="FFFFFF"/>
        </a:accent3>
        <a:accent4>
          <a:srgbClr val="404146"/>
        </a:accent4>
        <a:accent5>
          <a:srgbClr val="D2C4D8"/>
        </a:accent5>
        <a:accent6>
          <a:srgbClr val="C1B52D"/>
        </a:accent6>
        <a:hlink>
          <a:srgbClr val="E65526"/>
        </a:hlink>
        <a:folHlink>
          <a:srgbClr val="1E9D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LEANWIND Pres. Template</Template>
  <TotalTime>37264</TotalTime>
  <Words>735</Words>
  <Application>Microsoft Office PowerPoint</Application>
  <PresentationFormat>On-screen Show (4:3)</PresentationFormat>
  <Paragraphs>132</Paragraphs>
  <Slides>20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Frutiger LT 55 Roman</vt:lpstr>
      <vt:lpstr>Frutiger LT 65 Bold</vt:lpstr>
      <vt:lpstr>ヒラギノ角ゴ Pro W3</vt:lpstr>
      <vt:lpstr>LEANWIND Pres. Template</vt:lpstr>
      <vt:lpstr>LR_250 8-5 White</vt:lpstr>
      <vt:lpstr>1_LR_250 8-5 White</vt:lpstr>
      <vt:lpstr>2_LR_250 8-5 White</vt:lpstr>
      <vt:lpstr>4_LR_250 8-5 White</vt:lpstr>
      <vt:lpstr>PowerPoint Presentation</vt:lpstr>
      <vt:lpstr>O&amp;M Vessels  - Scope of presentation</vt:lpstr>
      <vt:lpstr>O&amp;M Vessels - Industrial Challenges</vt:lpstr>
      <vt:lpstr>O&amp;M Vessels  - LEANWIND O&amp;M Vessel Design </vt:lpstr>
      <vt:lpstr>O&amp;M Vessel  - LEANWIND Design</vt:lpstr>
      <vt:lpstr>O&amp;M Vessel  - Design Particulars</vt:lpstr>
      <vt:lpstr>O&amp;M LEANWIND Simulator based tools</vt:lpstr>
      <vt:lpstr>O&amp;M Vessel – LEANWIND Simulator Set-up</vt:lpstr>
      <vt:lpstr>O&amp;M Vessel – LEANWIND Manoeuvring Consoles</vt:lpstr>
      <vt:lpstr>O&amp;M Vessel – LEANWIND DP System</vt:lpstr>
      <vt:lpstr>O&amp;M Vessel – LEANWIND Gangway Operator Station</vt:lpstr>
      <vt:lpstr>O&amp;M Vessel – LEANWIND Gangway Control GUI</vt:lpstr>
      <vt:lpstr>O&amp;M Simulation Activities - Scope</vt:lpstr>
      <vt:lpstr>O&amp;M Simulation Activities - Scope</vt:lpstr>
      <vt:lpstr>O&amp;M Simulation Activities - Scope</vt:lpstr>
      <vt:lpstr>Potential cost and safety benefits - Design simulations</vt:lpstr>
      <vt:lpstr>Potential cost and safety benefits - Training simulations</vt:lpstr>
      <vt:lpstr> </vt:lpstr>
      <vt:lpstr> </vt:lpstr>
      <vt:lpstr>PowerPoint Presentation</vt:lpstr>
    </vt:vector>
  </TitlesOfParts>
  <Company>University College Cork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Katie</dc:creator>
  <cp:lastModifiedBy>Sabina Potestio</cp:lastModifiedBy>
  <cp:revision>371</cp:revision>
  <cp:lastPrinted>2014-11-18T18:43:32Z</cp:lastPrinted>
  <dcterms:created xsi:type="dcterms:W3CDTF">2014-02-24T16:47:16Z</dcterms:created>
  <dcterms:modified xsi:type="dcterms:W3CDTF">2017-11-23T14:29:34Z</dcterms:modified>
</cp:coreProperties>
</file>