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8" r:id="rId2"/>
    <p:sldMasterId id="2147483721" r:id="rId3"/>
  </p:sldMasterIdLst>
  <p:notesMasterIdLst>
    <p:notesMasterId r:id="rId15"/>
  </p:notesMasterIdLst>
  <p:sldIdLst>
    <p:sldId id="330" r:id="rId4"/>
    <p:sldId id="259" r:id="rId5"/>
    <p:sldId id="260" r:id="rId6"/>
    <p:sldId id="262" r:id="rId7"/>
    <p:sldId id="304" r:id="rId8"/>
    <p:sldId id="332" r:id="rId9"/>
    <p:sldId id="272" r:id="rId10"/>
    <p:sldId id="338" r:id="rId11"/>
    <p:sldId id="267" r:id="rId12"/>
    <p:sldId id="348" r:id="rId13"/>
    <p:sldId id="285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8CF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18" autoAdjust="0"/>
  </p:normalViewPr>
  <p:slideViewPr>
    <p:cSldViewPr snapToObjects="1">
      <p:cViewPr varScale="1">
        <p:scale>
          <a:sx n="76" d="100"/>
          <a:sy n="76" d="100"/>
        </p:scale>
        <p:origin x="164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B0A78-EDB4-4218-B6E9-6B7E8661072F}" type="datetimeFigureOut">
              <a:rPr lang="en-IE" smtClean="0"/>
              <a:t>23/11/2017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8DB2D-F323-4970-8561-1426945C5A0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082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C9E7B-922D-4956-A04F-8B69DA5247AD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01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9B839-DD8B-4DDD-AA12-3DA90BEBA0AA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4441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8DB2D-F323-4970-8561-1426945C5A07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7966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8DB2D-F323-4970-8561-1426945C5A07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115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gi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 descr="A2SEA_SEA-JACK_Tony-West_Vattenfall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4" b="7755"/>
          <a:stretch>
            <a:fillRect/>
          </a:stretch>
        </p:blipFill>
        <p:spPr bwMode="auto">
          <a:xfrm>
            <a:off x="0" y="0"/>
            <a:ext cx="91440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r="243"/>
          <a:stretch>
            <a:fillRect/>
          </a:stretch>
        </p:blipFill>
        <p:spPr bwMode="auto">
          <a:xfrm>
            <a:off x="21554" y="3754438"/>
            <a:ext cx="9144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3840" y="4469924"/>
            <a:ext cx="7010400" cy="1851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8BDE8"/>
                </a:solidFill>
                <a:ea typeface="+mj-ea"/>
              </a:rPr>
              <a:t>The LEANWIND project</a:t>
            </a:r>
            <a:endParaRPr lang="en-US" b="1" dirty="0">
              <a:solidFill>
                <a:srgbClr val="78BDE8"/>
              </a:solidFill>
              <a:ea typeface="+mj-ea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3903" y="5145154"/>
            <a:ext cx="6377348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800" dirty="0" err="1" smtClean="0">
                <a:solidFill>
                  <a:schemeClr val="bg2"/>
                </a:solidFill>
                <a:latin typeface="Franklin Gothic Book"/>
                <a:ea typeface="+mn-ea"/>
                <a:cs typeface="Franklin Gothic Book"/>
              </a:rPr>
              <a:t>WindEurope’s</a:t>
            </a:r>
            <a:r>
              <a:rPr lang="en-US" sz="2800" dirty="0" smtClean="0">
                <a:solidFill>
                  <a:schemeClr val="bg2"/>
                </a:solidFill>
                <a:latin typeface="Franklin Gothic Book"/>
                <a:ea typeface="+mn-ea"/>
                <a:cs typeface="Franklin Gothic Book"/>
              </a:rPr>
              <a:t> Offshore</a:t>
            </a:r>
            <a:r>
              <a:rPr lang="en-US" sz="2800" baseline="0" dirty="0" smtClean="0">
                <a:solidFill>
                  <a:schemeClr val="bg2"/>
                </a:solidFill>
                <a:latin typeface="Franklin Gothic Book"/>
                <a:ea typeface="+mn-ea"/>
                <a:cs typeface="Franklin Gothic Book"/>
              </a:rPr>
              <a:t> Wind Working Group 6</a:t>
            </a:r>
            <a:r>
              <a:rPr lang="en-US" sz="2800" baseline="30000" dirty="0" smtClean="0">
                <a:solidFill>
                  <a:schemeClr val="bg2"/>
                </a:solidFill>
                <a:latin typeface="Franklin Gothic Book"/>
                <a:ea typeface="+mn-ea"/>
                <a:cs typeface="Franklin Gothic Book"/>
              </a:rPr>
              <a:t>th</a:t>
            </a:r>
            <a:r>
              <a:rPr lang="en-US" sz="2800" baseline="0" dirty="0" smtClean="0">
                <a:solidFill>
                  <a:schemeClr val="bg2"/>
                </a:solidFill>
                <a:latin typeface="Franklin Gothic Book"/>
                <a:ea typeface="+mn-ea"/>
                <a:cs typeface="Franklin Gothic Book"/>
              </a:rPr>
              <a:t> September 2016</a:t>
            </a:r>
            <a:endParaRPr lang="en-US" sz="2800" dirty="0">
              <a:solidFill>
                <a:schemeClr val="bg2"/>
              </a:solidFill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142875" y="6083764"/>
            <a:ext cx="435768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GB" sz="1800" dirty="0" smtClean="0">
                <a:solidFill>
                  <a:srgbClr val="7F7F7F"/>
                </a:solidFill>
                <a:latin typeface="Franklin Gothic Book" charset="0"/>
              </a:rPr>
              <a:t>Jimmy Murphy</a:t>
            </a:r>
            <a:endParaRPr lang="en-GB" sz="1800" dirty="0">
              <a:solidFill>
                <a:srgbClr val="7F7F7F"/>
              </a:solidFill>
              <a:latin typeface="Franklin Gothic Book" charset="0"/>
            </a:endParaRPr>
          </a:p>
          <a:p>
            <a:pPr>
              <a:defRPr/>
            </a:pPr>
            <a:r>
              <a:rPr lang="en-GB" sz="1300" i="1" dirty="0" smtClean="0">
                <a:solidFill>
                  <a:srgbClr val="7F7F7F"/>
                </a:solidFill>
                <a:latin typeface="Franklin Gothic Book" charset="0"/>
              </a:rPr>
              <a:t>LEANWIND</a:t>
            </a:r>
            <a:r>
              <a:rPr lang="en-GB" sz="1300" i="1" baseline="0" dirty="0" smtClean="0">
                <a:solidFill>
                  <a:srgbClr val="7F7F7F"/>
                </a:solidFill>
                <a:latin typeface="Franklin Gothic Book" charset="0"/>
              </a:rPr>
              <a:t> Coordinator</a:t>
            </a:r>
            <a:endParaRPr lang="en-GB" sz="1300" i="1" dirty="0">
              <a:solidFill>
                <a:srgbClr val="7F7F7F"/>
              </a:solidFill>
              <a:latin typeface="Franklin Gothic Book" charset="0"/>
            </a:endParaRPr>
          </a:p>
        </p:txBody>
      </p:sp>
      <p:pic>
        <p:nvPicPr>
          <p:cNvPr id="7" name="Afbeelding 9" descr="Leanwind_FINAL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6082617" y="4367249"/>
            <a:ext cx="2160365" cy="116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2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752047"/>
            <a:ext cx="1255275" cy="84010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292080" y="5840552"/>
            <a:ext cx="201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Project supported within the Ocean of Tomorrow call of the</a:t>
            </a:r>
          </a:p>
          <a:p>
            <a:pPr algn="ctr"/>
            <a:r>
              <a:rPr lang="en-IE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European Commission Seventh Framework Programme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181380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O:\Policy Department\Policy Analysis Unit\PROJ\LEANWind\WP 9 - Dissemination and exploitation\Logo\FP7-General\EU_flag_lo-res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28800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611560" y="4365104"/>
            <a:ext cx="830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The research leading to these results has received funding from the European Union Seventh Framework 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Programme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 under the agreement SCP2-GA-2013-614020.</a:t>
            </a:r>
            <a:endParaRPr lang="en-GB" sz="2400" kern="1200" dirty="0" smtClean="0">
              <a:solidFill>
                <a:schemeClr val="tx1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47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005013" y="3636963"/>
            <a:ext cx="51768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500" b="1">
                <a:solidFill>
                  <a:srgbClr val="78BDE8"/>
                </a:solidFill>
                <a:latin typeface="Franklin Gothic Book" charset="0"/>
                <a:cs typeface="Franklin Gothic Book" charset="0"/>
              </a:rPr>
              <a:t>Thank you very much </a:t>
            </a:r>
          </a:p>
          <a:p>
            <a:pPr algn="ctr"/>
            <a:r>
              <a:rPr lang="en-GB" sz="3500" b="1">
                <a:solidFill>
                  <a:srgbClr val="78BDE8"/>
                </a:solidFill>
                <a:latin typeface="Franklin Gothic Book" charset="0"/>
                <a:cs typeface="Franklin Gothic Book" charset="0"/>
              </a:rPr>
              <a:t>for your attention  </a:t>
            </a: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250825" y="103188"/>
            <a:ext cx="18732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31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3" descr="A2SEA_SEA-JACK_Tony-West_Vattenfall_w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4" b="7755"/>
          <a:stretch>
            <a:fillRect/>
          </a:stretch>
        </p:blipFill>
        <p:spPr bwMode="auto">
          <a:xfrm>
            <a:off x="0" y="0"/>
            <a:ext cx="91440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r="243"/>
          <a:stretch>
            <a:fillRect/>
          </a:stretch>
        </p:blipFill>
        <p:spPr bwMode="auto">
          <a:xfrm>
            <a:off x="21554" y="3754438"/>
            <a:ext cx="9144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152400" y="4722813"/>
            <a:ext cx="7010400" cy="1851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8BDE8"/>
                </a:solidFill>
                <a:effectLst/>
                <a:uLnTx/>
                <a:uFillTx/>
                <a:latin typeface="Franklin Gothic Medium"/>
                <a:ea typeface="+mj-ea"/>
              </a:rPr>
              <a:t>Click to edit title style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8BDE8"/>
              </a:solidFill>
              <a:effectLst/>
              <a:uLnTx/>
              <a:uFillTx/>
              <a:latin typeface="Franklin Gothic Medium"/>
              <a:ea typeface="+mj-ea"/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52400" y="5410200"/>
            <a:ext cx="65532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Click to edit subtitle style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17" name="TextBox 21"/>
          <p:cNvSpPr txBox="1">
            <a:spLocks noChangeArrowheads="1"/>
          </p:cNvSpPr>
          <p:nvPr userDrawn="1"/>
        </p:nvSpPr>
        <p:spPr bwMode="auto">
          <a:xfrm>
            <a:off x="142875" y="6016625"/>
            <a:ext cx="435768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Franklin Gothic Book" charset="0"/>
              </a:rPr>
              <a:t>NAME OF PRESENTER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Franklin Gothic Book" charset="0"/>
              </a:rPr>
              <a:t>Business title</a:t>
            </a:r>
          </a:p>
        </p:txBody>
      </p:sp>
      <p:pic>
        <p:nvPicPr>
          <p:cNvPr id="18" name="Afbeelding 9" descr="Leanwind_FINAL_RG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6082617" y="4367249"/>
            <a:ext cx="2160365" cy="116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Afbeelding 2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752047"/>
            <a:ext cx="1255275" cy="840105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5292080" y="5840552"/>
            <a:ext cx="201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Project supported within the Ocean of Tomorrow call of the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European Commission Seventh Framework Programme</a:t>
            </a:r>
            <a:endParaRPr kumimoji="0" lang="en-IE" sz="1000" b="0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30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228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924800" cy="4525963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rgbClr val="6BA8CF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21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685800" y="1600200"/>
            <a:ext cx="39582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 bwMode="auto">
          <a:xfrm>
            <a:off x="4788024" y="1600200"/>
            <a:ext cx="39582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50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3161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758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36855" r="5287" b="51048"/>
          <a:stretch>
            <a:fillRect/>
          </a:stretch>
        </p:blipFill>
        <p:spPr bwMode="auto">
          <a:xfrm>
            <a:off x="0" y="854075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Book"/>
                <a:ea typeface="+mj-ea"/>
              </a:rPr>
              <a:t>Click to edit Master title style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Franklin Gothic Book"/>
              <a:ea typeface="+mj-ea"/>
            </a:endParaRPr>
          </a:p>
        </p:txBody>
      </p:sp>
      <p:pic>
        <p:nvPicPr>
          <p:cNvPr id="6" name="Afbeelding 6" descr="Leanwind_FINAL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201" y="1752600"/>
            <a:ext cx="8001000" cy="5907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 userDrawn="1">
            <p:extLst/>
          </p:nvPr>
        </p:nvGraphicFramePr>
        <p:xfrm>
          <a:off x="1384300" y="3193172"/>
          <a:ext cx="6096000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Table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Table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Table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14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Book"/>
                <a:ea typeface="+mj-ea"/>
              </a:rPr>
              <a:t>Project Summary</a:t>
            </a:r>
            <a:b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Book"/>
                <a:ea typeface="+mj-ea"/>
              </a:rPr>
            </a:b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Book"/>
                <a:ea typeface="+mj-ea"/>
              </a:rPr>
              <a:t>Industry Advisory Group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Franklin Gothic Book"/>
              <a:ea typeface="+mj-ea"/>
            </a:endParaRPr>
          </a:p>
        </p:txBody>
      </p:sp>
      <p:pic>
        <p:nvPicPr>
          <p:cNvPr id="7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8662" y="2700337"/>
            <a:ext cx="3008313" cy="4005263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charset="0"/>
              <a:buNone/>
              <a:tabLst/>
              <a:defRPr sz="20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charset="0"/>
              <a:buNone/>
              <a:tabLst/>
              <a:defRPr/>
            </a:pPr>
            <a:r>
              <a:rPr lang="en-IE" sz="2000" dirty="0" smtClean="0"/>
              <a:t>A v</a:t>
            </a:r>
            <a:r>
              <a:rPr lang="en-GB" sz="2000" dirty="0" err="1" smtClean="0"/>
              <a:t>oluntary</a:t>
            </a:r>
            <a:r>
              <a:rPr lang="en-GB" sz="2000" dirty="0" smtClean="0"/>
              <a:t> external industry stakeholder group formed to maximise the impact and the value of the project by involving key industry stakeholders in the delivery of the research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2" y="1538287"/>
            <a:ext cx="4916488" cy="51673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8662" y="1538287"/>
            <a:ext cx="3008313" cy="1162050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en-US" dirty="0" smtClean="0"/>
              <a:t>LEANWIND Industry Advisory Group</a:t>
            </a:r>
            <a:endParaRPr lang="en-US" dirty="0"/>
          </a:p>
        </p:txBody>
      </p:sp>
      <p:pic>
        <p:nvPicPr>
          <p:cNvPr id="8" name="Picture 7" descr="C:\Users\fdevoymcauliffe\AppData\Local\Microsoft\Windows\Temporary Internet Files\Content.Outlook\4N3HGCMS\IAG.jpg"/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r="10870"/>
          <a:stretch/>
        </p:blipFill>
        <p:spPr bwMode="auto">
          <a:xfrm>
            <a:off x="3419872" y="1524000"/>
            <a:ext cx="5616624" cy="5145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289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Book"/>
                <a:ea typeface="+mj-ea"/>
              </a:rPr>
              <a:t>Click to edit Master title style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Franklin Gothic Book"/>
              <a:ea typeface="+mj-ea"/>
            </a:endParaRPr>
          </a:p>
        </p:txBody>
      </p:sp>
      <p:pic>
        <p:nvPicPr>
          <p:cNvPr id="7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1450975"/>
            <a:ext cx="5486400" cy="38830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26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924800" cy="4525963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rgbClr val="6BA8CF"/>
              </a:buClr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93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Book"/>
                <a:ea typeface="+mj-ea"/>
              </a:rPr>
              <a:t>Click to edit Master title style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Franklin Gothic Book"/>
              <a:ea typeface="+mj-ea"/>
            </a:endParaRPr>
          </a:p>
        </p:txBody>
      </p:sp>
      <p:pic>
        <p:nvPicPr>
          <p:cNvPr id="6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00200"/>
            <a:ext cx="7848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35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Book"/>
                <a:ea typeface="+mj-ea"/>
              </a:rPr>
              <a:t>Click to edit Master title style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Franklin Gothic Book"/>
              <a:ea typeface="+mj-ea"/>
            </a:endParaRPr>
          </a:p>
        </p:txBody>
      </p:sp>
      <p:pic>
        <p:nvPicPr>
          <p:cNvPr id="6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463675"/>
            <a:ext cx="2057400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463675"/>
            <a:ext cx="5562600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33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demeau-fp7.eu/sites/all/themes/demeau/images/FP7-gen-RGB.gif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13992"/>
            <a:ext cx="3763787" cy="3062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440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logs-images.forbes.com/peterdetwiler/files/2013/03/horns_rev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"/>
          <a:stretch/>
        </p:blipFill>
        <p:spPr bwMode="auto">
          <a:xfrm>
            <a:off x="1115616" y="1524000"/>
            <a:ext cx="6912768" cy="509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785165" y="2233880"/>
            <a:ext cx="364567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Thank </a:t>
            </a:r>
            <a:r>
              <a:rPr kumimoji="0" lang="en-GB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you</a:t>
            </a:r>
            <a:endParaRPr kumimoji="0" lang="en-GB" sz="3500" b="1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for your attention  </a:t>
            </a: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5" descr="Leanwind_FINAL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250825" y="103188"/>
            <a:ext cx="18732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259632" y="5589240"/>
            <a:ext cx="67687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Email: leanwind@ucc.ie – Tel. +353 21  4864376 - Website: www.leanwind.eu  </a:t>
            </a:r>
            <a:endParaRPr kumimoji="0" lang="en-IE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79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 descr="A2SEA_SEA-JACK_Tony-West_Vattenfall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4" b="7755"/>
          <a:stretch>
            <a:fillRect/>
          </a:stretch>
        </p:blipFill>
        <p:spPr bwMode="auto">
          <a:xfrm>
            <a:off x="0" y="12"/>
            <a:ext cx="91440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r="243"/>
          <a:stretch>
            <a:fillRect/>
          </a:stretch>
        </p:blipFill>
        <p:spPr bwMode="auto">
          <a:xfrm>
            <a:off x="21554" y="3754453"/>
            <a:ext cx="9144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9" descr="Leanwind_FINAL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6082626" y="4367249"/>
            <a:ext cx="2160365" cy="116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2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5752065"/>
            <a:ext cx="1255275" cy="84010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292080" y="5840552"/>
            <a:ext cx="201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Project supported within the Ocean of Tomorrow call of the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European Commission Seventh Framework Programme</a:t>
            </a:r>
            <a:endParaRPr kumimoji="0" lang="en-IE" sz="1000" b="0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976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88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2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6"/>
            <a:ext cx="7924800" cy="4525963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rgbClr val="6BA8CF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77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88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2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685800" y="1600206"/>
            <a:ext cx="39582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 bwMode="auto">
          <a:xfrm>
            <a:off x="4788024" y="1600206"/>
            <a:ext cx="39582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30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88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2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1" y="23161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95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36855" r="5287" b="51048"/>
          <a:stretch>
            <a:fillRect/>
          </a:stretch>
        </p:blipFill>
        <p:spPr bwMode="auto">
          <a:xfrm>
            <a:off x="0" y="854088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88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Book"/>
                <a:ea typeface="+mj-ea"/>
              </a:rPr>
              <a:t>Click to edit Master title style</a:t>
            </a:r>
          </a:p>
        </p:txBody>
      </p:sp>
      <p:pic>
        <p:nvPicPr>
          <p:cNvPr id="6" name="Afbeelding 6" descr="Leanwind_FINAL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2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384300" y="3192463"/>
          <a:ext cx="6096000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bg1"/>
                          </a:solidFill>
                        </a:rPr>
                        <a:t>Table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bg1"/>
                          </a:solidFill>
                        </a:rPr>
                        <a:t>Table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bg1"/>
                          </a:solidFill>
                        </a:rPr>
                        <a:t>Table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201" y="1752600"/>
            <a:ext cx="8001000" cy="5907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22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88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Book"/>
                <a:ea typeface="+mj-ea"/>
              </a:rPr>
              <a:t>Click to edit Master title style</a:t>
            </a:r>
          </a:p>
        </p:txBody>
      </p:sp>
      <p:pic>
        <p:nvPicPr>
          <p:cNvPr id="7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2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665" y="2700351"/>
            <a:ext cx="3008313" cy="4005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4" y="1538288"/>
            <a:ext cx="4916488" cy="5167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5" y="15382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3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685800" y="1600200"/>
            <a:ext cx="39582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 bwMode="auto">
          <a:xfrm>
            <a:off x="4788024" y="1600200"/>
            <a:ext cx="39582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91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88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Book"/>
                <a:ea typeface="+mj-ea"/>
              </a:rPr>
              <a:t>Click to edit Master title style</a:t>
            </a:r>
          </a:p>
        </p:txBody>
      </p:sp>
      <p:pic>
        <p:nvPicPr>
          <p:cNvPr id="7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2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2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2" y="1450990"/>
            <a:ext cx="5486400" cy="38830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2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533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88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Book"/>
                <a:ea typeface="+mj-ea"/>
              </a:rPr>
              <a:t>Click to edit Master title style</a:t>
            </a:r>
          </a:p>
        </p:txBody>
      </p:sp>
      <p:pic>
        <p:nvPicPr>
          <p:cNvPr id="6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2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00206"/>
            <a:ext cx="7848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0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88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Book"/>
                <a:ea typeface="+mj-ea"/>
              </a:rPr>
              <a:t>Click to edit Master title style</a:t>
            </a:r>
          </a:p>
        </p:txBody>
      </p:sp>
      <p:pic>
        <p:nvPicPr>
          <p:cNvPr id="6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2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463679"/>
            <a:ext cx="2057400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463679"/>
            <a:ext cx="5562600" cy="531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99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88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2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O:\Policy Department\Policy Analysis Unit\PROJ\LEANWind\WP 9 - Dissemination and exploitation\Logo\FP7-General\EU_flag_lo-res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28800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611560" y="4365104"/>
            <a:ext cx="830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The research leading to these results has received funding from the European Union Seventh Framework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Programme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 under the agreement SCP2-GA-2013-614020.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6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129457" y="3636980"/>
            <a:ext cx="492795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>
                <a:ln>
                  <a:noFill/>
                </a:ln>
                <a:solidFill>
                  <a:srgbClr val="78BDE8"/>
                </a:solidFill>
                <a:effectLst/>
                <a:uLnTx/>
                <a:uFillTx/>
                <a:latin typeface="Franklin Gothic Book" charset="0"/>
                <a:cs typeface="Franklin Gothic Book" charset="0"/>
              </a:rPr>
              <a:t>Thank you very much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>
                <a:ln>
                  <a:noFill/>
                </a:ln>
                <a:solidFill>
                  <a:srgbClr val="78BDE8"/>
                </a:solidFill>
                <a:effectLst/>
                <a:uLnTx/>
                <a:uFillTx/>
                <a:latin typeface="Franklin Gothic Book" charset="0"/>
                <a:cs typeface="Franklin Gothic Book" charset="0"/>
              </a:rPr>
              <a:t>for your attention  </a:t>
            </a: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88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250826" y="103188"/>
            <a:ext cx="18732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16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3161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4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36855" r="5287" b="51048"/>
          <a:stretch>
            <a:fillRect/>
          </a:stretch>
        </p:blipFill>
        <p:spPr bwMode="auto">
          <a:xfrm>
            <a:off x="0" y="854075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Afbeelding 6" descr="Leanwind_FINAL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384300" y="3192463"/>
          <a:ext cx="6096000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Table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Table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Table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201" y="1752600"/>
            <a:ext cx="8001000" cy="5907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1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662" y="2700337"/>
            <a:ext cx="3008313" cy="4005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2" y="1538287"/>
            <a:ext cx="4916488" cy="5167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2" y="15382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8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1450975"/>
            <a:ext cx="5486400" cy="38830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4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00200"/>
            <a:ext cx="7848600" cy="45259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8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463675"/>
            <a:ext cx="2057400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463675"/>
            <a:ext cx="5562600" cy="5318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0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Titelstijl van model bewerken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78BDE8"/>
          </a:solidFill>
          <a:latin typeface="Franklin Gothic Book"/>
          <a:ea typeface="ヒラギノ角ゴ Pro W3" charset="0"/>
          <a:cs typeface="Franklin Gothic Boo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BA8CF"/>
        </a:buClr>
        <a:buFont typeface="Arial" charset="0"/>
        <a:buChar char="•"/>
        <a:defRPr sz="20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dirty="0"/>
              <a:t>Titelstijl van model bewerken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  <a:p>
            <a:pPr lvl="4"/>
            <a:r>
              <a:rPr lang="nl-BE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6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78BDE8"/>
          </a:solidFill>
          <a:latin typeface="Franklin Gothic Book"/>
          <a:ea typeface="ヒラギノ角ゴ Pro W3" charset="0"/>
          <a:cs typeface="Franklin Gothic Boo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BA8CF"/>
        </a:buClr>
        <a:buFont typeface="Arial" charset="0"/>
        <a:buChar char="•"/>
        <a:defRPr sz="20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Titelstijl van model bewerken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0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78BDE8"/>
          </a:solidFill>
          <a:latin typeface="Franklin Gothic Book"/>
          <a:ea typeface="ヒラギノ角ゴ Pro W3" charset="0"/>
          <a:cs typeface="Franklin Gothic Boo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BA8CF"/>
        </a:buClr>
        <a:buFont typeface="Arial" charset="0"/>
        <a:buChar char="•"/>
        <a:defRPr sz="20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3199" y="4509120"/>
            <a:ext cx="7010400" cy="901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Medium"/>
                <a:ea typeface="+mj-ea"/>
              </a:rPr>
              <a:t>LEANWIND Project - Introduction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Franklin Gothic Medium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273" y="5347635"/>
            <a:ext cx="5038726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Jimmy Murphy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MaREI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 Centre, University College Cork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A8CF"/>
                </a:solidFill>
                <a:effectLst/>
                <a:uLnTx/>
                <a:uFillTx/>
                <a:latin typeface="Arial" charset="0"/>
              </a:rPr>
              <a:t>INNWIND, AVATAR and LEANWIND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6BA8CF"/>
                </a:solidFill>
                <a:effectLst/>
                <a:uLnTx/>
                <a:uFillTx/>
                <a:latin typeface="Arial" charset="0"/>
              </a:rPr>
              <a:t> Final Event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6BA8CF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A8CF"/>
                </a:solidFill>
                <a:effectLst/>
                <a:uLnTx/>
                <a:uFillTx/>
                <a:latin typeface="Arial" charset="0"/>
              </a:rPr>
              <a:t>30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6BA8CF"/>
                </a:solidFill>
                <a:effectLst/>
                <a:uLnTx/>
                <a:uFillTx/>
                <a:latin typeface="Arial" charset="0"/>
              </a:rPr>
              <a:t>th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A8CF"/>
                </a:solidFill>
                <a:effectLst/>
                <a:uLnTx/>
                <a:uFillTx/>
                <a:latin typeface="Arial" charset="0"/>
              </a:rPr>
              <a:t> November 2017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6BA8CF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4236" y="237678"/>
            <a:ext cx="8001000" cy="590706"/>
          </a:xfrm>
        </p:spPr>
        <p:txBody>
          <a:bodyPr/>
          <a:lstStyle/>
          <a:p>
            <a:r>
              <a:rPr lang="en-GB" sz="2800" dirty="0" smtClean="0"/>
              <a:t>WP8 Economic &amp; market assessment</a:t>
            </a:r>
            <a:br>
              <a:rPr lang="en-GB" sz="2800" dirty="0" smtClean="0"/>
            </a:br>
            <a:r>
              <a:rPr lang="en-IE" sz="2800" dirty="0"/>
              <a:t/>
            </a:r>
            <a:br>
              <a:rPr lang="en-IE" sz="2800" dirty="0"/>
            </a:br>
            <a:endParaRPr lang="en-IE" sz="2800" dirty="0"/>
          </a:p>
        </p:txBody>
      </p:sp>
      <p:sp>
        <p:nvSpPr>
          <p:cNvPr id="4" name="AutoShape 2" descr="data:image/jpeg;base64,/9j/4AAQSkZJRgABAQAAAQABAAD/2wCEAAkGBxQSEhQUEhQVFRQUFBQVFxUXFxcUFxcUFBQXFxQVFxccHCggHBwlHBQUITEhJSksLi4uFx8zODMsNygtLiwBCgoKDg0OGxAQGiwlHCQsLCwsLCwsLCwsLCwsLCwvLCwsLCwsLCwsLCwsLywsLCwsLCwsLCwsLCwsLCwsLCwsLP/AABEIAOEA4QMBIgACEQEDEQH/xAAbAAACAwEBAQAAAAAAAAAAAAAAAQIDBAUGB//EAEYQAAEDAQMIBgYHBwMFAQAAAAEAAhEDEiExBEFRYXGRofAFE4GxwdEGIiMy4fEUNUJSc5KyJGJygqKzwiV0pAc0Q4TSM//EABkBAQEBAQEBAAAAAAAAAAAAAAABAgMEBf/EACYRAQACAQMEAQQDAAAAAAAAAAABEQISMXEhMkGBAzNRYcEiQvD/2gAMAwEAAhEDEQA/AOsApCmVO2guX17l8qoIUtakKYUUQi9E7IRaGZRhEKFpF6jJThOEOqKIUoThUpCE4UoThSykYRCnCIS1pGE4UgEQllIwnClCIUtaRhOFKE4SykIThShEKWtIwnClCIQooRClCIQpGEQpwiEWkYQpQhQpkhEKcIhatikYRCnCISykYRCnCcJa0hCcKQCcKWUhCcKcJwlrSEIhTRCWUjCIUoRCLSMJwpQiFLKRhOFKEQllIwnClCIS1pGE4UoThSykIThShEJa0jCcKUIhLKRhOFKEQliKFKEKDJCcKUIhatmkYThOFpyTIn1JsNtWccO7sUnKI6ysYzOzNCFKE4SykYQpQiEsokQpQiFLWkQnClCcJZSEJwrmUpa4/djiY81CFLWkIThThEK2UjCIUoThSykYRClC6nRnRloW6lzBffdIGfUFnLOMYuWoxtlyXILTS95s0xnzk6GhZIXQ6Ty3rCA25jfdGHaeblihMZneVyiNoQhOFKEALVs0jCcKUIASykYRCnCIUtaQhCmmllMcJwpQiFbZpGFdkuUOputMMHvGgquE4UnqsdHcZUo5Tc8WamkXE7D9rYb1hyzol9OSPXb95ubaMR3a1ihdXIOmHNgPkj732ht0965TGWPbt9nS4y7nJhEL0lbIqVYWmw0n7TcCf3m6dxXHyzo99L3hLczhePh2q4/LE8pPxzDHCcKUIhdLZooRClCcKWU0UW+xqHS5g3Wj4rLC3MHsHfij9KyQs4zu1MbIwiFKE4WrSkYRClC6vRfR0w54uxa3TrOrVn785ZxjFysY2XRPRdqHvHq4hunWdXf3rpfpC36jPcGJ+8R4BaOmMvxpsP8AGf8AEeO7SuNC54xOU6sm8ukVCEJwpQnC62xSEJqUIhLKRThShEJZSMJwpQiEspGEKUISymSEKUISyihEJwmpZRQnCaEspZk9dzDLTHcdoXayLpMOuPqk3WT7p2eR4rhQhYyxjJrGZh3Mp6Mpv9z2btH2T5dm5cnKckfTMPEaDmOwq7JsuLbnes3iNh8DwXSp5Z6pwezOCMNoXPVljvs3UZODCcLqvyBlS+i6D9xx7j5rn1qLmGHAg6DzeusZxLE4zC//AMH87TwePBZIV7Xyxzfuup8RVKhTplxgXnwzk6BrUid1mEEQpELRk1LAkSfsjxKs5UkRa3IskvBcJOZvifJbukMs6sWWn2hxP3QfFFSp1LZN9R2A0ayuK5xJJN5N5OtcojVNy6T/ABioRThNC7W50UJhCaWUScITUsooRCaatlFCITQpZRIUkJZTEhU207aqLZTlVnPqjiD5JtkxrMDbyQoqcpqIwnXwEX8Qlau7T3CPFFTCappVYM6DvGbuVr3gi7Nxb9k7fhrUGihgLTZa4xOBm73Xab8MFpq5MQbdMyMbveaDmLdHkuezLCwS3MXSMQbmmCMCtf0lpddNNzbpF7TJcYg6wc8XrE21FKadW21rpsPIBke6SRw7titHTtj2eVMlv3vEHNtUK+UNIlwBIi06neQ4ib2GCc9xhxAutLnHL6XtaVV9Ky19OHOeG+pVoh4gGCL7evDOppvYnKt3dyfo0PD3UKgeyq6kYOLAxrgZOfEKnKKzQLFP3ftOzvI06BoC8C7poZLVcckrFzQ4CC1wa8WQS6DhfI1xNy9HT9N8kr03GrNKu0DASXmRdGft7lucMo3hmM8Z2lvfVALRiXGABidPZr1hdxjRQbbqXvPut0fBeC6P9L20Xl7qQqOIiTUs2RoaLOHHWvRuyzrgyratCqwPH7oJIs9hBTPCb67GGcTstrVi4lzjJKhKrtJ2lVTTlQtItIJpqEp2kEkKMpygkhRlOUEkKMpyoJShRlNCnnh0gzSN6tblY/dPb5Fc4UTobuCm2m7VuXp0w8sZy6YykC8e8Jn1iMCBNxzz2JsyoS2SI9abwSB6xiccCD2rBDrzdfq1g+CbLUi4YOH9JA8FnRDeuW9rw4wSBfNxgGMQI/h79SHZaMbyMLzN8Yhs2RsjjesdMkFsjB18RhLTdx3KM+q4aLObMQ6/+lTTC65a6Z9ci17oN8mA0EAkiYJ81oydtM3+tLYc1ttwEuYTFSoXS64E33Xa4WEzaqa2k9nWMjvUg4y0anHtFB4G6/eszjbUZU11qrD6tpx6xzZIc8NbJsQGzLxj72q6RKoq9G0zMyahAJIq1BMl9ljTagSGmQIB924qGTgWqdu8B4u0m02yNkkTqlbujOiqlYOdUdYpmwbbrgQOtt2Rh9sX4X6oWZrHytzl4cJ3QFOs9jGh4dZmKbjBHqFzWtfaDQbTjdF5Xmun+hMpyao9rqLnNaCW1B6zTTbAtSDAiWgjNsgr6jW6Wp0vZZO2SaZPWnPYYC3+K6NAGgrznTGWF9Cs4mbRylt83ewo3DQLWZXHPO/wmeGFfl4MdHZTFp1IsZEl1qncIn3Q6TmzK7JPR+vUo1MoFnq6ZiTi50EkNGxuxe09JGhtOoAAB1NM/mpMJ4krX6F5QKeQOloe11ay9pzscHTGvP2LWWU6YljHGNUw4XQfo1ROTUsofNQve8WSYa2zgCM5uJxXoGVQAAAABgBAAGoLJ6NSejnNz0cp4FpB4lPrCkRd8rdRDZ9I1I+kajuWPrCpWzpWtMJqlr+k6juR9I1Hcsto6U5OlTTC6pavpGo7ij6RqO5Zr9KcHSmmDVLT9I1Hcn9I1HcssHSUw06SmmDVLSMo1Hcn9I1Hcs1k6UWTp4JphdUtX0jbuR9J2rNZ/e7kw0/e7lNMGqWj6RtQqLB09yEqDVLnSmCq7SYcurktDlIOVNpSDlKVc13eg4c61UHJ2rlKWzA9af3SNFxLSf0hRBcOr+174JJgwWVBNwvIkCOKGOvVzTzv81JWHQyLqaQBqltaqKgHVsPqMcer98ybxcbIJVGX9JVK3WWzc3qoaLmiRXmB/KMdC5mVUbTC20WzUBlpg/Yz/wAqf0qamUMIdIFJ1qPVN9S6cx9ofylYjGuv+3amfH+2aWH2lPXkzj/xmlc7Lv8As6349f8ATQW6kfa0v9q4/wDCaVhyx37FX/3Nb9NFWN49M5bT7bvSn/8AN2uhR/tUwp+i/wBXO/GHiqfSo+y/9eh+hgVvoz9XP/GHepPZHMNR3zw2+hdXqxlwgODXCoWnAtde4flJV2X5C2z1tEk0ibx9qmfuu1aD8zV6ItnK6zM1bJ+IJaeDgs+R5Y+k6W4xDgRLXDO1wzhSp1TX4W40xaAKYU8rdTPrU5E4sMmwdRzt0Z1ntrpHViei4FOVRbT6xKLXSpArP1ifWJRa+USqQ9O2lFrkKq2i2lFrbkQq7SdpBKyE1C0mork20ByptItLtTja8OTDlQHp21KLXhydpUB6A5KW17X3q5j1iDlax6zMNYy0E3dqz5dasVjTueWNg3YguIzaypteiq73tYWGx0dVe52T27Nr6JWkgET+yuszrs2R2LLlLv2Gv/uqnFtPyWY5VWp5XkwpgFnVhpaYDbPVkPzT7k7gr8qd+w5R/vXYYXtFw3KRvHr9pltPtt9K3exZrybJ/wDELR6Nn/TX/it/UsfpafY0teS5P+qPBbPR76sq/iN/WFJ7MeYWO+eGj0cq2csoH7wqU/zNtD+2l0yyxXqt0PduJkcCFk6Nq2a1F2irT/qNk8HFdb0zp2cpJ++xjuBb/grt8npf6e3ItJyqLSdpdKc7WynKqDkByC0FO0qbalbQWkolVSnaQXAoDlTKdpRVwcnKpDky5BdaSVfaUIONaQHqgOTDl2ea19tMP5zrPaTtpS2vtp21ntpl/wA1KW19tWMdoWTrOfJStKTCxLY16nWdcdixtepVKlxjnZcsTDpGXRPrQKtEkiGipfMQOrd88UqrJ6PyiIMZWH3R7hbAcNIki/WqKridBljhGNxGfguL0HRqsybKpeLALGObIvdbbfG6/VqWJ6THpveJ9vT+lx9jQ15Jk/63eS3dAfVlb8Rn9xi5/pafY5LrySh/ceuh0H9VV/42f3WKT2Y8/sjvnhz+si/OLxtF4u7F6307bPUVB9prhP5XN/UV4pr+cV7Lpt3WdGZO/Ow0wT/K6meMK/J0yxkwm8coeWt84Itqi1zzenaXWnK14cnbWcP55lMvSi2i2mHrPa8k7SUttFpFpUWkB6UW0Wkw5UB6A/m5QteHJh6olBclLbRaQs3WJpRbi2+eZ4J21mtdnDvTt642+OZdnlabXOPFFpZrfPPmE7fzMn4cVFaLfMyna361mD+fgE5PN3hHeitIf8uZUgefP5rIH83zwv3Jh2zaY53qLDY123nbm3qbn7TsnvWNj+T8LlIvGkcDxk9yzMNRLTSq+sNXwGPxWd0jJ8oECDWBn1TfLdF4O3MdqiypON8do3kWVGo49RUE/buBBwLmkwcIzR5hc5jrDrE/xl2fS4+wyPXktPhUcuj0Gf8ASq/8TNX/AJaa53peP2bITpycDc/4ro9B/VWUbW/3GLE9kc/tuO+eP04NrnHwXsui39b0TXbnpFx/K5tXzXhi6V7L/p4+23KqB+3TneHMdd/M1a+ftv7MfBP8q+7ylvkfJFrn5FUh91+bdz2p2tfPYuzja8P5xQKnOHiqJ5wCdrbx8LkLX2ucPBDXrPa5u807eztIPci20h+jcmH84DiFmtcgE+EJz8hHglFtNrn4p21mt8/Epips7lFtpD0w/mVmDx27/BO32IW0W9Xf5IVHWDVuCELcO3sHb5ItbeweJKonX3+CXN4niujk0dbr3unuRb1dsRxKpB0zsmfCVGdg/q7yg09Zr4hp+O9HWbOPlHFUCTmPh5Inm88FBp63TPADel1k6+20d0SqAOfgnOaZ1RHeg0ipp74779yk6pzfzxWbbdt9buUpjPuHesy3C4VObh3ydxC52X9Jmi7EWX+81wMEtIdJgiRJBx8FrLc9+0yBGsi5c7pnIw4W5wAjeJjTiuWf4dsHqq/T1LKOj2ttNNSmabABZJDQZdEEmNq7vQf1VlPZ/cYvF0cgFPJKb2x67gCbiZFrGMMMMbl7ToL6qyrZ/k1cv6Ry63efp5S2OfK/uXpP+n+WWMtpg4VGvZozWhdtYF5S1r7JAI7MVq6Lyzqq1KphYqMd2BwLsZzTnXozjVjMPLhNZRLX03S6vKKzfu1agEzhbMR2RgsZd87/AJLten1Kxl1aJh9h8gT7zGycZxB0rzwdt2zhwCfHN4xK/JFZTC+388/Z80y7k396zh2iNou8D3ptd28e6R3LbDSKk4X7yeGCBU5z7gZ4LPbnRsx4AlMu0zsu7j5IrQamnde47p7wmH7Tqi/cs9vVGjN+qOCdpBqtH538ErQ5vWYPGo/1R2XnuTD9F57Dw9YhQaLW3f5JWtV+q/4Kkv0+J4A+CdvTHb4AkdyC62eYQquz+keSEocYu5uB4Qlb7e/xVc8y5Bdr8AtWzS2ezb80B8Z/ywqQeZTBQpaTpv7Uw6OYVNrXzuQHdo7Qpa0ut6Z7QpW+waeZVIcRs7TxSDtu8Hgg0NOjh/8AJU7evdA7vNZQ7VwkbirAdfGOAkKS1CwETIvPHxUcrvYb4m68QZ1kCIwx8FF9Tkg94UasubcDjptgayInsXPN0wdTpFvsaHquaA2IdedIwJEG+CIEYAYD1vQQ/wBJyv8Ahd3heJyiRTYLjeCXYEkzEgiZsxOgr23QP1Tlf8D+4Fcp+nHLpj9SeHh55dMdk3ILtg48FSXRmI7buJJQ0zojSJPDBel5Xo/SzLG1votWZc7JKYfGNum+ox0jaCuHa+eBVAfyLvCUA8/GYUxjTFNZTqm2gVNfn2QjrNcn8x4iVTb2b2+c8ECqcLtl3xK0yvL9O4mP1eCdrb4ee9UWozkavd78UBwzDhHEEFFXtfo8p7BE7ipWtfOzFZ2vnPO5w896fWAYnniN6DQX8mfj3pl06xvG+8DcFmFTRwkcBdwUw7PdtwjtQXNfo4X909wUmvjCRsie3BZy+de2HjeL+9NjpwjsPyKDRGrg7zQqJ/d4JolQ5M8hK3zgq7Q0b7+5MOObgY8Vm3Slk7BztRa0k86L1USM5HPaidXb8UspbOi7aidY4d6rBRa17kspYHDXPYiSc26Sq7W3eUWtR7Z8kspcDGk9mCkH8wFQBzKlbHJHcpZS2SNI2QO5DjaghwJbfgZGBv03qq1rI7fCU5m+b9MkG7PEysZbN4t9epaYw6znDjOeYAxInDTmAXuugfqnLPwqujM3XcvA1Heq0X3aYuibpHcvf9AfVOWZvYVr/wCU3rnn9OOW8O+eHzoajz3bkGppmdxUHEaJ1z5QkHHATGi+F6Leeljic8Hbcd6A7m4+KhsMaY+MeKhPOfclrS/rNYPa5p3e7wTBJzbxIHaPJU29e/FBOvnbegvDozbjdujxQHThwHxVAjt08+SlOmD2NHEjxRKWl83Eztkd58FIPjT375CpNTNLhqdEJt5LSOIBlWylwqE4X7DZ4p2oxMbQBxBVFudB1HHwJQ14GF3D4KFNFv54+IKYqE69Rv4YqgHVGxwI4DwRbm647bvAKo0QdW53mhUdnH4JIMrEnYhNCnhvyrzqTsE0LMNTuYxUTihCSkbq3eKk/wAEkKNJU8DsQ1NCIsbh2quh7yEKTsuO7bV+zs/ycvoXo/8AVOWfgV/0FNC559kct4d88PmGferDihC7Q4ynlGZZnoQkri00fc7UmZ9qELTKs4IyfEoQpO6+FuS4OUcp97chCvhJ3Fb3QtTfs7EITyzLGzFSrYHsQhGp8KUIQsuj/9k="/>
          <p:cNvSpPr>
            <a:spLocks noChangeAspect="1" noChangeArrowheads="1"/>
          </p:cNvSpPr>
          <p:nvPr/>
        </p:nvSpPr>
        <p:spPr bwMode="auto">
          <a:xfrm>
            <a:off x="155575" y="-2308225"/>
            <a:ext cx="48101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" name="AutoShape 4" descr="data:image/jpeg;base64,/9j/4AAQSkZJRgABAQAAAQABAAD/2wCEAAkGBxQSEhQUEhQVFRQUFBQVFxUXFxcUFxcUFBQXFxQVFxccHCggHBwlHBQUITEhJSksLi4uFx8zODMsNygtLiwBCgoKDg0OGxAQGiwlHCQsLCwsLCwsLCwsLCwsLCwvLCwsLCwsLCwsLCwsLywsLCwsLCwsLCwsLCwsLCwsLCwsLP/AABEIAOEA4QMBIgACEQEDEQH/xAAbAAACAwEBAQAAAAAAAAAAAAAAAQIDBAUGB//EAEYQAAEDAQMIBgYHBwMFAQAAAAEAAhEDEiExBEFRYXGRofAFE4GxwdEGIiMy4fEUNUJSc5KyJGJygqKzwiV0pAc0Q4TSM//EABkBAQEBAQEBAAAAAAAAAAAAAAABAgMEBf/EACYRAQACAQMEAQQDAAAAAAAAAAABEQISMXEhMkGBAzNRYcEiQvD/2gAMAwEAAhEDEQA/AOsApCmVO2guX17l8qoIUtakKYUUQi9E7IRaGZRhEKFpF6jJThOEOqKIUoThUpCE4UoThSykYRCnCIS1pGE4UgEQllIwnClCIUtaRhOFKE4SykIThShEKWtIwnClCIQooRClCIQpGEQpwiEWkYQpQhQpkhEKcIhatikYRCnCISykYRCnCcJa0hCcKQCcKWUhCcKcJwlrSEIhTRCWUjCIUoRCLSMJwpQiFLKRhOFKEQllIwnClCIS1pGE4UoThSykIThShEJa0jCcKUIhLKRhOFKEQliKFKEKDJCcKUIhatmkYThOFpyTIn1JsNtWccO7sUnKI6ysYzOzNCFKE4SykYQpQiEsokQpQiFLWkQnClCcJZSEJwrmUpa4/djiY81CFLWkIThThEK2UjCIUoThSykYRClC6nRnRloW6lzBffdIGfUFnLOMYuWoxtlyXILTS95s0xnzk6GhZIXQ6Ty3rCA25jfdGHaeblihMZneVyiNoQhOFKEALVs0jCcKUIASykYRCnCIUtaQhCmmllMcJwpQiFbZpGFdkuUOputMMHvGgquE4UnqsdHcZUo5Tc8WamkXE7D9rYb1hyzol9OSPXb95ubaMR3a1ihdXIOmHNgPkj732ht0965TGWPbt9nS4y7nJhEL0lbIqVYWmw0n7TcCf3m6dxXHyzo99L3hLczhePh2q4/LE8pPxzDHCcKUIhdLZooRClCcKWU0UW+xqHS5g3Wj4rLC3MHsHfij9KyQs4zu1MbIwiFKE4WrSkYRClC6vRfR0w54uxa3TrOrVn785ZxjFysY2XRPRdqHvHq4hunWdXf3rpfpC36jPcGJ+8R4BaOmMvxpsP8AGf8AEeO7SuNC54xOU6sm8ukVCEJwpQnC62xSEJqUIhLKRThShEJZSMJwpQiEspGEKUISymSEKUISyihEJwmpZRQnCaEspZk9dzDLTHcdoXayLpMOuPqk3WT7p2eR4rhQhYyxjJrGZh3Mp6Mpv9z2btH2T5dm5cnKckfTMPEaDmOwq7JsuLbnes3iNh8DwXSp5Z6pwezOCMNoXPVljvs3UZODCcLqvyBlS+i6D9xx7j5rn1qLmGHAg6DzeusZxLE4zC//AMH87TwePBZIV7Xyxzfuup8RVKhTplxgXnwzk6BrUid1mEEQpELRk1LAkSfsjxKs5UkRa3IskvBcJOZvifJbukMs6sWWn2hxP3QfFFSp1LZN9R2A0ayuK5xJJN5N5OtcojVNy6T/ABioRThNC7W50UJhCaWUScITUsooRCaatlFCITQpZRIUkJZTEhU207aqLZTlVnPqjiD5JtkxrMDbyQoqcpqIwnXwEX8Qlau7T3CPFFTCappVYM6DvGbuVr3gi7Nxb9k7fhrUGihgLTZa4xOBm73Xab8MFpq5MQbdMyMbveaDmLdHkuezLCwS3MXSMQbmmCMCtf0lpddNNzbpF7TJcYg6wc8XrE21FKadW21rpsPIBke6SRw7titHTtj2eVMlv3vEHNtUK+UNIlwBIi06neQ4ib2GCc9xhxAutLnHL6XtaVV9Ky19OHOeG+pVoh4gGCL7evDOppvYnKt3dyfo0PD3UKgeyq6kYOLAxrgZOfEKnKKzQLFP3ftOzvI06BoC8C7poZLVcckrFzQ4CC1wa8WQS6DhfI1xNy9HT9N8kr03GrNKu0DASXmRdGft7lucMo3hmM8Z2lvfVALRiXGABidPZr1hdxjRQbbqXvPut0fBeC6P9L20Xl7qQqOIiTUs2RoaLOHHWvRuyzrgyratCqwPH7oJIs9hBTPCb67GGcTstrVi4lzjJKhKrtJ2lVTTlQtItIJpqEp2kEkKMpygkhRlOUEkKMpyoJShRlNCnnh0gzSN6tblY/dPb5Fc4UTobuCm2m7VuXp0w8sZy6YykC8e8Jn1iMCBNxzz2JsyoS2SI9abwSB6xiccCD2rBDrzdfq1g+CbLUi4YOH9JA8FnRDeuW9rw4wSBfNxgGMQI/h79SHZaMbyMLzN8Yhs2RsjjesdMkFsjB18RhLTdx3KM+q4aLObMQ6/+lTTC65a6Z9ci17oN8mA0EAkiYJ81oydtM3+tLYc1ttwEuYTFSoXS64E33Xa4WEzaqa2k9nWMjvUg4y0anHtFB4G6/eszjbUZU11qrD6tpx6xzZIc8NbJsQGzLxj72q6RKoq9G0zMyahAJIq1BMl9ljTagSGmQIB924qGTgWqdu8B4u0m02yNkkTqlbujOiqlYOdUdYpmwbbrgQOtt2Rh9sX4X6oWZrHytzl4cJ3QFOs9jGh4dZmKbjBHqFzWtfaDQbTjdF5Xmun+hMpyao9rqLnNaCW1B6zTTbAtSDAiWgjNsgr6jW6Wp0vZZO2SaZPWnPYYC3+K6NAGgrznTGWF9Cs4mbRylt83ewo3DQLWZXHPO/wmeGFfl4MdHZTFp1IsZEl1qncIn3Q6TmzK7JPR+vUo1MoFnq6ZiTi50EkNGxuxe09JGhtOoAAB1NM/mpMJ4krX6F5QKeQOloe11ay9pzscHTGvP2LWWU6YljHGNUw4XQfo1ROTUsofNQve8WSYa2zgCM5uJxXoGVQAAAABgBAAGoLJ6NSejnNz0cp4FpB4lPrCkRd8rdRDZ9I1I+kajuWPrCpWzpWtMJqlr+k6juR9I1Hcsto6U5OlTTC6pavpGo7ij6RqO5Zr9KcHSmmDVLT9I1Hcn9I1HcssHSUw06SmmDVLSMo1Hcn9I1Hcs1k6UWTp4JphdUtX0jbuR9J2rNZ/e7kw0/e7lNMGqWj6RtQqLB09yEqDVLnSmCq7SYcurktDlIOVNpSDlKVc13eg4c61UHJ2rlKWzA9af3SNFxLSf0hRBcOr+174JJgwWVBNwvIkCOKGOvVzTzv81JWHQyLqaQBqltaqKgHVsPqMcer98ybxcbIJVGX9JVK3WWzc3qoaLmiRXmB/KMdC5mVUbTC20WzUBlpg/Yz/wAqf0qamUMIdIFJ1qPVN9S6cx9ofylYjGuv+3amfH+2aWH2lPXkzj/xmlc7Lv8As6349f8ATQW6kfa0v9q4/wDCaVhyx37FX/3Nb9NFWN49M5bT7bvSn/8AN2uhR/tUwp+i/wBXO/GHiqfSo+y/9eh+hgVvoz9XP/GHepPZHMNR3zw2+hdXqxlwgODXCoWnAtde4flJV2X5C2z1tEk0ibx9qmfuu1aD8zV6ItnK6zM1bJ+IJaeDgs+R5Y+k6W4xDgRLXDO1wzhSp1TX4W40xaAKYU8rdTPrU5E4sMmwdRzt0Z1ntrpHViei4FOVRbT6xKLXSpArP1ifWJRa+USqQ9O2lFrkKq2i2lFrbkQq7SdpBKyE1C0mork20ByptItLtTja8OTDlQHp21KLXhydpUB6A5KW17X3q5j1iDlax6zMNYy0E3dqz5dasVjTueWNg3YguIzaypteiq73tYWGx0dVe52T27Nr6JWkgET+yuszrs2R2LLlLv2Gv/uqnFtPyWY5VWp5XkwpgFnVhpaYDbPVkPzT7k7gr8qd+w5R/vXYYXtFw3KRvHr9pltPtt9K3exZrybJ/wDELR6Nn/TX/it/UsfpafY0teS5P+qPBbPR76sq/iN/WFJ7MeYWO+eGj0cq2csoH7wqU/zNtD+2l0yyxXqt0PduJkcCFk6Nq2a1F2irT/qNk8HFdb0zp2cpJ++xjuBb/grt8npf6e3ItJyqLSdpdKc7WynKqDkByC0FO0qbalbQWkolVSnaQXAoDlTKdpRVwcnKpDky5BdaSVfaUIONaQHqgOTDl2ea19tMP5zrPaTtpS2vtp21ntpl/wA1KW19tWMdoWTrOfJStKTCxLY16nWdcdixtepVKlxjnZcsTDpGXRPrQKtEkiGipfMQOrd88UqrJ6PyiIMZWH3R7hbAcNIki/WqKridBljhGNxGfguL0HRqsybKpeLALGObIvdbbfG6/VqWJ6THpveJ9vT+lx9jQ15Jk/63eS3dAfVlb8Rn9xi5/pafY5LrySh/ceuh0H9VV/42f3WKT2Y8/sjvnhz+si/OLxtF4u7F6307bPUVB9prhP5XN/UV4pr+cV7Lpt3WdGZO/Ow0wT/K6meMK/J0yxkwm8coeWt84Itqi1zzenaXWnK14cnbWcP55lMvSi2i2mHrPa8k7SUttFpFpUWkB6UW0Wkw5UB6A/m5QteHJh6olBclLbRaQs3WJpRbi2+eZ4J21mtdnDvTt642+OZdnlabXOPFFpZrfPPmE7fzMn4cVFaLfMyna361mD+fgE5PN3hHeitIf8uZUgefP5rIH83zwv3Jh2zaY53qLDY123nbm3qbn7TsnvWNj+T8LlIvGkcDxk9yzMNRLTSq+sNXwGPxWd0jJ8oECDWBn1TfLdF4O3MdqiypON8do3kWVGo49RUE/buBBwLmkwcIzR5hc5jrDrE/xl2fS4+wyPXktPhUcuj0Gf8ASq/8TNX/AJaa53peP2bITpycDc/4ro9B/VWUbW/3GLE9kc/tuO+eP04NrnHwXsui39b0TXbnpFx/K5tXzXhi6V7L/p4+23KqB+3TneHMdd/M1a+ftv7MfBP8q+7ylvkfJFrn5FUh91+bdz2p2tfPYuzja8P5xQKnOHiqJ5wCdrbx8LkLX2ucPBDXrPa5u807eztIPci20h+jcmH84DiFmtcgE+EJz8hHglFtNrn4p21mt8/Epips7lFtpD0w/mVmDx27/BO32IW0W9Xf5IVHWDVuCELcO3sHb5ItbeweJKonX3+CXN4niujk0dbr3unuRb1dsRxKpB0zsmfCVGdg/q7yg09Zr4hp+O9HWbOPlHFUCTmPh5Inm88FBp63TPADel1k6+20d0SqAOfgnOaZ1RHeg0ipp74779yk6pzfzxWbbdt9buUpjPuHesy3C4VObh3ydxC52X9Jmi7EWX+81wMEtIdJgiRJBx8FrLc9+0yBGsi5c7pnIw4W5wAjeJjTiuWf4dsHqq/T1LKOj2ttNNSmabABZJDQZdEEmNq7vQf1VlPZ/cYvF0cgFPJKb2x67gCbiZFrGMMMMbl7ToL6qyrZ/k1cv6Ry63efp5S2OfK/uXpP+n+WWMtpg4VGvZozWhdtYF5S1r7JAI7MVq6Lyzqq1KphYqMd2BwLsZzTnXozjVjMPLhNZRLX03S6vKKzfu1agEzhbMR2RgsZd87/AJLten1Kxl1aJh9h8gT7zGycZxB0rzwdt2zhwCfHN4xK/JFZTC+388/Z80y7k396zh2iNou8D3ptd28e6R3LbDSKk4X7yeGCBU5z7gZ4LPbnRsx4AlMu0zsu7j5IrQamnde47p7wmH7Tqi/cs9vVGjN+qOCdpBqtH538ErQ5vWYPGo/1R2XnuTD9F57Dw9YhQaLW3f5JWtV+q/4Kkv0+J4A+CdvTHb4AkdyC62eYQquz+keSEocYu5uB4Qlb7e/xVc8y5Bdr8AtWzS2ezb80B8Z/ywqQeZTBQpaTpv7Uw6OYVNrXzuQHdo7Qpa0ut6Z7QpW+waeZVIcRs7TxSDtu8Hgg0NOjh/8AJU7evdA7vNZQ7VwkbirAdfGOAkKS1CwETIvPHxUcrvYb4m68QZ1kCIwx8FF9Tkg94UasubcDjptgayInsXPN0wdTpFvsaHquaA2IdedIwJEG+CIEYAYD1vQQ/wBJyv8Ahd3heJyiRTYLjeCXYEkzEgiZsxOgr23QP1Tlf8D+4Fcp+nHLpj9SeHh55dMdk3ILtg48FSXRmI7buJJQ0zojSJPDBel5Xo/SzLG1votWZc7JKYfGNum+ox0jaCuHa+eBVAfyLvCUA8/GYUxjTFNZTqm2gVNfn2QjrNcn8x4iVTb2b2+c8ECqcLtl3xK0yvL9O4mP1eCdrb4ee9UWozkavd78UBwzDhHEEFFXtfo8p7BE7ipWtfOzFZ2vnPO5w896fWAYnniN6DQX8mfj3pl06xvG+8DcFmFTRwkcBdwUw7PdtwjtQXNfo4X909wUmvjCRsie3BZy+de2HjeL+9NjpwjsPyKDRGrg7zQqJ/d4JolQ5M8hK3zgq7Q0b7+5MOObgY8Vm3Slk7BztRa0k86L1USM5HPaidXb8UspbOi7aidY4d6rBRa17kspYHDXPYiSc26Sq7W3eUWtR7Z8kspcDGk9mCkH8wFQBzKlbHJHcpZS2SNI2QO5DjaghwJbfgZGBv03qq1rI7fCU5m+b9MkG7PEysZbN4t9epaYw6znDjOeYAxInDTmAXuugfqnLPwqujM3XcvA1Heq0X3aYuibpHcvf9AfVOWZvYVr/wCU3rnn9OOW8O+eHzoajz3bkGppmdxUHEaJ1z5QkHHATGi+F6Leeljic8Hbcd6A7m4+KhsMaY+MeKhPOfclrS/rNYPa5p3e7wTBJzbxIHaPJU29e/FBOvnbegvDozbjdujxQHThwHxVAjt08+SlOmD2NHEjxRKWl83Eztkd58FIPjT375CpNTNLhqdEJt5LSOIBlWylwqE4X7DZ4p2oxMbQBxBVFudB1HHwJQ14GF3D4KFNFv54+IKYqE69Rv4YqgHVGxwI4DwRbm647bvAKo0QdW53mhUdnH4JIMrEnYhNCnhvyrzqTsE0LMNTuYxUTihCSkbq3eKk/wAEkKNJU8DsQ1NCIsbh2quh7yEKTsuO7bV+zs/ycvoXo/8AVOWfgV/0FNC559kct4d88PmGferDihC7Q4ynlGZZnoQkri00fc7UmZ9qELTKs4IyfEoQpO6+FuS4OUcp97chCvhJ3Fb3QtTfs7EITyzLGzFSrYHsQhGp8KUIQsuj/9k="/>
          <p:cNvSpPr>
            <a:spLocks noChangeAspect="1" noChangeArrowheads="1"/>
          </p:cNvSpPr>
          <p:nvPr/>
        </p:nvSpPr>
        <p:spPr bwMode="auto">
          <a:xfrm>
            <a:off x="307975" y="-2155825"/>
            <a:ext cx="48101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-31973" y="5881497"/>
            <a:ext cx="17962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 smtClean="0">
                <a:solidFill>
                  <a:schemeClr val="bg1"/>
                </a:solidFill>
                <a:latin typeface="Calibri" pitchFamily="34" charset="0"/>
              </a:rPr>
              <a:t>Courtesy of FORCE Technology</a:t>
            </a:r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30848"/>
            <a:ext cx="7719374" cy="480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4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0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3424" y="1556792"/>
            <a:ext cx="7924800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en-IE" b="1" dirty="0">
                <a:solidFill>
                  <a:srgbClr val="00B0F0"/>
                </a:solidFill>
              </a:rPr>
              <a:t>L</a:t>
            </a:r>
            <a:r>
              <a:rPr lang="en-IE" dirty="0">
                <a:solidFill>
                  <a:srgbClr val="264B96"/>
                </a:solidFill>
              </a:rPr>
              <a:t>ogistic </a:t>
            </a:r>
            <a:r>
              <a:rPr lang="en-IE" b="1" dirty="0">
                <a:solidFill>
                  <a:srgbClr val="00B0F0"/>
                </a:solidFill>
              </a:rPr>
              <a:t>E</a:t>
            </a:r>
            <a:r>
              <a:rPr lang="en-IE" dirty="0">
                <a:solidFill>
                  <a:srgbClr val="264B96"/>
                </a:solidFill>
              </a:rPr>
              <a:t>fficiencies </a:t>
            </a:r>
            <a:r>
              <a:rPr lang="en-IE" b="1" dirty="0">
                <a:solidFill>
                  <a:srgbClr val="00B0F0"/>
                </a:solidFill>
              </a:rPr>
              <a:t>A</a:t>
            </a:r>
            <a:r>
              <a:rPr lang="en-IE" dirty="0">
                <a:solidFill>
                  <a:srgbClr val="264B96"/>
                </a:solidFill>
              </a:rPr>
              <a:t>nd </a:t>
            </a:r>
            <a:r>
              <a:rPr lang="en-IE" b="1" dirty="0">
                <a:solidFill>
                  <a:srgbClr val="00B0F0"/>
                </a:solidFill>
              </a:rPr>
              <a:t>N</a:t>
            </a:r>
            <a:r>
              <a:rPr lang="en-IE" dirty="0">
                <a:solidFill>
                  <a:srgbClr val="264B96"/>
                </a:solidFill>
              </a:rPr>
              <a:t>aval architecture for </a:t>
            </a:r>
            <a:r>
              <a:rPr lang="en-IE" b="1" dirty="0">
                <a:solidFill>
                  <a:srgbClr val="00B0F0"/>
                </a:solidFill>
              </a:rPr>
              <a:t>W</a:t>
            </a:r>
            <a:r>
              <a:rPr lang="en-IE" dirty="0">
                <a:solidFill>
                  <a:srgbClr val="264B96"/>
                </a:solidFill>
              </a:rPr>
              <a:t>ind </a:t>
            </a:r>
            <a:r>
              <a:rPr lang="en-IE" b="1" dirty="0">
                <a:solidFill>
                  <a:srgbClr val="00B0F0"/>
                </a:solidFill>
              </a:rPr>
              <a:t>I</a:t>
            </a:r>
            <a:r>
              <a:rPr lang="en-IE" dirty="0">
                <a:solidFill>
                  <a:srgbClr val="264B96"/>
                </a:solidFill>
              </a:rPr>
              <a:t>nstallations with </a:t>
            </a:r>
            <a:r>
              <a:rPr lang="en-IE" b="1" dirty="0">
                <a:solidFill>
                  <a:srgbClr val="00B0F0"/>
                </a:solidFill>
              </a:rPr>
              <a:t>N</a:t>
            </a:r>
            <a:r>
              <a:rPr lang="en-IE" dirty="0">
                <a:solidFill>
                  <a:srgbClr val="264B96"/>
                </a:solidFill>
              </a:rPr>
              <a:t>ovel </a:t>
            </a:r>
            <a:r>
              <a:rPr lang="en-IE" b="1" dirty="0">
                <a:solidFill>
                  <a:srgbClr val="00B0F0"/>
                </a:solidFill>
              </a:rPr>
              <a:t>D</a:t>
            </a:r>
            <a:r>
              <a:rPr lang="en-IE" dirty="0">
                <a:solidFill>
                  <a:srgbClr val="264B96"/>
                </a:solidFill>
              </a:rPr>
              <a:t>evelopments</a:t>
            </a:r>
          </a:p>
          <a:p>
            <a:endParaRPr lang="en-GB" sz="105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r>
              <a:rPr lang="en-GB" sz="2000" dirty="0" smtClean="0"/>
              <a:t>UCC </a:t>
            </a:r>
            <a:r>
              <a:rPr lang="en-GB" sz="2000" dirty="0"/>
              <a:t>is coordinator</a:t>
            </a:r>
          </a:p>
          <a:p>
            <a:r>
              <a:rPr lang="en-GB" sz="2000" dirty="0"/>
              <a:t>31 partner organisations</a:t>
            </a:r>
          </a:p>
          <a:p>
            <a:pPr lvl="1"/>
            <a:r>
              <a:rPr lang="en-GB" sz="1800" dirty="0"/>
              <a:t>52% industry partners</a:t>
            </a:r>
          </a:p>
          <a:p>
            <a:pPr lvl="1"/>
            <a:r>
              <a:rPr lang="en-GB" sz="1800" dirty="0"/>
              <a:t>Representing 11 countries; </a:t>
            </a:r>
          </a:p>
          <a:p>
            <a:r>
              <a:rPr lang="en-US" sz="2000" dirty="0"/>
              <a:t>€14.9m total funding; €10m EC funding</a:t>
            </a:r>
          </a:p>
          <a:p>
            <a:r>
              <a:rPr lang="en-GB" sz="2000" dirty="0"/>
              <a:t>4 year duration</a:t>
            </a:r>
          </a:p>
          <a:p>
            <a:pPr lvl="1"/>
            <a:r>
              <a:rPr lang="en-GB" sz="1600" dirty="0"/>
              <a:t>Start date: December </a:t>
            </a:r>
            <a:r>
              <a:rPr lang="en-GB" sz="1600" dirty="0" smtClean="0"/>
              <a:t>2013</a:t>
            </a:r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84584"/>
            <a:ext cx="8001000" cy="896144"/>
          </a:xfrm>
        </p:spPr>
        <p:txBody>
          <a:bodyPr/>
          <a:lstStyle/>
          <a:p>
            <a:r>
              <a:rPr lang="en-GB" sz="2200" dirty="0" smtClean="0"/>
              <a:t>Project </a:t>
            </a:r>
            <a:r>
              <a:rPr lang="en-GB" sz="2200" dirty="0"/>
              <a:t>summary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LEANWIND</a:t>
            </a:r>
            <a:endParaRPr lang="en-IE" dirty="0"/>
          </a:p>
        </p:txBody>
      </p:sp>
      <p:pic>
        <p:nvPicPr>
          <p:cNvPr id="4" name="Picture 2" descr="C:\Users\klynch\Documents\2013 - LEANWIND Project\1 - Promotional\Kick-off promotional\Press photos\Leanwind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3" t="8550" b="8720"/>
          <a:stretch/>
        </p:blipFill>
        <p:spPr bwMode="auto">
          <a:xfrm>
            <a:off x="5364088" y="3429000"/>
            <a:ext cx="3093290" cy="278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12082" y="2344346"/>
            <a:ext cx="79248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A8CF"/>
              </a:buClr>
              <a:buFont typeface="Arial" charset="0"/>
              <a:buChar char="•"/>
              <a:defRPr sz="20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IE" sz="2000" dirty="0" smtClean="0"/>
              <a:t>OBJECTIVE: </a:t>
            </a:r>
            <a:r>
              <a:rPr lang="en-IE" sz="2000" i="1" dirty="0" smtClean="0"/>
              <a:t>to provide cost reductions across the offshore wind farm lifecycle and supply chain and the development of state of the art technologies and tools</a:t>
            </a:r>
            <a:r>
              <a:rPr lang="en-IE" sz="2000" dirty="0" smtClean="0"/>
              <a:t>. </a:t>
            </a:r>
            <a:endParaRPr lang="en-IE" dirty="0" smtClean="0"/>
          </a:p>
          <a:p>
            <a:pPr marL="0" indent="0">
              <a:buFont typeface="Arial" charset="0"/>
              <a:buNone/>
            </a:pPr>
            <a:endParaRPr lang="en-IE" dirty="0" smtClean="0"/>
          </a:p>
          <a:p>
            <a:pPr marL="0" indent="0">
              <a:buFont typeface="Arial" charset="0"/>
              <a:buNone/>
            </a:pP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4574482" y="6215792"/>
            <a:ext cx="4477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i="1" dirty="0" err="1">
                <a:solidFill>
                  <a:schemeClr val="bg2"/>
                </a:solidFill>
              </a:rPr>
              <a:t>Dr.</a:t>
            </a:r>
            <a:r>
              <a:rPr lang="en-IE" sz="1000" i="1" dirty="0">
                <a:solidFill>
                  <a:schemeClr val="bg2"/>
                </a:solidFill>
              </a:rPr>
              <a:t> Jimmy Murphy </a:t>
            </a:r>
            <a:r>
              <a:rPr lang="en-IE" sz="1000" i="1" dirty="0" smtClean="0">
                <a:solidFill>
                  <a:schemeClr val="bg2"/>
                </a:solidFill>
              </a:rPr>
              <a:t>(UCC</a:t>
            </a:r>
            <a:r>
              <a:rPr lang="en-IE" sz="1000" i="1" dirty="0">
                <a:solidFill>
                  <a:schemeClr val="bg2"/>
                </a:solidFill>
              </a:rPr>
              <a:t>), </a:t>
            </a:r>
            <a:r>
              <a:rPr lang="en-IE" sz="1000" i="1" dirty="0" err="1">
                <a:solidFill>
                  <a:schemeClr val="bg2"/>
                </a:solidFill>
              </a:rPr>
              <a:t>Máire</a:t>
            </a:r>
            <a:r>
              <a:rPr lang="en-IE" sz="1000" i="1" dirty="0">
                <a:solidFill>
                  <a:schemeClr val="bg2"/>
                </a:solidFill>
              </a:rPr>
              <a:t> </a:t>
            </a:r>
            <a:r>
              <a:rPr lang="en-IE" sz="1000" i="1" dirty="0" err="1">
                <a:solidFill>
                  <a:schemeClr val="bg2"/>
                </a:solidFill>
              </a:rPr>
              <a:t>Geoghegan</a:t>
            </a:r>
            <a:r>
              <a:rPr lang="en-IE" sz="1000" i="1" dirty="0">
                <a:solidFill>
                  <a:schemeClr val="bg2"/>
                </a:solidFill>
              </a:rPr>
              <a:t>-Quinn (EU Commissioner for Research, Innovation &amp; Science), and Ørnulf Jan Rødseth </a:t>
            </a:r>
            <a:r>
              <a:rPr lang="en-IE" sz="1000" i="1" dirty="0" smtClean="0">
                <a:solidFill>
                  <a:schemeClr val="bg2"/>
                </a:solidFill>
              </a:rPr>
              <a:t>(Norwegian </a:t>
            </a:r>
            <a:r>
              <a:rPr lang="en-IE" sz="1000" i="1" dirty="0">
                <a:solidFill>
                  <a:schemeClr val="bg2"/>
                </a:solidFill>
              </a:rPr>
              <a:t>Marine Technology Research Institute</a:t>
            </a:r>
            <a:r>
              <a:rPr lang="en-IE" sz="1000" i="1" dirty="0" smtClean="0">
                <a:solidFill>
                  <a:schemeClr val="bg2"/>
                </a:solidFill>
              </a:rPr>
              <a:t>) </a:t>
            </a:r>
            <a:r>
              <a:rPr lang="en-IE" sz="1000" i="1" dirty="0">
                <a:solidFill>
                  <a:schemeClr val="bg2"/>
                </a:solidFill>
              </a:rPr>
              <a:t>© Gary O'Neill</a:t>
            </a:r>
            <a:endParaRPr lang="en-GB" sz="10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1"/>
          <a:stretch/>
        </p:blipFill>
        <p:spPr>
          <a:xfrm>
            <a:off x="583200" y="1502035"/>
            <a:ext cx="7722600" cy="52921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16632"/>
            <a:ext cx="8001000" cy="752128"/>
          </a:xfrm>
        </p:spPr>
        <p:txBody>
          <a:bodyPr/>
          <a:lstStyle/>
          <a:p>
            <a:r>
              <a:rPr lang="en-GB" sz="2200" dirty="0" smtClean="0"/>
              <a:t>Project Summary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dirty="0"/>
              <a:t>LEANWIND Consortium</a:t>
            </a:r>
            <a:r>
              <a:rPr lang="en-US" dirty="0"/>
              <a:t/>
            </a:r>
            <a:br>
              <a:rPr lang="en-US" dirty="0"/>
            </a:br>
            <a:endParaRPr lang="en-IE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987824" y="1412776"/>
            <a:ext cx="548484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A8CF"/>
              </a:buClr>
              <a:buFont typeface="Arial" charset="0"/>
              <a:buChar char="•"/>
              <a:defRPr sz="20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 smtClean="0"/>
              <a:t>52% Industry Partners</a:t>
            </a:r>
          </a:p>
          <a:p>
            <a:pPr marL="0" indent="0" algn="ctr">
              <a:buNone/>
            </a:pPr>
            <a:r>
              <a:rPr lang="en-GB" sz="1800" dirty="0" smtClean="0"/>
              <a:t>Aims to be industry relevant and not simply an academic project</a:t>
            </a:r>
          </a:p>
        </p:txBody>
      </p:sp>
    </p:spTree>
    <p:extLst>
      <p:ext uri="{BB962C8B-B14F-4D97-AF65-F5344CB8AC3E}">
        <p14:creationId xmlns:p14="http://schemas.microsoft.com/office/powerpoint/2010/main" val="34555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5619" y="1772816"/>
            <a:ext cx="7654773" cy="38164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IE" dirty="0" smtClean="0"/>
              <a:t>WP2 Construction, Deployment &amp; Decommissioning</a:t>
            </a:r>
          </a:p>
          <a:p>
            <a:pPr>
              <a:spcAft>
                <a:spcPts val="1200"/>
              </a:spcAft>
            </a:pPr>
            <a:r>
              <a:rPr lang="en-IE" dirty="0" smtClean="0"/>
              <a:t>WP3 Novel Vessels &amp; Equipment</a:t>
            </a:r>
          </a:p>
          <a:p>
            <a:pPr>
              <a:spcAft>
                <a:spcPts val="1200"/>
              </a:spcAft>
            </a:pPr>
            <a:r>
              <a:rPr lang="en-IE" dirty="0" smtClean="0"/>
              <a:t>WP4 Operation &amp; Maintenance</a:t>
            </a:r>
          </a:p>
          <a:p>
            <a:pPr>
              <a:spcAft>
                <a:spcPts val="1200"/>
              </a:spcAft>
            </a:pPr>
            <a:r>
              <a:rPr lang="en-IE" dirty="0" smtClean="0"/>
              <a:t>WP5 Integrated Logistics</a:t>
            </a:r>
          </a:p>
          <a:p>
            <a:pPr>
              <a:spcAft>
                <a:spcPts val="1200"/>
              </a:spcAft>
            </a:pPr>
            <a:r>
              <a:rPr lang="en-IE" dirty="0" smtClean="0"/>
              <a:t>WP6 System Integration</a:t>
            </a:r>
          </a:p>
          <a:p>
            <a:pPr>
              <a:spcAft>
                <a:spcPts val="1200"/>
              </a:spcAft>
            </a:pPr>
            <a:r>
              <a:rPr lang="en-IE" dirty="0" smtClean="0"/>
              <a:t>WP7 Testing &amp; validation of tools &amp; technologies</a:t>
            </a:r>
          </a:p>
          <a:p>
            <a:pPr>
              <a:spcAft>
                <a:spcPts val="1200"/>
              </a:spcAft>
            </a:pPr>
            <a:r>
              <a:rPr lang="en-IE" dirty="0" smtClean="0"/>
              <a:t>WP8 Economic &amp; Market Assessment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 smtClean="0"/>
              <a:t>LEANWIND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W</a:t>
            </a:r>
            <a:r>
              <a:rPr lang="en-GB" dirty="0" smtClean="0"/>
              <a:t>ork Structure</a:t>
            </a:r>
            <a:endParaRPr lang="en-IE" dirty="0"/>
          </a:p>
        </p:txBody>
      </p:sp>
      <p:sp>
        <p:nvSpPr>
          <p:cNvPr id="8" name="AutoShape 2" descr="http://www.windenergyplanning.com/wp-content/uploads/2011/08/offshore-wind-turbine.jpg"/>
          <p:cNvSpPr>
            <a:spLocks noChangeAspect="1" noChangeArrowheads="1"/>
          </p:cNvSpPr>
          <p:nvPr/>
        </p:nvSpPr>
        <p:spPr bwMode="auto">
          <a:xfrm>
            <a:off x="155575" y="-2308225"/>
            <a:ext cx="32004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4" descr="http://www.windenergyplanning.com/wp-content/uploads/2011/08/offshore-wind-turbine.jpg"/>
          <p:cNvSpPr>
            <a:spLocks noChangeAspect="1" noChangeArrowheads="1"/>
          </p:cNvSpPr>
          <p:nvPr/>
        </p:nvSpPr>
        <p:spPr bwMode="auto">
          <a:xfrm>
            <a:off x="307975" y="-2155825"/>
            <a:ext cx="32004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27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45050" y="163113"/>
            <a:ext cx="8001000" cy="590706"/>
          </a:xfrm>
        </p:spPr>
        <p:txBody>
          <a:bodyPr/>
          <a:lstStyle/>
          <a:p>
            <a:pPr marL="0" indent="0">
              <a:buNone/>
            </a:pPr>
            <a:r>
              <a:rPr lang="en-IE" sz="2400" dirty="0" smtClean="0"/>
              <a:t>Project Summary</a:t>
            </a:r>
            <a:r>
              <a:rPr lang="en-IE" sz="2800" dirty="0" smtClean="0"/>
              <a:t/>
            </a:r>
            <a:br>
              <a:rPr lang="en-IE" sz="2800" dirty="0" smtClean="0"/>
            </a:br>
            <a:endParaRPr lang="en-IE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0117" y="5199003"/>
            <a:ext cx="27556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dirty="0" smtClean="0">
                <a:solidFill>
                  <a:schemeClr val="bg1"/>
                </a:solidFill>
                <a:latin typeface="+mj-lt"/>
              </a:rPr>
              <a:t>Courtesy of GDG</a:t>
            </a:r>
            <a:endParaRPr lang="en-GB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420888"/>
            <a:ext cx="4038600" cy="2657475"/>
          </a:xfrm>
          <a:prstGeom prst="rect">
            <a:avLst/>
          </a:prstGeom>
        </p:spPr>
      </p:pic>
      <p:pic>
        <p:nvPicPr>
          <p:cNvPr id="10" name="Image 3" descr="ImStruct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t="-482" r="27074" b="11396"/>
          <a:stretch/>
        </p:blipFill>
        <p:spPr bwMode="auto">
          <a:xfrm>
            <a:off x="824816" y="2420888"/>
            <a:ext cx="3024336" cy="250817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4920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45050" y="163113"/>
            <a:ext cx="8001000" cy="590706"/>
          </a:xfrm>
        </p:spPr>
        <p:txBody>
          <a:bodyPr/>
          <a:lstStyle/>
          <a:p>
            <a:pPr marL="0" indent="0">
              <a:buNone/>
            </a:pPr>
            <a:r>
              <a:rPr lang="en-IE" sz="2400" dirty="0" smtClean="0"/>
              <a:t>WP2 Construction</a:t>
            </a:r>
            <a:r>
              <a:rPr lang="en-IE" sz="2400" dirty="0"/>
              <a:t>, Deployment and </a:t>
            </a:r>
            <a:r>
              <a:rPr lang="en-IE" sz="2400" dirty="0" smtClean="0"/>
              <a:t>Decommissioning</a:t>
            </a:r>
            <a:r>
              <a:rPr lang="en-IE" sz="2800" dirty="0" smtClean="0"/>
              <a:t/>
            </a:r>
            <a:br>
              <a:rPr lang="en-IE" sz="2800" dirty="0" smtClean="0"/>
            </a:br>
            <a:endParaRPr lang="en-IE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0117" y="5199003"/>
            <a:ext cx="27556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dirty="0" smtClean="0">
                <a:solidFill>
                  <a:schemeClr val="bg1"/>
                </a:solidFill>
                <a:latin typeface="+mj-lt"/>
              </a:rPr>
              <a:t>Courtesy of GDG</a:t>
            </a:r>
            <a:endParaRPr lang="en-GB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7661"/>
          <a:stretch/>
        </p:blipFill>
        <p:spPr>
          <a:xfrm>
            <a:off x="2555776" y="1256142"/>
            <a:ext cx="4592284" cy="2935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50" y="4191850"/>
            <a:ext cx="3716106" cy="2445268"/>
          </a:xfrm>
          <a:prstGeom prst="rect">
            <a:avLst/>
          </a:prstGeom>
        </p:spPr>
      </p:pic>
      <p:pic>
        <p:nvPicPr>
          <p:cNvPr id="9" name="Image 3" descr="ImStruct.gif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t="-482" r="27074" b="11396"/>
          <a:stretch/>
        </p:blipFill>
        <p:spPr bwMode="auto">
          <a:xfrm>
            <a:off x="5436096" y="4140136"/>
            <a:ext cx="3024336" cy="250817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86582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2821" y="174636"/>
            <a:ext cx="8001000" cy="590706"/>
          </a:xfrm>
        </p:spPr>
        <p:txBody>
          <a:bodyPr/>
          <a:lstStyle/>
          <a:p>
            <a:pPr marL="0" indent="0">
              <a:buNone/>
            </a:pPr>
            <a:r>
              <a:rPr lang="en-IE" sz="2800" dirty="0" smtClean="0"/>
              <a:t>WP3 Novel </a:t>
            </a:r>
            <a:r>
              <a:rPr lang="en-IE" sz="2800" dirty="0"/>
              <a:t>Vessels &amp; Equipment</a:t>
            </a:r>
            <a:r>
              <a:rPr lang="en-IE" sz="2400" dirty="0"/>
              <a:t/>
            </a:r>
            <a:br>
              <a:rPr lang="en-IE" sz="2400" dirty="0"/>
            </a:br>
            <a:endParaRPr lang="en-IE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2808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</a:rPr>
              <a:t>http://www.swire.com.sg/Media/News-Archive/2014/Swire-Blue-Ocean-A-S-signs-key-contract-with-Van-O.aspx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33089" y="6550223"/>
            <a:ext cx="27556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solidFill>
                  <a:schemeClr val="bg1"/>
                </a:solidFill>
                <a:latin typeface="+mj-lt"/>
              </a:rPr>
              <a:t>© A2SEA A/S</a:t>
            </a:r>
          </a:p>
          <a:p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939" y="4757576"/>
            <a:ext cx="3528392" cy="1936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21" y="1755261"/>
            <a:ext cx="3676207" cy="24447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352" y="1065264"/>
            <a:ext cx="3937094" cy="316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559" y="97025"/>
            <a:ext cx="8001000" cy="590706"/>
          </a:xfrm>
        </p:spPr>
        <p:txBody>
          <a:bodyPr/>
          <a:lstStyle/>
          <a:p>
            <a:pPr marL="0" lvl="0" indent="0">
              <a:spcBef>
                <a:spcPts val="600"/>
              </a:spcBef>
              <a:buClr>
                <a:schemeClr val="accent1"/>
              </a:buClr>
              <a:buSzPct val="76000"/>
              <a:buNone/>
              <a:defRPr/>
            </a:pPr>
            <a:r>
              <a:rPr lang="en-IE" sz="2800" dirty="0" smtClean="0"/>
              <a:t>Operation and maintenance </a:t>
            </a:r>
            <a:r>
              <a:rPr lang="en-IE" sz="2400" dirty="0"/>
              <a:t/>
            </a:r>
            <a:br>
              <a:rPr lang="en-IE" sz="2400" dirty="0"/>
            </a:br>
            <a:endParaRPr lang="en-IE" sz="2400" dirty="0"/>
          </a:p>
        </p:txBody>
      </p:sp>
      <p:pic>
        <p:nvPicPr>
          <p:cNvPr id="5" name="Picture 2" descr="C:\Users\ivespe\Pictures\My Screen Shots\Screen Shot 06-12-15 at 11.32 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17462"/>
            <a:ext cx="7161690" cy="306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0328" b="13258"/>
          <a:stretch/>
        </p:blipFill>
        <p:spPr>
          <a:xfrm>
            <a:off x="4269059" y="4653136"/>
            <a:ext cx="4780853" cy="2160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824" y="4129168"/>
            <a:ext cx="3648907" cy="273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4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763" indent="0">
              <a:lnSpc>
                <a:spcPct val="90000"/>
              </a:lnSpc>
              <a:buClr>
                <a:schemeClr val="accent1"/>
              </a:buClr>
              <a:buSzPct val="76000"/>
              <a:buNone/>
              <a:defRPr/>
            </a:pPr>
            <a:r>
              <a:rPr lang="en-IE" sz="2800" dirty="0" smtClean="0"/>
              <a:t>WP5 Integrated </a:t>
            </a:r>
            <a:r>
              <a:rPr lang="en-IE" sz="2800" dirty="0"/>
              <a:t>Logistics</a:t>
            </a:r>
            <a:r>
              <a:rPr lang="en-IE" sz="2400" dirty="0"/>
              <a:t/>
            </a:r>
            <a:br>
              <a:rPr lang="en-IE" sz="2400" dirty="0"/>
            </a:br>
            <a:endParaRPr lang="en-IE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9" y="4038426"/>
            <a:ext cx="3384376" cy="25236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62" y="4149080"/>
            <a:ext cx="3296540" cy="2413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1374"/>
          <a:stretch/>
        </p:blipFill>
        <p:spPr>
          <a:xfrm>
            <a:off x="2620463" y="1412776"/>
            <a:ext cx="5670345" cy="2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6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NWIND presentation template">
  <a:themeElements>
    <a:clrScheme name="Aangepast 2">
      <a:dk1>
        <a:srgbClr val="005596"/>
      </a:dk1>
      <a:lt1>
        <a:sysClr val="window" lastClr="FFFFFF"/>
      </a:lt1>
      <a:dk2>
        <a:srgbClr val="005596"/>
      </a:dk2>
      <a:lt2>
        <a:srgbClr val="000000"/>
      </a:lt2>
      <a:accent1>
        <a:srgbClr val="005596"/>
      </a:accent1>
      <a:accent2>
        <a:srgbClr val="E05115"/>
      </a:accent2>
      <a:accent3>
        <a:srgbClr val="78BDE8"/>
      </a:accent3>
      <a:accent4>
        <a:srgbClr val="FDC400"/>
      </a:accent4>
      <a:accent5>
        <a:srgbClr val="E05115"/>
      </a:accent5>
      <a:accent6>
        <a:srgbClr val="FFFFFF"/>
      </a:accent6>
      <a:hlink>
        <a:srgbClr val="0000FF"/>
      </a:hlink>
      <a:folHlink>
        <a:srgbClr val="E05115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LEANWIND Presentation template">
  <a:themeElements>
    <a:clrScheme name="Aangepast 2">
      <a:dk1>
        <a:srgbClr val="005596"/>
      </a:dk1>
      <a:lt1>
        <a:sysClr val="window" lastClr="FFFFFF"/>
      </a:lt1>
      <a:dk2>
        <a:srgbClr val="005596"/>
      </a:dk2>
      <a:lt2>
        <a:srgbClr val="000000"/>
      </a:lt2>
      <a:accent1>
        <a:srgbClr val="005596"/>
      </a:accent1>
      <a:accent2>
        <a:srgbClr val="E05115"/>
      </a:accent2>
      <a:accent3>
        <a:srgbClr val="78BDE8"/>
      </a:accent3>
      <a:accent4>
        <a:srgbClr val="FDC400"/>
      </a:accent4>
      <a:accent5>
        <a:srgbClr val="E05115"/>
      </a:accent5>
      <a:accent6>
        <a:srgbClr val="FFFFFF"/>
      </a:accent6>
      <a:hlink>
        <a:srgbClr val="0000FF"/>
      </a:hlink>
      <a:folHlink>
        <a:srgbClr val="E05115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EANWIND Pres. Template">
  <a:themeElements>
    <a:clrScheme name="Aangepast 2">
      <a:dk1>
        <a:srgbClr val="005596"/>
      </a:dk1>
      <a:lt1>
        <a:sysClr val="window" lastClr="FFFFFF"/>
      </a:lt1>
      <a:dk2>
        <a:srgbClr val="005596"/>
      </a:dk2>
      <a:lt2>
        <a:srgbClr val="000000"/>
      </a:lt2>
      <a:accent1>
        <a:srgbClr val="005596"/>
      </a:accent1>
      <a:accent2>
        <a:srgbClr val="E05115"/>
      </a:accent2>
      <a:accent3>
        <a:srgbClr val="78BDE8"/>
      </a:accent3>
      <a:accent4>
        <a:srgbClr val="FDC400"/>
      </a:accent4>
      <a:accent5>
        <a:srgbClr val="E05115"/>
      </a:accent5>
      <a:accent6>
        <a:srgbClr val="FFFFFF"/>
      </a:accent6>
      <a:hlink>
        <a:srgbClr val="0000FF"/>
      </a:hlink>
      <a:folHlink>
        <a:srgbClr val="E05115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Offshore Wind Working Group_06092016</Template>
  <TotalTime>1108</TotalTime>
  <Words>222</Words>
  <Application>Microsoft Office PowerPoint</Application>
  <PresentationFormat>On-screen Show (4:3)</PresentationFormat>
  <Paragraphs>47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ヒラギノ角ゴ Pro W3</vt:lpstr>
      <vt:lpstr>LEANWIND presentation template</vt:lpstr>
      <vt:lpstr>1_LEANWIND Presentation template</vt:lpstr>
      <vt:lpstr>LEANWIND Pres. Template</vt:lpstr>
      <vt:lpstr>PowerPoint Presentation</vt:lpstr>
      <vt:lpstr>Project summary LEANWIND</vt:lpstr>
      <vt:lpstr>Project Summary LEANWIND Consortium </vt:lpstr>
      <vt:lpstr>LEANWIND Work Structure</vt:lpstr>
      <vt:lpstr>Project Summary </vt:lpstr>
      <vt:lpstr>WP2 Construction, Deployment and Decommissioning </vt:lpstr>
      <vt:lpstr>WP3 Novel Vessels &amp; Equipment </vt:lpstr>
      <vt:lpstr>Operation and maintenance  </vt:lpstr>
      <vt:lpstr>WP5 Integrated Logistics </vt:lpstr>
      <vt:lpstr>WP8 Economic &amp; market assessment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Devoy McAuliffe, Fiona</dc:creator>
  <cp:lastModifiedBy>Sabina Potestio</cp:lastModifiedBy>
  <cp:revision>186</cp:revision>
  <dcterms:created xsi:type="dcterms:W3CDTF">2016-08-31T11:18:31Z</dcterms:created>
  <dcterms:modified xsi:type="dcterms:W3CDTF">2017-11-23T14:37:46Z</dcterms:modified>
</cp:coreProperties>
</file>