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8" r:id="rId2"/>
    <p:sldId id="340" r:id="rId3"/>
    <p:sldId id="312" r:id="rId4"/>
    <p:sldId id="379" r:id="rId5"/>
    <p:sldId id="365" r:id="rId6"/>
    <p:sldId id="366" r:id="rId7"/>
    <p:sldId id="368" r:id="rId8"/>
    <p:sldId id="376" r:id="rId9"/>
    <p:sldId id="375" r:id="rId10"/>
    <p:sldId id="374" r:id="rId11"/>
    <p:sldId id="371" r:id="rId12"/>
    <p:sldId id="372" r:id="rId13"/>
    <p:sldId id="373" r:id="rId14"/>
    <p:sldId id="369" r:id="rId15"/>
    <p:sldId id="370" r:id="rId16"/>
    <p:sldId id="377" r:id="rId17"/>
    <p:sldId id="378" r:id="rId18"/>
    <p:sldId id="344" r:id="rId19"/>
    <p:sldId id="336" r:id="rId20"/>
    <p:sldId id="392" r:id="rId21"/>
    <p:sldId id="387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1" autoAdjust="0"/>
  </p:normalViewPr>
  <p:slideViewPr>
    <p:cSldViewPr snapToObjects="1"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59AB4-55C9-4A05-8697-989C200D11B2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63D3E-DA6B-474A-9985-AA1B05E33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9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2 </a:t>
            </a:r>
            <a:r>
              <a:rPr lang="nb-NO" dirty="0" err="1"/>
              <a:t>dimensions</a:t>
            </a:r>
            <a:r>
              <a:rPr lang="nb-NO" dirty="0"/>
              <a:t> (3 </a:t>
            </a:r>
            <a:r>
              <a:rPr lang="nb-NO" dirty="0" err="1"/>
              <a:t>supply</a:t>
            </a:r>
            <a:r>
              <a:rPr lang="nb-NO" dirty="0"/>
              <a:t> </a:t>
            </a:r>
            <a:r>
              <a:rPr lang="nb-NO" dirty="0" err="1"/>
              <a:t>chain</a:t>
            </a:r>
            <a:r>
              <a:rPr lang="nb-NO" dirty="0"/>
              <a:t> stages, 3 </a:t>
            </a:r>
            <a:r>
              <a:rPr lang="nb-NO" dirty="0" err="1"/>
              <a:t>life</a:t>
            </a:r>
            <a:r>
              <a:rPr lang="nb-NO" dirty="0"/>
              <a:t> </a:t>
            </a:r>
            <a:r>
              <a:rPr lang="nb-NO" dirty="0" err="1"/>
              <a:t>cycle</a:t>
            </a:r>
            <a:r>
              <a:rPr lang="nb-NO" dirty="0"/>
              <a:t> </a:t>
            </a:r>
            <a:r>
              <a:rPr lang="nb-NO" dirty="0" err="1"/>
              <a:t>phases</a:t>
            </a:r>
            <a:r>
              <a:rPr lang="nb-NO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3D3E-DA6B-474A-9985-AA1B05E333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1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want to find the fleet of vessels and set of ports to minimize the cost of maintaining an offshore wind farm</a:t>
            </a:r>
          </a:p>
          <a:p>
            <a:pPr marL="0" indent="0">
              <a:buNone/>
            </a:pPr>
            <a:r>
              <a:rPr lang="en-GB" dirty="0"/>
              <a:t>This is difficult because: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3D3E-DA6B-474A-9985-AA1B05E333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2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Implies</a:t>
            </a:r>
            <a:r>
              <a:rPr lang="nb-NO" baseline="0" dirty="0"/>
              <a:t> </a:t>
            </a:r>
            <a:r>
              <a:rPr lang="nb-NO" baseline="0" dirty="0" err="1"/>
              <a:t>that</a:t>
            </a:r>
            <a:r>
              <a:rPr lang="nb-NO" baseline="0" dirty="0"/>
              <a:t> </a:t>
            </a:r>
            <a:r>
              <a:rPr lang="nb-NO" baseline="0" dirty="0" err="1"/>
              <a:t>there</a:t>
            </a:r>
            <a:r>
              <a:rPr lang="nb-NO" baseline="0" dirty="0"/>
              <a:t> </a:t>
            </a:r>
            <a:r>
              <a:rPr lang="nb-NO" baseline="0" dirty="0" err="1"/>
              <a:t>does</a:t>
            </a:r>
            <a:r>
              <a:rPr lang="nb-NO" baseline="0" dirty="0"/>
              <a:t> not </a:t>
            </a:r>
            <a:r>
              <a:rPr lang="nb-NO" baseline="0" dirty="0" err="1"/>
              <a:t>exist</a:t>
            </a:r>
            <a:r>
              <a:rPr lang="nb-NO" baseline="0" dirty="0"/>
              <a:t> </a:t>
            </a:r>
            <a:r>
              <a:rPr lang="nb-NO" baseline="0" dirty="0" err="1"/>
              <a:t>one</a:t>
            </a:r>
            <a:r>
              <a:rPr lang="nb-NO" baseline="0" dirty="0"/>
              <a:t> optimal </a:t>
            </a:r>
            <a:r>
              <a:rPr lang="nb-NO" baseline="0" dirty="0" err="1"/>
              <a:t>vessel</a:t>
            </a:r>
            <a:r>
              <a:rPr lang="nb-NO" baseline="0" dirty="0"/>
              <a:t> or </a:t>
            </a:r>
            <a:r>
              <a:rPr lang="nb-NO" baseline="0" dirty="0" err="1"/>
              <a:t>solution</a:t>
            </a:r>
            <a:r>
              <a:rPr lang="nb-NO" baseline="0" dirty="0"/>
              <a:t> to </a:t>
            </a:r>
            <a:r>
              <a:rPr lang="nb-NO" baseline="0" dirty="0" err="1"/>
              <a:t>apply</a:t>
            </a:r>
            <a:r>
              <a:rPr lang="nb-NO" baseline="0" dirty="0"/>
              <a:t> for all </a:t>
            </a:r>
            <a:r>
              <a:rPr lang="nb-NO" baseline="0" dirty="0" err="1"/>
              <a:t>wind</a:t>
            </a:r>
            <a:r>
              <a:rPr lang="nb-NO" baseline="0" dirty="0"/>
              <a:t> parks. One </a:t>
            </a:r>
            <a:r>
              <a:rPr lang="nb-NO" baseline="0" dirty="0" err="1"/>
              <a:t>needs</a:t>
            </a:r>
            <a:r>
              <a:rPr lang="nb-NO" baseline="0" dirty="0"/>
              <a:t> to </a:t>
            </a:r>
            <a:r>
              <a:rPr lang="nb-NO" baseline="0" dirty="0" err="1"/>
              <a:t>optimize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logistics</a:t>
            </a:r>
            <a:r>
              <a:rPr lang="nb-NO" baseline="0" dirty="0"/>
              <a:t> for </a:t>
            </a:r>
            <a:r>
              <a:rPr lang="nb-NO" baseline="0" dirty="0" err="1"/>
              <a:t>each</a:t>
            </a:r>
            <a:r>
              <a:rPr lang="nb-NO" baseline="0" dirty="0"/>
              <a:t> separate </a:t>
            </a:r>
            <a:r>
              <a:rPr lang="nb-NO" baseline="0" dirty="0" err="1"/>
              <a:t>industry</a:t>
            </a:r>
            <a:r>
              <a:rPr lang="nb-NO" baseline="0" dirty="0"/>
              <a:t> case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3D3E-DA6B-474A-9985-AA1B05E333B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3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Decommissioning</a:t>
            </a:r>
            <a:r>
              <a:rPr lang="nb-NO" dirty="0"/>
              <a:t> </a:t>
            </a:r>
            <a:r>
              <a:rPr lang="nb-NO" dirty="0" err="1"/>
              <a:t>phase</a:t>
            </a:r>
            <a:r>
              <a:rPr lang="nb-NO" dirty="0"/>
              <a:t> </a:t>
            </a:r>
            <a:r>
              <a:rPr lang="nb-NO" dirty="0" err="1"/>
              <a:t>analysis</a:t>
            </a:r>
            <a:endParaRPr lang="nb-NO" dirty="0"/>
          </a:p>
          <a:p>
            <a:pPr lvl="1"/>
            <a:r>
              <a:rPr lang="nb-NO" dirty="0"/>
              <a:t>Industry is not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prepared</a:t>
            </a:r>
            <a:r>
              <a:rPr lang="nb-NO" dirty="0"/>
              <a:t> for </a:t>
            </a:r>
            <a:r>
              <a:rPr lang="nb-NO" dirty="0" err="1"/>
              <a:t>detailed</a:t>
            </a:r>
            <a:r>
              <a:rPr lang="nb-NO" dirty="0"/>
              <a:t> </a:t>
            </a:r>
            <a:r>
              <a:rPr lang="nb-NO" dirty="0" err="1"/>
              <a:t>decommissioning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. The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done is </a:t>
            </a:r>
            <a:r>
              <a:rPr lang="nb-NO" dirty="0" err="1"/>
              <a:t>on</a:t>
            </a:r>
            <a:r>
              <a:rPr lang="nb-NO" dirty="0"/>
              <a:t> a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and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simplistic</a:t>
            </a:r>
            <a:r>
              <a:rPr lang="nb-NO" dirty="0"/>
              <a:t> (</a:t>
            </a:r>
            <a:r>
              <a:rPr lang="nb-NO" dirty="0" err="1"/>
              <a:t>really</a:t>
            </a:r>
            <a:r>
              <a:rPr lang="nb-NO" dirty="0"/>
              <a:t> hard to </a:t>
            </a:r>
            <a:r>
              <a:rPr lang="nb-NO" dirty="0" err="1"/>
              <a:t>guess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activity</a:t>
            </a:r>
            <a:r>
              <a:rPr lang="nb-NO" dirty="0"/>
              <a:t> 25 </a:t>
            </a:r>
            <a:r>
              <a:rPr lang="nb-NO" dirty="0" err="1"/>
              <a:t>years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future</a:t>
            </a:r>
            <a:r>
              <a:rPr lang="nb-NO" dirty="0"/>
              <a:t> for </a:t>
            </a:r>
            <a:r>
              <a:rPr lang="nb-NO" dirty="0" err="1"/>
              <a:t>activities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hardly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performed</a:t>
            </a:r>
            <a:r>
              <a:rPr lang="nb-NO" dirty="0"/>
              <a:t> at all </a:t>
            </a:r>
            <a:r>
              <a:rPr lang="nb-NO" dirty="0" err="1"/>
              <a:t>yet</a:t>
            </a:r>
            <a:r>
              <a:rPr lang="nb-NO" dirty="0"/>
              <a:t>) e.g. </a:t>
            </a:r>
            <a:r>
              <a:rPr lang="nb-NO" dirty="0" err="1"/>
              <a:t>regarding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possible</a:t>
            </a:r>
            <a:r>
              <a:rPr lang="nb-NO" dirty="0"/>
              <a:t> </a:t>
            </a:r>
            <a:r>
              <a:rPr lang="nb-NO" dirty="0" err="1"/>
              <a:t>technology</a:t>
            </a:r>
            <a:r>
              <a:rPr lang="nb-NO" dirty="0"/>
              <a:t> and </a:t>
            </a:r>
            <a:r>
              <a:rPr lang="nb-NO" dirty="0" err="1"/>
              <a:t>tools</a:t>
            </a:r>
            <a:r>
              <a:rPr lang="nb-NO" dirty="0"/>
              <a:t> </a:t>
            </a:r>
            <a:r>
              <a:rPr lang="nb-NO" dirty="0" err="1"/>
              <a:t>available</a:t>
            </a:r>
            <a:endParaRPr lang="nb-NO" dirty="0"/>
          </a:p>
          <a:p>
            <a:pPr lvl="1"/>
            <a:r>
              <a:rPr lang="nb-NO" dirty="0" err="1"/>
              <a:t>Repowering</a:t>
            </a:r>
            <a:r>
              <a:rPr lang="nb-NO" dirty="0"/>
              <a:t> </a:t>
            </a:r>
            <a:r>
              <a:rPr lang="nb-NO" dirty="0" err="1"/>
              <a:t>instead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decommissioning</a:t>
            </a:r>
            <a:endParaRPr lang="nb-NO" dirty="0"/>
          </a:p>
          <a:p>
            <a:pPr lvl="1"/>
            <a:r>
              <a:rPr lang="nb-NO" dirty="0"/>
              <a:t>The </a:t>
            </a:r>
            <a:r>
              <a:rPr lang="nb-NO" dirty="0" err="1"/>
              <a:t>reverse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installation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not be </a:t>
            </a:r>
            <a:r>
              <a:rPr lang="nb-NO" dirty="0" err="1"/>
              <a:t>suffient</a:t>
            </a:r>
            <a:r>
              <a:rPr lang="nb-NO" dirty="0"/>
              <a:t> for </a:t>
            </a:r>
            <a:r>
              <a:rPr lang="nb-NO" dirty="0" err="1"/>
              <a:t>decommissioning</a:t>
            </a:r>
            <a:r>
              <a:rPr lang="nb-NO" dirty="0"/>
              <a:t> </a:t>
            </a:r>
            <a:r>
              <a:rPr lang="nb-NO" dirty="0" err="1"/>
              <a:t>analysis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3D3E-DA6B-474A-9985-AA1B05E333B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8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Industry </a:t>
            </a:r>
            <a:r>
              <a:rPr lang="nb-NO" dirty="0" err="1"/>
              <a:t>interest</a:t>
            </a:r>
            <a:r>
              <a:rPr lang="nb-NO" dirty="0"/>
              <a:t>: DONG, SIEMENS, Statoil, Iberdrola </a:t>
            </a:r>
          </a:p>
          <a:p>
            <a:r>
              <a:rPr lang="nb-NO" dirty="0" err="1"/>
              <a:t>Resulted</a:t>
            </a:r>
            <a:r>
              <a:rPr lang="nb-NO" dirty="0"/>
              <a:t> in a </a:t>
            </a:r>
            <a:r>
              <a:rPr lang="nb-NO" dirty="0" err="1"/>
              <a:t>spin</a:t>
            </a:r>
            <a:r>
              <a:rPr lang="nb-NO" dirty="0"/>
              <a:t> </a:t>
            </a:r>
            <a:r>
              <a:rPr lang="nb-NO" dirty="0" err="1"/>
              <a:t>off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Statoil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LIVO </a:t>
            </a:r>
            <a:r>
              <a:rPr lang="nb-NO" dirty="0" err="1"/>
              <a:t>model</a:t>
            </a:r>
            <a:r>
              <a:rPr lang="nb-NO"/>
              <a:t>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3D3E-DA6B-474A-9985-AA1B05E333B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4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2SEA_SEA-JACK_Tony-West_Vattenfal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0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544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9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696724" y="4348998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2" y="5752047"/>
            <a:ext cx="1255275" cy="8401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981423" y="5873235"/>
            <a:ext cx="2484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Project supported within the Ocean of Tomorrow call of the</a:t>
            </a:r>
          </a:p>
          <a:p>
            <a:pPr algn="ctr"/>
            <a:r>
              <a:rPr lang="en-IE" sz="10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European Commission Seventh Framework Programme</a:t>
            </a:r>
            <a:endParaRPr lang="en-IE" sz="1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950" y="4533722"/>
            <a:ext cx="6588125" cy="792163"/>
          </a:xfrm>
        </p:spPr>
        <p:txBody>
          <a:bodyPr/>
          <a:lstStyle>
            <a:lvl1pPr marL="0" indent="0">
              <a:buNone/>
              <a:defRPr sz="3600" b="1">
                <a:solidFill>
                  <a:srgbClr val="6BA8C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6887" y="5325886"/>
            <a:ext cx="6588125" cy="547350"/>
          </a:xfrm>
        </p:spPr>
        <p:txBody>
          <a:bodyPr/>
          <a:lstStyle>
            <a:lvl1pPr marL="0" indent="0">
              <a:buNone/>
              <a:defRPr sz="32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Event/Conference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738" y="5873235"/>
            <a:ext cx="6588125" cy="353942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/>
              <a:t>PRESENTER</a:t>
            </a:r>
          </a:p>
          <a:p>
            <a:pPr lvl="0"/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738" y="6227222"/>
            <a:ext cx="6588125" cy="353942"/>
          </a:xfrm>
        </p:spPr>
        <p:txBody>
          <a:bodyPr/>
          <a:lstStyle>
            <a:lvl1pPr marL="0" indent="0">
              <a:buNone/>
              <a:defRPr sz="1300" b="0" i="1">
                <a:solidFill>
                  <a:schemeClr val="bg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/>
              <a:t>Business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80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:\Policy Department\Policy Analysis Unit\PROJ\LEANWind\WP 9 - Dissemination and exploitation\Logo\FP7-General\EU_flag_lo-res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11560" y="4365104"/>
            <a:ext cx="8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lang="en-GB" sz="2400" kern="1200" dirty="0">
              <a:solidFill>
                <a:schemeClr val="tx1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05013" y="3636963"/>
            <a:ext cx="51768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500" b="1" dirty="0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Thank you very much </a:t>
            </a:r>
          </a:p>
          <a:p>
            <a:pPr algn="ctr"/>
            <a:r>
              <a:rPr lang="en-GB" sz="3500" b="1" dirty="0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250825" y="103188"/>
            <a:ext cx="1873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1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rgbClr val="6BA8C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69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788024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9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31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6855" r="5287" b="51048"/>
          <a:stretch>
            <a:fillRect/>
          </a:stretch>
        </p:blipFill>
        <p:spPr bwMode="auto">
          <a:xfrm>
            <a:off x="0" y="854075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6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201" y="1752600"/>
            <a:ext cx="8001000" cy="5907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4800" y="333375"/>
            <a:ext cx="6211888" cy="508000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en-GB" dirty="0"/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11"/>
          </p:nvPr>
        </p:nvSpPr>
        <p:spPr>
          <a:xfrm>
            <a:off x="1187450" y="2997200"/>
            <a:ext cx="6697663" cy="29527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4800" y="333375"/>
            <a:ext cx="6211888" cy="508000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48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4800" y="333375"/>
            <a:ext cx="6211888" cy="508000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4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4800" y="333375"/>
            <a:ext cx="6211888" cy="508000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38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4800" y="333375"/>
            <a:ext cx="6211888" cy="508000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80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78BDE8"/>
          </a:solidFill>
          <a:latin typeface="Franklin Gothic Book"/>
          <a:ea typeface="ヒラギノ角ゴ Pro W3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BA8CF"/>
        </a:buClr>
        <a:buFont typeface="Arial" charset="0"/>
        <a:buChar char="•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WP 5 Integrated Logistics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950" y="5157192"/>
            <a:ext cx="6588125" cy="547350"/>
          </a:xfrm>
        </p:spPr>
        <p:txBody>
          <a:bodyPr/>
          <a:lstStyle/>
          <a:p>
            <a:r>
              <a:rPr lang="en-IE" sz="2800" b="1" dirty="0"/>
              <a:t>LEANWIND summary</a:t>
            </a:r>
            <a:r>
              <a:rPr lang="en-IE" sz="1600" b="1" dirty="0"/>
              <a:t>– Amsterdam, 30</a:t>
            </a:r>
            <a:r>
              <a:rPr lang="en-IE" sz="1600" b="1" baseline="30000" dirty="0"/>
              <a:t>th</a:t>
            </a:r>
            <a:r>
              <a:rPr lang="en-IE" sz="1600" b="1" dirty="0"/>
              <a:t> November 2017</a:t>
            </a:r>
            <a:endParaRPr lang="en-GB" sz="1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Lars Nonås, MARINTEK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Senior Research Scientist</a:t>
            </a:r>
          </a:p>
        </p:txBody>
      </p:sp>
    </p:spTree>
    <p:extLst>
      <p:ext uri="{BB962C8B-B14F-4D97-AF65-F5344CB8AC3E}">
        <p14:creationId xmlns:p14="http://schemas.microsoft.com/office/powerpoint/2010/main" val="312253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concepts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4963" r="51825" b="4963"/>
          <a:stretch/>
        </p:blipFill>
        <p:spPr bwMode="auto">
          <a:xfrm>
            <a:off x="1475656" y="1600200"/>
            <a:ext cx="60960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70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"Vessel" concepts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03" y="1835186"/>
            <a:ext cx="6196533" cy="418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24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concepts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9594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0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concepts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682279"/>
            <a:ext cx="3006160" cy="46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Mother vessel concepts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54276"/>
            <a:ext cx="7924800" cy="39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14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solutions</a:t>
            </a:r>
            <a:endParaRPr lang="nb-NO" dirty="0"/>
          </a:p>
        </p:txBody>
      </p:sp>
      <p:pic>
        <p:nvPicPr>
          <p:cNvPr id="4" name="Content Placeholder 3" descr="MOTS-G on DP vesse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15" y="1628800"/>
            <a:ext cx="2762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N109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27945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OTS-G detai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76450"/>
            <a:ext cx="33843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8160457[2]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4759" y="3573016"/>
            <a:ext cx="3417521" cy="215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0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rgbClr val="00ADEF"/>
              </a:buClr>
              <a:buFont typeface="SINTEF" charset="0"/>
              <a:buNone/>
            </a:pPr>
            <a:endParaRPr lang="en-GB" sz="2800" dirty="0">
              <a:solidFill>
                <a:srgbClr val="00447C"/>
              </a:solidFill>
            </a:endParaRPr>
          </a:p>
          <a:p>
            <a:pPr marL="457200" lvl="1" indent="0">
              <a:buClr>
                <a:srgbClr val="00ADEF"/>
              </a:buClr>
              <a:buFont typeface="SINTEF" charset="0"/>
              <a:buNone/>
            </a:pPr>
            <a:endParaRPr lang="en-GB" sz="2800" dirty="0">
              <a:solidFill>
                <a:srgbClr val="00447C"/>
              </a:solidFill>
            </a:endParaRPr>
          </a:p>
          <a:p>
            <a:pPr marL="457200" lvl="1" indent="0">
              <a:buClr>
                <a:srgbClr val="00ADEF"/>
              </a:buClr>
              <a:buFont typeface="SINTEF" charset="0"/>
              <a:buNone/>
            </a:pPr>
            <a:r>
              <a:rPr lang="en-GB" sz="2400" dirty="0"/>
              <a:t>The weather conditions, distance to shore and port characteristics are unique for each site </a:t>
            </a:r>
          </a:p>
          <a:p>
            <a:pPr marL="457200" lvl="1" indent="0">
              <a:buClr>
                <a:srgbClr val="00ADEF"/>
              </a:buClr>
              <a:buFont typeface="SINTEF" charset="0"/>
              <a:buNone/>
            </a:pPr>
            <a:r>
              <a:rPr lang="en-GB" sz="2400" dirty="0"/>
              <a:t>The best fleet at Dudgeon is probably no good at </a:t>
            </a:r>
            <a:r>
              <a:rPr lang="en-GB" sz="2400" dirty="0" err="1"/>
              <a:t>Doggerbank</a:t>
            </a:r>
            <a:r>
              <a:rPr lang="en-GB" sz="2400" dirty="0"/>
              <a:t>, etc.</a:t>
            </a:r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424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rgbClr val="00ADEF"/>
              </a:buClr>
              <a:buFont typeface="SINTEF" charset="0"/>
              <a:buNone/>
            </a:pPr>
            <a:endParaRPr lang="en-GB" sz="2800" dirty="0">
              <a:solidFill>
                <a:srgbClr val="00447C"/>
              </a:solidFill>
            </a:endParaRPr>
          </a:p>
          <a:p>
            <a:pPr marL="457200" lvl="1" indent="0">
              <a:buClr>
                <a:srgbClr val="00ADEF"/>
              </a:buClr>
              <a:buFont typeface="SINTEF" charset="0"/>
              <a:buNone/>
            </a:pPr>
            <a:endParaRPr lang="en-GB" sz="2800" dirty="0">
              <a:solidFill>
                <a:srgbClr val="00447C"/>
              </a:solidFill>
            </a:endParaRPr>
          </a:p>
          <a:p>
            <a:r>
              <a:rPr lang="en-GB" dirty="0"/>
              <a:t>Optimization uses a mathematical model of the problem to explicitly or implicitly evaluate all combinations in an efficient way</a:t>
            </a:r>
          </a:p>
          <a:p>
            <a:endParaRPr lang="en-GB" dirty="0"/>
          </a:p>
          <a:p>
            <a:r>
              <a:rPr lang="en-GB" dirty="0"/>
              <a:t>Finds the best fleet of vessels and set of ports tailored to the wind farm's location and weather conditions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91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holistic set of logistic models for all life cycle phases and supply chain legs  </a:t>
            </a:r>
          </a:p>
          <a:p>
            <a:r>
              <a:rPr lang="en-GB" dirty="0"/>
              <a:t>Nine inter-connected optimisation models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Logistics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</a:t>
            </a:r>
            <a:r>
              <a:rPr lang="nb-NO" dirty="0" err="1"/>
              <a:t>developed</a:t>
            </a:r>
            <a:r>
              <a:rPr lang="nb-NO" dirty="0"/>
              <a:t> in LEANWIND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68981"/>
              </p:ext>
            </p:extLst>
          </p:nvPr>
        </p:nvGraphicFramePr>
        <p:xfrm>
          <a:off x="990602" y="3212976"/>
          <a:ext cx="7109791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8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9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9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2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Installation</a:t>
                      </a:r>
                      <a:endParaRPr lang="en-GB" sz="16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O&amp;M</a:t>
                      </a:r>
                      <a:endParaRPr lang="en-GB" sz="16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Decommissioning</a:t>
                      </a:r>
                      <a:endParaRPr lang="en-GB" sz="16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Prior to Port</a:t>
                      </a:r>
                      <a:endParaRPr lang="en-GB" sz="16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PTPIns</a:t>
                      </a:r>
                      <a:endParaRPr lang="en-GB" sz="16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PTPOM</a:t>
                      </a:r>
                      <a:endParaRPr lang="en-GB" sz="16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IntDis</a:t>
                      </a:r>
                      <a:endParaRPr lang="en-GB" sz="16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2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At Port</a:t>
                      </a:r>
                      <a:endParaRPr lang="en-GB" sz="16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Portlay</a:t>
                      </a:r>
                      <a:r>
                        <a:rPr lang="en-GB" sz="1600" dirty="0">
                          <a:effectLst/>
                        </a:rPr>
                        <a:t>, </a:t>
                      </a:r>
                      <a:r>
                        <a:rPr lang="en-GB" sz="1600" dirty="0" err="1">
                          <a:effectLst/>
                        </a:rPr>
                        <a:t>PortIns</a:t>
                      </a:r>
                      <a:endParaRPr lang="en-GB" sz="16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PortOM</a:t>
                      </a:r>
                      <a:endParaRPr lang="en-GB" sz="16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PortDis</a:t>
                      </a:r>
                      <a:endParaRPr lang="en-GB" sz="16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Port to Site</a:t>
                      </a:r>
                      <a:endParaRPr lang="en-GB" sz="16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VMIns</a:t>
                      </a:r>
                      <a:endParaRPr lang="en-GB" sz="16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VMOM</a:t>
                      </a:r>
                      <a:endParaRPr lang="en-GB" sz="16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IntDis</a:t>
                      </a:r>
                      <a:endParaRPr lang="en-GB" sz="16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31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Overview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interaction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logistics</a:t>
            </a:r>
            <a:r>
              <a:rPr lang="nb-NO" dirty="0"/>
              <a:t> </a:t>
            </a:r>
            <a:r>
              <a:rPr lang="nb-NO" dirty="0" err="1"/>
              <a:t>models</a:t>
            </a:r>
            <a:endParaRPr lang="nb-NO" dirty="0"/>
          </a:p>
        </p:txBody>
      </p:sp>
      <p:grpSp>
        <p:nvGrpSpPr>
          <p:cNvPr id="4" name="Group 3"/>
          <p:cNvGrpSpPr/>
          <p:nvPr/>
        </p:nvGrpSpPr>
        <p:grpSpPr>
          <a:xfrm>
            <a:off x="225742" y="1484784"/>
            <a:ext cx="8692516" cy="5284470"/>
            <a:chOff x="0" y="0"/>
            <a:chExt cx="8932062" cy="5329631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8932062" cy="5329631"/>
              <a:chOff x="0" y="0"/>
              <a:chExt cx="8932062" cy="532963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92608" y="73152"/>
                <a:ext cx="6696710" cy="2016125"/>
              </a:xfrm>
              <a:prstGeom prst="rect">
                <a:avLst/>
              </a:prstGeom>
              <a:solidFill>
                <a:schemeClr val="accent2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800" b="1" kern="12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Installation Phase </a:t>
                </a:r>
                <a:endParaRPr lang="nb-N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92608" y="4250131"/>
                <a:ext cx="6696710" cy="1079500"/>
              </a:xfrm>
              <a:prstGeom prst="rect">
                <a:avLst/>
              </a:prstGeom>
              <a:solidFill>
                <a:schemeClr val="accent2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800" b="1" kern="120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Decommissioning Phase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2608" y="2157984"/>
                <a:ext cx="6696710" cy="2016125"/>
              </a:xfrm>
              <a:prstGeom prst="rect">
                <a:avLst/>
              </a:prstGeom>
              <a:solidFill>
                <a:schemeClr val="accent2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800" b="1" kern="120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O&amp;M Phase 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8500262" y="2874873"/>
                <a:ext cx="4318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8931859" y="0"/>
                <a:ext cx="0" cy="287972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0" y="0"/>
                <a:ext cx="892873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315" y="0"/>
                <a:ext cx="0" cy="48240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0" y="863193"/>
                <a:ext cx="863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0" y="3021177"/>
                <a:ext cx="28797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0" y="4820716"/>
                <a:ext cx="28797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870509" y="182880"/>
              <a:ext cx="7629601" cy="4856099"/>
              <a:chOff x="0" y="0"/>
              <a:chExt cx="7629601" cy="485609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60857"/>
                <a:ext cx="1223645" cy="503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Port Layout Model (PortLay)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1221638" y="709574"/>
                <a:ext cx="6477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1850745" y="460857"/>
                <a:ext cx="1223645" cy="503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Port Ranking Model (PortIns)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738067" y="0"/>
                <a:ext cx="1223645" cy="503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Vessel Mix Model (VMIns)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738067" y="943660"/>
                <a:ext cx="1223645" cy="503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Prior to Port Model (PTPIns)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3072384" y="256032"/>
                <a:ext cx="666115" cy="4610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072384" y="716889"/>
                <a:ext cx="666115" cy="482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6261811" y="2406700"/>
                <a:ext cx="1367790" cy="5759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GIS 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Visualiser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4967021" y="256032"/>
                <a:ext cx="1979930" cy="21532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4967021" y="1199692"/>
                <a:ext cx="1727835" cy="1209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011680" y="2626156"/>
                <a:ext cx="1223645" cy="503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Port Ranking Model (PortOM)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06317" y="2165299"/>
                <a:ext cx="1223645" cy="503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Vessel Mix Model (VMOM)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906317" y="3108960"/>
                <a:ext cx="1223645" cy="503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Prior to Port Model (PTPOM)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233318" y="2414016"/>
                <a:ext cx="666115" cy="4610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233318" y="2874873"/>
                <a:ext cx="666115" cy="482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011680" y="4352544"/>
                <a:ext cx="1223645" cy="503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Port Ranking Model (PortDis)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98555" y="4352162"/>
                <a:ext cx="1917213" cy="503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Integrated Decommissioning model (IntDis)</a:t>
                </a:r>
                <a:endParaRPr lang="nb-N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3233318" y="4601260"/>
                <a:ext cx="6654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106009" y="2406700"/>
                <a:ext cx="1151890" cy="2876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106009" y="2691993"/>
                <a:ext cx="1151890" cy="647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23" idx="3"/>
              </p:cNvCxnSpPr>
              <p:nvPr/>
            </p:nvCxnSpPr>
            <p:spPr>
              <a:xfrm flipV="1">
                <a:off x="5815767" y="2984431"/>
                <a:ext cx="1124830" cy="16195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8648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001000" cy="590706"/>
          </a:xfrm>
        </p:spPr>
        <p:txBody>
          <a:bodyPr/>
          <a:lstStyle/>
          <a:p>
            <a:r>
              <a:rPr lang="en-IE" sz="3200" dirty="0"/>
              <a:t>Outline</a:t>
            </a:r>
            <a:endParaRPr lang="en-GB" sz="32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988840"/>
            <a:ext cx="8352928" cy="4065315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nb-NO" sz="2800" dirty="0" err="1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Logistics</a:t>
            </a:r>
            <a:r>
              <a:rPr lang="nb-NO" sz="2800" dirty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 </a:t>
            </a:r>
            <a:r>
              <a:rPr lang="nb-NO" sz="2800" dirty="0" err="1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within</a:t>
            </a:r>
            <a:r>
              <a:rPr lang="nb-NO" sz="2800" dirty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 offshore </a:t>
            </a:r>
            <a:r>
              <a:rPr lang="nb-NO" sz="2800" dirty="0" err="1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wind</a:t>
            </a:r>
            <a:endParaRPr lang="nb-NO" sz="2800" dirty="0">
              <a:solidFill>
                <a:schemeClr val="accent3">
                  <a:lumMod val="50000"/>
                </a:schemeClr>
              </a:solidFill>
              <a:latin typeface="Franklin Gothic Book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b-NO" sz="2800" dirty="0" err="1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Decision</a:t>
            </a:r>
            <a:r>
              <a:rPr lang="nb-NO" sz="2800" dirty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 support systems</a:t>
            </a:r>
          </a:p>
          <a:p>
            <a:pPr lvl="1">
              <a:buFont typeface="Arial" pitchFamily="34" charset="0"/>
              <a:buChar char="•"/>
            </a:pPr>
            <a:r>
              <a:rPr lang="nb-NO" sz="2800" dirty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Application areas</a:t>
            </a:r>
          </a:p>
          <a:p>
            <a:pPr lvl="1">
              <a:buFont typeface="Arial" pitchFamily="34" charset="0"/>
              <a:buChar char="•"/>
            </a:pPr>
            <a:r>
              <a:rPr lang="nb-NO" sz="2800" dirty="0" err="1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Summary</a:t>
            </a:r>
            <a:endParaRPr lang="nb-NO" sz="2800" dirty="0">
              <a:solidFill>
                <a:schemeClr val="accent3">
                  <a:lumMod val="50000"/>
                </a:schemeClr>
              </a:solidFill>
              <a:latin typeface="Franklin Gothic Book" charset="0"/>
            </a:endParaRPr>
          </a:p>
          <a:p>
            <a:pPr lvl="1">
              <a:buFont typeface="Arial" pitchFamily="34" charset="0"/>
              <a:buChar char="•"/>
            </a:pPr>
            <a:endParaRPr lang="en-GB" sz="2800" dirty="0">
              <a:solidFill>
                <a:schemeClr val="accent3">
                  <a:lumMod val="50000"/>
                </a:schemeClr>
              </a:solidFill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77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err="1"/>
              <a:t>Maximization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operator-</a:t>
            </a:r>
            <a:r>
              <a:rPr lang="nb-NO" sz="2000" dirty="0" err="1"/>
              <a:t>profit</a:t>
            </a:r>
            <a:endParaRPr lang="nb-NO" sz="2000" dirty="0"/>
          </a:p>
          <a:p>
            <a:pPr lvl="1"/>
            <a:r>
              <a:rPr lang="nb-NO" dirty="0" err="1"/>
              <a:t>Choosing</a:t>
            </a:r>
            <a:r>
              <a:rPr lang="nb-NO" dirty="0"/>
              <a:t> right </a:t>
            </a:r>
            <a:r>
              <a:rPr lang="nb-NO" dirty="0" err="1"/>
              <a:t>strategy</a:t>
            </a:r>
            <a:r>
              <a:rPr lang="nb-NO" dirty="0"/>
              <a:t> for </a:t>
            </a:r>
            <a:r>
              <a:rPr lang="nb-NO" dirty="0" err="1"/>
              <a:t>fleet</a:t>
            </a:r>
            <a:r>
              <a:rPr lang="nb-NO" dirty="0"/>
              <a:t> </a:t>
            </a:r>
            <a:r>
              <a:rPr lang="nb-NO" dirty="0" err="1"/>
              <a:t>composition</a:t>
            </a:r>
            <a:r>
              <a:rPr lang="nb-NO" dirty="0"/>
              <a:t> and </a:t>
            </a:r>
            <a:r>
              <a:rPr lang="nb-NO" dirty="0" err="1"/>
              <a:t>usage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r>
              <a:rPr lang="nb-NO" sz="2000" dirty="0"/>
              <a:t>Investment </a:t>
            </a:r>
            <a:r>
              <a:rPr lang="nb-NO" sz="2000" dirty="0" err="1"/>
              <a:t>analysis</a:t>
            </a:r>
            <a:r>
              <a:rPr lang="nb-NO" sz="2000" dirty="0"/>
              <a:t>/</a:t>
            </a:r>
            <a:r>
              <a:rPr lang="nb-NO" sz="2000" dirty="0" err="1"/>
              <a:t>financial</a:t>
            </a:r>
            <a:r>
              <a:rPr lang="nb-NO" sz="2000" dirty="0"/>
              <a:t> </a:t>
            </a:r>
            <a:r>
              <a:rPr lang="nb-NO" sz="2000" dirty="0" err="1"/>
              <a:t>evaluations</a:t>
            </a:r>
            <a:endParaRPr lang="nb-NO" sz="2000" dirty="0"/>
          </a:p>
          <a:p>
            <a:pPr lvl="1"/>
            <a:r>
              <a:rPr lang="nb-NO" dirty="0" err="1"/>
              <a:t>Choosing</a:t>
            </a:r>
            <a:r>
              <a:rPr lang="nb-NO" dirty="0"/>
              <a:t> right </a:t>
            </a:r>
            <a:r>
              <a:rPr lang="nb-NO" dirty="0" err="1"/>
              <a:t>fleet</a:t>
            </a:r>
            <a:r>
              <a:rPr lang="nb-NO" dirty="0"/>
              <a:t> (</a:t>
            </a:r>
            <a:r>
              <a:rPr lang="nb-NO" dirty="0" err="1"/>
              <a:t>long</a:t>
            </a:r>
            <a:r>
              <a:rPr lang="nb-NO" dirty="0"/>
              <a:t> term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short</a:t>
            </a:r>
            <a:r>
              <a:rPr lang="nb-NO" dirty="0"/>
              <a:t> term </a:t>
            </a:r>
            <a:r>
              <a:rPr lang="nb-NO" dirty="0" err="1"/>
              <a:t>chartering</a:t>
            </a:r>
            <a:r>
              <a:rPr lang="nb-NO" dirty="0"/>
              <a:t>)</a:t>
            </a:r>
          </a:p>
          <a:p>
            <a:pPr lvl="1"/>
            <a:r>
              <a:rPr lang="nb-NO" dirty="0" err="1"/>
              <a:t>Choosing</a:t>
            </a:r>
            <a:r>
              <a:rPr lang="nb-NO" dirty="0"/>
              <a:t> right </a:t>
            </a:r>
            <a:r>
              <a:rPr lang="nb-NO" dirty="0" err="1"/>
              <a:t>infrastructure</a:t>
            </a:r>
            <a:r>
              <a:rPr lang="nb-NO" dirty="0"/>
              <a:t> (ports, 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facilities</a:t>
            </a:r>
            <a:r>
              <a:rPr lang="nb-NO" dirty="0"/>
              <a:t>…) </a:t>
            </a:r>
          </a:p>
          <a:p>
            <a:pPr lvl="1"/>
            <a:endParaRPr lang="nb-NO" dirty="0"/>
          </a:p>
          <a:p>
            <a:r>
              <a:rPr lang="nb-NO" sz="2000" dirty="0" err="1"/>
              <a:t>Managing</a:t>
            </a:r>
            <a:r>
              <a:rPr lang="nb-NO" sz="2000" dirty="0"/>
              <a:t> risk and </a:t>
            </a:r>
            <a:r>
              <a:rPr lang="nb-NO" sz="2000" dirty="0" err="1"/>
              <a:t>uncertainty</a:t>
            </a:r>
            <a:endParaRPr lang="nb-NO" sz="2000" dirty="0"/>
          </a:p>
          <a:p>
            <a:pPr lvl="1"/>
            <a:r>
              <a:rPr lang="nb-NO" dirty="0" err="1"/>
              <a:t>Through</a:t>
            </a:r>
            <a:r>
              <a:rPr lang="nb-NO" dirty="0"/>
              <a:t> fast and </a:t>
            </a:r>
            <a:r>
              <a:rPr lang="nb-NO" dirty="0" err="1"/>
              <a:t>extensive</a:t>
            </a:r>
            <a:r>
              <a:rPr lang="nb-NO" dirty="0"/>
              <a:t> </a:t>
            </a:r>
            <a:r>
              <a:rPr lang="nb-NO" dirty="0" err="1"/>
              <a:t>sensitivity</a:t>
            </a:r>
            <a:r>
              <a:rPr lang="nb-NO" dirty="0"/>
              <a:t> analyses and </a:t>
            </a:r>
            <a:r>
              <a:rPr lang="nb-NO" dirty="0" err="1"/>
              <a:t>optimization</a:t>
            </a:r>
            <a:endParaRPr lang="nb-NO" dirty="0"/>
          </a:p>
          <a:p>
            <a:endParaRPr lang="nb-NO" sz="2000" dirty="0"/>
          </a:p>
          <a:p>
            <a:r>
              <a:rPr lang="nb-NO" sz="2000" dirty="0"/>
              <a:t>Evaluation </a:t>
            </a:r>
            <a:r>
              <a:rPr lang="nb-NO" sz="2000" dirty="0" err="1"/>
              <a:t>of</a:t>
            </a:r>
            <a:r>
              <a:rPr lang="nb-NO" sz="2000" dirty="0"/>
              <a:t> innovative/</a:t>
            </a:r>
            <a:r>
              <a:rPr lang="nb-NO" sz="2000" dirty="0" err="1"/>
              <a:t>future</a:t>
            </a:r>
            <a:r>
              <a:rPr lang="nb-NO" sz="2000" dirty="0"/>
              <a:t> </a:t>
            </a:r>
            <a:r>
              <a:rPr lang="nb-NO" sz="2000" dirty="0" err="1"/>
              <a:t>vessel</a:t>
            </a:r>
            <a:r>
              <a:rPr lang="nb-NO" sz="2000" dirty="0"/>
              <a:t> and </a:t>
            </a:r>
            <a:r>
              <a:rPr lang="nb-NO" sz="2000" dirty="0" err="1"/>
              <a:t>logistics</a:t>
            </a:r>
            <a:r>
              <a:rPr lang="nb-NO" sz="2000" dirty="0"/>
              <a:t> </a:t>
            </a:r>
            <a:r>
              <a:rPr lang="nb-NO" sz="2000" dirty="0" err="1"/>
              <a:t>concept</a:t>
            </a:r>
            <a:endParaRPr lang="nb-NO" sz="2000" dirty="0"/>
          </a:p>
          <a:p>
            <a:pPr lvl="1"/>
            <a:r>
              <a:rPr lang="nb-NO" dirty="0" err="1"/>
              <a:t>Choosing</a:t>
            </a:r>
            <a:r>
              <a:rPr lang="nb-NO" dirty="0"/>
              <a:t> right </a:t>
            </a:r>
            <a:r>
              <a:rPr lang="nb-NO" dirty="0" err="1"/>
              <a:t>vessel</a:t>
            </a:r>
            <a:r>
              <a:rPr lang="nb-NO" dirty="0"/>
              <a:t> </a:t>
            </a:r>
            <a:r>
              <a:rPr lang="nb-NO" dirty="0" err="1"/>
              <a:t>concept</a:t>
            </a:r>
            <a:r>
              <a:rPr lang="nb-NO" dirty="0"/>
              <a:t> for </a:t>
            </a: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operations</a:t>
            </a:r>
            <a:endParaRPr lang="nb-NO" dirty="0"/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application</a:t>
            </a:r>
            <a:r>
              <a:rPr lang="nb-NO" dirty="0"/>
              <a:t> areas </a:t>
            </a:r>
          </a:p>
        </p:txBody>
      </p:sp>
    </p:spTree>
    <p:extLst>
      <p:ext uri="{BB962C8B-B14F-4D97-AF65-F5344CB8AC3E}">
        <p14:creationId xmlns:p14="http://schemas.microsoft.com/office/powerpoint/2010/main" val="2884547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LEANWIND WP5 contributes to reduced LCOE within offshore wind through</a:t>
            </a:r>
          </a:p>
          <a:p>
            <a:pPr lvl="1"/>
            <a:r>
              <a:rPr lang="en-GB" dirty="0"/>
              <a:t>Structured planning processes</a:t>
            </a:r>
          </a:p>
          <a:p>
            <a:pPr lvl="1"/>
            <a:r>
              <a:rPr lang="en-GB" dirty="0"/>
              <a:t>Advanced tailor made decision support tools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This results in: </a:t>
            </a:r>
          </a:p>
          <a:p>
            <a:pPr lvl="1"/>
            <a:r>
              <a:rPr lang="en-GB" dirty="0"/>
              <a:t>Faster and more focused decision processes</a:t>
            </a:r>
          </a:p>
          <a:p>
            <a:pPr lvl="1"/>
            <a:r>
              <a:rPr lang="en-GB" dirty="0"/>
              <a:t>Standardised and reliable calculations (less humans errors)</a:t>
            </a:r>
          </a:p>
          <a:p>
            <a:pPr lvl="1"/>
            <a:r>
              <a:rPr lang="en-GB" dirty="0"/>
              <a:t>Improved expert decisions through better information background</a:t>
            </a:r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Summary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630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Logistic</a:t>
            </a:r>
            <a:r>
              <a:rPr lang="nb-NO" dirty="0"/>
              <a:t> </a:t>
            </a:r>
            <a:r>
              <a:rPr lang="nb-NO" dirty="0" err="1"/>
              <a:t>within</a:t>
            </a:r>
            <a:r>
              <a:rPr lang="nb-NO" dirty="0"/>
              <a:t> offshore vind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04" y="1600200"/>
            <a:ext cx="596979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69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In LEANWIND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developed</a:t>
            </a:r>
            <a:r>
              <a:rPr lang="nb-NO" dirty="0"/>
              <a:t> a </a:t>
            </a:r>
            <a:r>
              <a:rPr lang="nb-NO" dirty="0" err="1"/>
              <a:t>holistic</a:t>
            </a:r>
            <a:r>
              <a:rPr lang="nb-NO" dirty="0"/>
              <a:t>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i="1" dirty="0" err="1"/>
              <a:t>optimization</a:t>
            </a:r>
            <a:r>
              <a:rPr lang="nb-NO" i="1" dirty="0"/>
              <a:t> </a:t>
            </a:r>
            <a:r>
              <a:rPr lang="nb-NO" i="1" dirty="0" err="1"/>
              <a:t>based</a:t>
            </a:r>
            <a:r>
              <a:rPr lang="nb-NO" i="1" dirty="0"/>
              <a:t> </a:t>
            </a:r>
            <a:r>
              <a:rPr lang="nb-NO" i="1" dirty="0" err="1"/>
              <a:t>decision</a:t>
            </a:r>
            <a:r>
              <a:rPr lang="nb-NO" i="1" dirty="0"/>
              <a:t> support systems </a:t>
            </a:r>
            <a:r>
              <a:rPr lang="nb-NO" dirty="0"/>
              <a:t>for all </a:t>
            </a:r>
            <a:r>
              <a:rPr lang="nb-NO" dirty="0" err="1"/>
              <a:t>life</a:t>
            </a:r>
            <a:r>
              <a:rPr lang="nb-NO" dirty="0"/>
              <a:t> </a:t>
            </a:r>
            <a:r>
              <a:rPr lang="nb-NO" dirty="0" err="1"/>
              <a:t>cycle</a:t>
            </a:r>
            <a:r>
              <a:rPr lang="nb-NO" dirty="0"/>
              <a:t> </a:t>
            </a:r>
            <a:r>
              <a:rPr lang="nb-NO" dirty="0" err="1"/>
              <a:t>phases</a:t>
            </a:r>
            <a:r>
              <a:rPr lang="nb-NO" dirty="0"/>
              <a:t> and </a:t>
            </a:r>
            <a:r>
              <a:rPr lang="nb-NO" dirty="0" err="1"/>
              <a:t>supply</a:t>
            </a:r>
            <a:r>
              <a:rPr lang="nb-NO" dirty="0"/>
              <a:t> </a:t>
            </a:r>
            <a:r>
              <a:rPr lang="nb-NO" dirty="0" err="1"/>
              <a:t>chain</a:t>
            </a:r>
            <a:r>
              <a:rPr lang="nb-NO" dirty="0"/>
              <a:t> </a:t>
            </a:r>
            <a:r>
              <a:rPr lang="nb-NO" dirty="0" err="1"/>
              <a:t>legs</a:t>
            </a:r>
            <a:r>
              <a:rPr lang="nb-NO" dirty="0"/>
              <a:t>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tools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all innovative and </a:t>
            </a:r>
            <a:r>
              <a:rPr lang="nb-NO" i="1" dirty="0" err="1"/>
              <a:t>state</a:t>
            </a:r>
            <a:r>
              <a:rPr lang="nb-NO" i="1" dirty="0"/>
              <a:t> </a:t>
            </a:r>
            <a:r>
              <a:rPr lang="nb-NO" i="1" dirty="0" err="1"/>
              <a:t>of</a:t>
            </a:r>
            <a:r>
              <a:rPr lang="nb-NO" i="1" dirty="0"/>
              <a:t> </a:t>
            </a:r>
            <a:r>
              <a:rPr lang="nb-NO" i="1" dirty="0" err="1"/>
              <a:t>the</a:t>
            </a:r>
            <a:r>
              <a:rPr lang="nb-NO" i="1" dirty="0"/>
              <a:t> art </a:t>
            </a:r>
            <a:r>
              <a:rPr lang="nb-NO" dirty="0" err="1"/>
              <a:t>within</a:t>
            </a:r>
            <a:r>
              <a:rPr lang="nb-NO" dirty="0"/>
              <a:t> offshore </a:t>
            </a:r>
            <a:r>
              <a:rPr lang="nb-NO" dirty="0" err="1"/>
              <a:t>wind</a:t>
            </a:r>
            <a:r>
              <a:rPr lang="nb-NO" dirty="0"/>
              <a:t> farm </a:t>
            </a:r>
            <a:r>
              <a:rPr lang="nb-NO" dirty="0" err="1"/>
              <a:t>logistics</a:t>
            </a:r>
            <a:r>
              <a:rPr lang="nb-NO" dirty="0"/>
              <a:t> planning.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enable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logistic</a:t>
            </a:r>
            <a:r>
              <a:rPr lang="nb-NO" dirty="0"/>
              <a:t> </a:t>
            </a:r>
            <a:r>
              <a:rPr lang="nb-NO" dirty="0" err="1"/>
              <a:t>planners</a:t>
            </a:r>
            <a:r>
              <a:rPr lang="nb-NO" dirty="0"/>
              <a:t> to </a:t>
            </a:r>
          </a:p>
          <a:p>
            <a:r>
              <a:rPr lang="nb-NO" dirty="0"/>
              <a:t>Be </a:t>
            </a:r>
            <a:r>
              <a:rPr lang="nb-NO" i="1" dirty="0"/>
              <a:t>more </a:t>
            </a:r>
            <a:r>
              <a:rPr lang="nb-NO" i="1" dirty="0" err="1"/>
              <a:t>efficient</a:t>
            </a:r>
            <a:r>
              <a:rPr lang="nb-NO" i="1" dirty="0"/>
              <a:t> </a:t>
            </a:r>
            <a:r>
              <a:rPr lang="nb-NO" dirty="0"/>
              <a:t>in </a:t>
            </a:r>
            <a:r>
              <a:rPr lang="nb-NO" dirty="0" err="1"/>
              <a:t>the</a:t>
            </a:r>
            <a:r>
              <a:rPr lang="nb-NO" dirty="0"/>
              <a:t> planning </a:t>
            </a:r>
            <a:r>
              <a:rPr lang="nb-NO" dirty="0" err="1"/>
              <a:t>process</a:t>
            </a:r>
            <a:endParaRPr lang="nb-NO" dirty="0"/>
          </a:p>
          <a:p>
            <a:r>
              <a:rPr lang="nb-NO" dirty="0" err="1"/>
              <a:t>Produce</a:t>
            </a:r>
            <a:r>
              <a:rPr lang="nb-NO" dirty="0"/>
              <a:t> </a:t>
            </a:r>
            <a:r>
              <a:rPr lang="nb-NO" i="1" dirty="0" err="1"/>
              <a:t>better</a:t>
            </a:r>
            <a:r>
              <a:rPr lang="nb-NO" i="1" dirty="0"/>
              <a:t> and more reliable </a:t>
            </a:r>
            <a:r>
              <a:rPr lang="nb-NO" i="1" dirty="0" err="1"/>
              <a:t>logistics</a:t>
            </a:r>
            <a:r>
              <a:rPr lang="nb-NO" i="1" dirty="0"/>
              <a:t> </a:t>
            </a:r>
            <a:r>
              <a:rPr lang="nb-NO" i="1" dirty="0" err="1"/>
              <a:t>solutions</a:t>
            </a:r>
            <a:endParaRPr lang="nb-NO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Decision</a:t>
            </a:r>
            <a:r>
              <a:rPr lang="nb-NO" dirty="0"/>
              <a:t> support system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679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Example</a:t>
            </a:r>
            <a:r>
              <a:rPr lang="nb-NO" dirty="0"/>
              <a:t>: O&amp;M </a:t>
            </a:r>
            <a:r>
              <a:rPr lang="nb-NO" dirty="0" err="1"/>
              <a:t>logistics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from port to </a:t>
            </a:r>
            <a:r>
              <a:rPr lang="nb-NO" dirty="0" err="1"/>
              <a:t>wind</a:t>
            </a:r>
            <a:r>
              <a:rPr lang="nb-NO" dirty="0"/>
              <a:t> farm: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GB" dirty="0"/>
              <a:t>We want to find the fleet of vessels and set of ports to minimize the cost of maintaining an offshore wind farm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Optimization?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373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en-GB" dirty="0"/>
              <a:t>There exists a LOT of different vessel types out there, all with their strengths and weaknesses</a:t>
            </a:r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3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concepts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59" y="1700808"/>
            <a:ext cx="614468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concepts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8" y="1844824"/>
            <a:ext cx="7531943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concepts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58961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2587"/>
      </p:ext>
    </p:extLst>
  </p:cSld>
  <p:clrMapOvr>
    <a:masterClrMapping/>
  </p:clrMapOvr>
</p:sld>
</file>

<file path=ppt/theme/theme1.xml><?xml version="1.0" encoding="utf-8"?>
<a:theme xmlns:a="http://schemas.openxmlformats.org/drawingml/2006/main" name="LEANWIND Pres. Template">
  <a:themeElements>
    <a:clrScheme name="Aangepast 2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E05115"/>
      </a:accent2>
      <a:accent3>
        <a:srgbClr val="78BDE8"/>
      </a:accent3>
      <a:accent4>
        <a:srgbClr val="FDC400"/>
      </a:accent4>
      <a:accent5>
        <a:srgbClr val="E05115"/>
      </a:accent5>
      <a:accent6>
        <a:srgbClr val="FFFFFF"/>
      </a:accent6>
      <a:hlink>
        <a:srgbClr val="0000FF"/>
      </a:hlink>
      <a:folHlink>
        <a:srgbClr val="E05115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LEANWIND Pres. Template</Template>
  <TotalTime>5140</TotalTime>
  <Words>635</Words>
  <Application>Microsoft Office PowerPoint</Application>
  <PresentationFormat>On-screen Show (4:3)</PresentationFormat>
  <Paragraphs>130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Mincho</vt:lpstr>
      <vt:lpstr>Arial</vt:lpstr>
      <vt:lpstr>Calibri</vt:lpstr>
      <vt:lpstr>Franklin Gothic Book</vt:lpstr>
      <vt:lpstr>SINTEF</vt:lpstr>
      <vt:lpstr>Times New Roman</vt:lpstr>
      <vt:lpstr>ヒラギノ角ゴ Pro W3</vt:lpstr>
      <vt:lpstr>LEANWIND Pres. Template</vt:lpstr>
      <vt:lpstr>PowerPoint Presentation</vt:lpstr>
      <vt:lpstr>Outline</vt:lpstr>
      <vt:lpstr>Logistic within offshore vind</vt:lpstr>
      <vt:lpstr>Decision support system </vt:lpstr>
      <vt:lpstr>Why Optimization?</vt:lpstr>
      <vt:lpstr>PowerPoint Presentation</vt:lpstr>
      <vt:lpstr>Vessel concepts</vt:lpstr>
      <vt:lpstr>Vessel concepts</vt:lpstr>
      <vt:lpstr>Vessel concepts</vt:lpstr>
      <vt:lpstr>Vessel concepts</vt:lpstr>
      <vt:lpstr>"Vessel" concepts</vt:lpstr>
      <vt:lpstr>Vessel concepts</vt:lpstr>
      <vt:lpstr>Vessel concepts</vt:lpstr>
      <vt:lpstr>Mother vessel concepts</vt:lpstr>
      <vt:lpstr>Access solutions</vt:lpstr>
      <vt:lpstr>PowerPoint Presentation</vt:lpstr>
      <vt:lpstr>PowerPoint Presentation</vt:lpstr>
      <vt:lpstr>Logistics models developed in LEANWIND</vt:lpstr>
      <vt:lpstr>Overview of interaction between logistics models</vt:lpstr>
      <vt:lpstr>Example of application areas 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Devoy McAuliffe</dc:creator>
  <cp:lastModifiedBy>Sabina Potestio</cp:lastModifiedBy>
  <cp:revision>155</cp:revision>
  <dcterms:created xsi:type="dcterms:W3CDTF">2015-11-09T09:13:10Z</dcterms:created>
  <dcterms:modified xsi:type="dcterms:W3CDTF">2017-11-21T14:09:54Z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1549041692</vt:i4>
  </property>
  <property fmtid="{D5CDD505-2E9C-101B-9397-08002B2CF9AE}" pid="3" name="_NewReviewCycle">
    <vt:lpwstr/>
  </property>
  <property fmtid="{D5CDD505-2E9C-101B-9397-08002B2CF9AE}" pid="4" name="_EmailSubject">
    <vt:lpwstr>Presentations Amsterdam projects' event INNWIND.EU, LEANWIND and AVATAR</vt:lpwstr>
  </property>
  <property fmtid="{D5CDD505-2E9C-101B-9397-08002B2CF9AE}" pid="5" name="_AuthorEmail">
    <vt:lpwstr>lars.nonaas@sintef.no</vt:lpwstr>
  </property>
  <property fmtid="{D5CDD505-2E9C-101B-9397-08002B2CF9AE}" pid="6" name="_AuthorEmailDisplayName">
    <vt:lpwstr>Lars Magne Nonås</vt:lpwstr>
  </property>
</Properties>
</file>