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0" r:id="rId5"/>
    <p:sldId id="331" r:id="rId6"/>
    <p:sldId id="350" r:id="rId7"/>
    <p:sldId id="352" r:id="rId8"/>
    <p:sldId id="316" r:id="rId9"/>
    <p:sldId id="351" r:id="rId10"/>
    <p:sldId id="348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2" autoAdjust="0"/>
  </p:normalViewPr>
  <p:slideViewPr>
    <p:cSldViewPr snapToObjects="1" showGuides="1">
      <p:cViewPr>
        <p:scale>
          <a:sx n="100" d="100"/>
          <a:sy n="100" d="100"/>
        </p:scale>
        <p:origin x="946" y="-283"/>
      </p:cViewPr>
      <p:guideLst>
        <p:guide orient="horz" pos="43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9F9D6-816F-4D15-9311-71A0C9D8FD65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B2726-4198-4735-8E81-6D574B157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B2726-4198-4735-8E81-6D574B1572D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4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6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B2726-4198-4735-8E81-6D574B1572DF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76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/>
        </p:blipFill>
        <p:spPr bwMode="auto">
          <a:xfrm>
            <a:off x="0" y="965200"/>
            <a:ext cx="9143999" cy="375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4697413"/>
            <a:ext cx="9144000" cy="2160587"/>
          </a:xfrm>
          <a:prstGeom prst="rect">
            <a:avLst/>
          </a:prstGeom>
          <a:gradFill rotWithShape="1">
            <a:gsLst>
              <a:gs pos="0">
                <a:srgbClr val="004A8F"/>
              </a:gs>
              <a:gs pos="53000">
                <a:srgbClr val="004A8F"/>
              </a:gs>
              <a:gs pos="100000">
                <a:srgbClr val="78B8E5"/>
              </a:gs>
            </a:gsLst>
            <a:lin ang="1560000"/>
          </a:gradFill>
          <a:ln w="63500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baseline="-25000" dirty="0">
              <a:latin typeface="Franklin Gothic Book" pitchFamily="-106" charset="0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4640263"/>
            <a:ext cx="9144000" cy="76200"/>
          </a:xfrm>
          <a:prstGeom prst="rect">
            <a:avLst/>
          </a:prstGeom>
          <a:solidFill>
            <a:schemeClr val="bg1"/>
          </a:solidFill>
          <a:ln w="63500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baseline="-25000">
              <a:latin typeface="Franklin Gothic Book" pitchFamily="-106" charset="0"/>
              <a:ea typeface="+mn-ea"/>
              <a:cs typeface="+mn-cs"/>
            </a:endParaRPr>
          </a:p>
        </p:txBody>
      </p:sp>
      <p:pic>
        <p:nvPicPr>
          <p:cNvPr id="11" name="Picture 19" descr="foto2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80963" y="863600"/>
            <a:ext cx="9305926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nnwind_logo_low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6" y="96787"/>
            <a:ext cx="2072928" cy="1087495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512" y="6021288"/>
            <a:ext cx="2074912" cy="360040"/>
          </a:xfrm>
        </p:spPr>
        <p:txBody>
          <a:bodyPr>
            <a:normAutofit/>
          </a:bodyPr>
          <a:lstStyle>
            <a:lvl1pPr marL="0" indent="0">
              <a:buNone/>
              <a:defRPr sz="13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NAME OF PRESENTER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844" y="4756895"/>
            <a:ext cx="6336406" cy="792634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2844" y="5373216"/>
            <a:ext cx="6336406" cy="792634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4608" y="6309321"/>
            <a:ext cx="2905224" cy="64807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Business title </a:t>
            </a:r>
          </a:p>
          <a:p>
            <a:r>
              <a:rPr lang="en-US" dirty="0" smtClean="0"/>
              <a:t>Company </a:t>
            </a:r>
          </a:p>
        </p:txBody>
      </p:sp>
      <p:pic>
        <p:nvPicPr>
          <p:cNvPr id="14" name="Afbeelding 2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96787"/>
            <a:ext cx="1181099" cy="76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7848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1" name="Picture 10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304800" y="228600"/>
            <a:ext cx="8001000" cy="590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Click to edit Master title style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463675"/>
            <a:ext cx="2057400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463675"/>
            <a:ext cx="5562600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2" name="Picture 11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18160" y="173349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smtClean="0">
                <a:solidFill>
                  <a:schemeClr val="tx1"/>
                </a:solidFill>
                <a:latin typeface="ITC Franklin Gothic Std Book"/>
                <a:cs typeface="ITC Franklin Gothic Std Book"/>
              </a:rPr>
              <a:t>Support</a:t>
            </a:r>
            <a:r>
              <a:rPr lang="en-US" sz="2000" b="0" i="0" baseline="0" dirty="0" smtClean="0">
                <a:solidFill>
                  <a:schemeClr val="tx1"/>
                </a:solidFill>
                <a:latin typeface="ITC Franklin Gothic Std Book"/>
                <a:cs typeface="ITC Franklin Gothic Std Book"/>
              </a:rPr>
              <a:t> by</a:t>
            </a:r>
            <a:endParaRPr lang="en-US" sz="2000" b="0" i="0" dirty="0">
              <a:solidFill>
                <a:schemeClr val="tx1"/>
              </a:solidFill>
              <a:latin typeface="ITC Franklin Gothic Std Book"/>
              <a:cs typeface="ITC Franklin Gothic Std Book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94360" y="2133600"/>
            <a:ext cx="798576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FP7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8"/>
          <a:stretch/>
        </p:blipFill>
        <p:spPr>
          <a:xfrm>
            <a:off x="2044700" y="2852936"/>
            <a:ext cx="5041392" cy="222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92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7" name="Afbeelding 2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25540"/>
            <a:ext cx="105156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224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0" name="Afbeelding 2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400"/>
            <a:ext cx="990600" cy="565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316162"/>
            <a:ext cx="3887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676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161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2" name="Afbeelding 2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67450"/>
            <a:ext cx="990600" cy="544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1" name="Picture 20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22" name="Picture 21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0" name="Picture 9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85800" y="3636963"/>
            <a:ext cx="781526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500" b="1" dirty="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rPr>
              <a:t>Thank you very much for your attention  </a:t>
            </a:r>
          </a:p>
        </p:txBody>
      </p:sp>
      <p:pic>
        <p:nvPicPr>
          <p:cNvPr id="15" name="Picture 14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849086"/>
          </a:xfrm>
          <a:prstGeom prst="rect">
            <a:avLst/>
          </a:prstGeom>
        </p:spPr>
      </p:pic>
      <p:pic>
        <p:nvPicPr>
          <p:cNvPr id="8" name="Picture 7" descr="IEE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" y="6437057"/>
            <a:ext cx="1981200" cy="344743"/>
          </a:xfrm>
          <a:prstGeom prst="rect">
            <a:avLst/>
          </a:prstGeom>
        </p:spPr>
      </p:pic>
      <p:pic>
        <p:nvPicPr>
          <p:cNvPr id="6" name="Picture 5" descr="Innwind_logo_low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1013"/>
            <a:ext cx="2016224" cy="10577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662" y="2700337"/>
            <a:ext cx="3008313" cy="4005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304800" y="228600"/>
            <a:ext cx="8001000" cy="590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Click to edit Master title style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512" y="1538287"/>
            <a:ext cx="4916488" cy="51673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2" y="1538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2" name="Picture 11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3" name="Picture 12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 seanerg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1114"/>
            <a:ext cx="9144000" cy="84908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304800" y="228600"/>
            <a:ext cx="8001000" cy="5907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Click to edit Master title style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9800" y="1450975"/>
            <a:ext cx="5486400" cy="3883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5900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 descr="Innwind_logo_lo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6788"/>
            <a:ext cx="1547664" cy="811932"/>
          </a:xfrm>
          <a:prstGeom prst="rect">
            <a:avLst/>
          </a:prstGeom>
        </p:spPr>
      </p:pic>
      <p:pic>
        <p:nvPicPr>
          <p:cNvPr id="13" name="Picture 12" descr="FP7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087140" cy="59286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3" r:id="rId4"/>
    <p:sldLayoutId id="2147483649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2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11" Type="http://schemas.openxmlformats.org/officeDocument/2006/relationships/image" Target="file:///G:\hd2\ntua.dir\INNWIND\ver1p04_steiner_corr2\EWEA_paper.dir\EWEC_paper_p07.png" TargetMode="External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em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Flemming Rasmussen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0" dirty="0" smtClean="0"/>
              <a:t>Light </a:t>
            </a:r>
            <a:r>
              <a:rPr lang="en-US" b="0" dirty="0"/>
              <a:t>w</a:t>
            </a:r>
            <a:r>
              <a:rPr lang="en-US" b="0" dirty="0" smtClean="0"/>
              <a:t>eight rotor design for 10 - 20 MW wind turbines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2844" y="5715000"/>
            <a:ext cx="6336406" cy="41872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71450" y="6248400"/>
            <a:ext cx="2905224" cy="648072"/>
          </a:xfrm>
        </p:spPr>
        <p:txBody>
          <a:bodyPr/>
          <a:lstStyle/>
          <a:p>
            <a:r>
              <a:rPr lang="en-GB" dirty="0" smtClean="0"/>
              <a:t>DTU Wind Energy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53191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Preliminary </a:t>
            </a:r>
            <a:r>
              <a:rPr lang="da-DK" dirty="0" err="1" smtClean="0"/>
              <a:t>Aeroelastic</a:t>
            </a:r>
            <a:r>
              <a:rPr lang="da-DK" dirty="0" smtClean="0"/>
              <a:t> MDO of a Passive-</a:t>
            </a:r>
            <a:r>
              <a:rPr lang="da-DK" dirty="0" err="1" smtClean="0"/>
              <a:t>Controlled</a:t>
            </a:r>
            <a:r>
              <a:rPr lang="da-DK" dirty="0" smtClean="0"/>
              <a:t> </a:t>
            </a:r>
            <a:r>
              <a:rPr lang="da-DK" dirty="0" err="1" smtClean="0"/>
              <a:t>Stretched</a:t>
            </a:r>
            <a:r>
              <a:rPr lang="da-DK" dirty="0" smtClean="0"/>
              <a:t> Blade </a:t>
            </a:r>
            <a:r>
              <a:rPr lang="da-DK" sz="1100" dirty="0" smtClean="0">
                <a:solidFill>
                  <a:srgbClr val="000000"/>
                </a:solidFill>
              </a:rPr>
              <a:t>(</a:t>
            </a:r>
            <a:r>
              <a:rPr lang="da-DK" sz="1100" dirty="0">
                <a:solidFill>
                  <a:srgbClr val="000000"/>
                </a:solidFill>
              </a:rPr>
              <a:t>Ref. Christian Pavese)</a:t>
            </a:r>
            <a:endParaRPr lang="da-D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219013" y="6477000"/>
            <a:ext cx="1729252" cy="30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FC51AD7-98BD-4CAB-99B2-D1D871C89B2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99CD15-8E42-429D-AE13-67EF5BB50DB4}" type="datetime3">
              <a:rPr lang="en-US" smtClean="0"/>
              <a:pPr>
                <a:defRPr/>
              </a:pPr>
              <a:t>27 November 2017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3528" y="2161756"/>
            <a:ext cx="2290265" cy="93610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dirty="0" smtClean="0">
                <a:solidFill>
                  <a:schemeClr val="bg1"/>
                </a:solidFill>
                <a:latin typeface="Calibri"/>
              </a:rPr>
              <a:t>1st Passive Control </a:t>
            </a:r>
            <a:r>
              <a:rPr lang="da-DK" sz="1400" kern="0" dirty="0" err="1" smtClean="0">
                <a:solidFill>
                  <a:schemeClr val="bg1"/>
                </a:solidFill>
                <a:latin typeface="Calibri"/>
              </a:rPr>
              <a:t>Strategy</a:t>
            </a:r>
            <a:endParaRPr lang="da-DK" sz="1400" kern="0" dirty="0">
              <a:solidFill>
                <a:schemeClr val="bg1"/>
              </a:solidFill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dirty="0" smtClean="0">
                <a:solidFill>
                  <a:schemeClr val="bg1"/>
                </a:solidFill>
                <a:latin typeface="Calibri"/>
              </a:rPr>
              <a:t>	</a:t>
            </a:r>
            <a:r>
              <a:rPr lang="da-DK" sz="2400" b="1" kern="0" dirty="0" smtClean="0">
                <a:solidFill>
                  <a:schemeClr val="bg1"/>
                </a:solidFill>
                <a:latin typeface="Calibri"/>
              </a:rPr>
              <a:t>SWEEP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11706" y="3478831"/>
            <a:ext cx="1362026" cy="32403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kern="0" noProof="0" dirty="0" smtClean="0">
                <a:solidFill>
                  <a:prstClr val="white"/>
                </a:solidFill>
                <a:latin typeface="Calibri"/>
                <a:ea typeface="+mn-ea"/>
              </a:rPr>
              <a:t>BTC Parameter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74566" y="2161756"/>
            <a:ext cx="2356514" cy="93610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dirty="0" smtClean="0">
                <a:solidFill>
                  <a:schemeClr val="bg1"/>
                </a:solidFill>
                <a:latin typeface="Calibri"/>
              </a:rPr>
              <a:t>2nd Passive Control </a:t>
            </a:r>
            <a:r>
              <a:rPr lang="da-DK" sz="1400" kern="0" dirty="0" err="1" smtClean="0">
                <a:solidFill>
                  <a:schemeClr val="bg1"/>
                </a:solidFill>
                <a:latin typeface="Calibri"/>
              </a:rPr>
              <a:t>Strategy</a:t>
            </a:r>
            <a:endParaRPr lang="da-DK" sz="1400" kern="0" dirty="0">
              <a:solidFill>
                <a:schemeClr val="bg1"/>
              </a:solidFill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2400" b="1" kern="0" dirty="0" smtClean="0">
                <a:solidFill>
                  <a:schemeClr val="bg1"/>
                </a:solidFill>
                <a:latin typeface="Calibri"/>
              </a:rPr>
              <a:t>CAPS OFFSET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44208" y="2167142"/>
            <a:ext cx="2356514" cy="93610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dirty="0" smtClean="0">
                <a:solidFill>
                  <a:schemeClr val="bg1"/>
                </a:solidFill>
                <a:latin typeface="Calibri"/>
              </a:rPr>
              <a:t>3rd Passive Control </a:t>
            </a:r>
            <a:r>
              <a:rPr lang="da-DK" sz="1400" kern="0" dirty="0" err="1" smtClean="0">
                <a:solidFill>
                  <a:schemeClr val="bg1"/>
                </a:solidFill>
                <a:latin typeface="Calibri"/>
              </a:rPr>
              <a:t>Strategy</a:t>
            </a:r>
            <a:endParaRPr lang="da-DK" sz="1400" kern="0" dirty="0">
              <a:solidFill>
                <a:schemeClr val="bg1"/>
              </a:solidFill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2400" b="1" kern="0" dirty="0" err="1" smtClean="0">
                <a:solidFill>
                  <a:schemeClr val="bg1"/>
                </a:solidFill>
                <a:latin typeface="Calibri"/>
              </a:rPr>
              <a:t>Material</a:t>
            </a:r>
            <a:r>
              <a:rPr lang="da-DK" sz="2400" b="1" kern="0" dirty="0" smtClean="0">
                <a:solidFill>
                  <a:schemeClr val="bg1"/>
                </a:solidFill>
                <a:latin typeface="Calibri"/>
              </a:rPr>
              <a:t> BTC</a:t>
            </a:r>
          </a:p>
        </p:txBody>
      </p:sp>
      <p:sp>
        <p:nvSpPr>
          <p:cNvPr id="6" name="Cross 5"/>
          <p:cNvSpPr/>
          <p:nvPr/>
        </p:nvSpPr>
        <p:spPr bwMode="auto">
          <a:xfrm>
            <a:off x="2710517" y="2401208"/>
            <a:ext cx="536022" cy="457200"/>
          </a:xfrm>
          <a:prstGeom prst="plus">
            <a:avLst>
              <a:gd name="adj" fmla="val 3769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40" name="Cross 39"/>
          <p:cNvSpPr/>
          <p:nvPr/>
        </p:nvSpPr>
        <p:spPr bwMode="auto">
          <a:xfrm>
            <a:off x="5825360" y="2389416"/>
            <a:ext cx="536022" cy="457200"/>
          </a:xfrm>
          <a:prstGeom prst="plus">
            <a:avLst>
              <a:gd name="adj" fmla="val 3769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568952" cy="703312"/>
          </a:xfrm>
        </p:spPr>
        <p:txBody>
          <a:bodyPr/>
          <a:lstStyle/>
          <a:p>
            <a:pPr algn="just"/>
            <a:r>
              <a:rPr lang="en-US" sz="1400" dirty="0" smtClean="0">
                <a:solidFill>
                  <a:srgbClr val="FF0000"/>
                </a:solidFill>
              </a:rPr>
              <a:t>Sweep, spar </a:t>
            </a:r>
            <a:r>
              <a:rPr lang="en-US" sz="1400" dirty="0">
                <a:solidFill>
                  <a:srgbClr val="FF0000"/>
                </a:solidFill>
              </a:rPr>
              <a:t>c</a:t>
            </a:r>
            <a:r>
              <a:rPr lang="en-US" sz="1400" dirty="0" smtClean="0">
                <a:solidFill>
                  <a:srgbClr val="FF0000"/>
                </a:solidFill>
              </a:rPr>
              <a:t>aps 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  <a:r>
              <a:rPr lang="en-US" sz="1400" dirty="0" smtClean="0">
                <a:solidFill>
                  <a:srgbClr val="FF0000"/>
                </a:solidFill>
              </a:rPr>
              <a:t>ffset, orientation of the </a:t>
            </a:r>
            <a:r>
              <a:rPr lang="en-US" sz="1400" dirty="0" err="1" smtClean="0">
                <a:solidFill>
                  <a:srgbClr val="FF0000"/>
                </a:solidFill>
              </a:rPr>
              <a:t>fibres</a:t>
            </a:r>
            <a:r>
              <a:rPr lang="en-US" sz="1400" dirty="0" smtClean="0">
                <a:solidFill>
                  <a:srgbClr val="FF0000"/>
                </a:solidFill>
              </a:rPr>
              <a:t> in the spar caps, blade radius</a:t>
            </a:r>
            <a:r>
              <a:rPr lang="en-US" sz="1400" dirty="0" smtClean="0"/>
              <a:t> are the relevant variables</a:t>
            </a:r>
          </a:p>
          <a:p>
            <a:pPr algn="just"/>
            <a:r>
              <a:rPr lang="en-US" sz="1400" dirty="0" smtClean="0"/>
              <a:t>~60 design variables and ~750 constraints</a:t>
            </a:r>
          </a:p>
          <a:p>
            <a:pPr marL="0" indent="0" algn="just">
              <a:buNone/>
            </a:pPr>
            <a:endParaRPr lang="en-US" sz="1200" dirty="0" smtClean="0"/>
          </a:p>
          <a:p>
            <a:pPr algn="just"/>
            <a:endParaRPr lang="en-US" sz="1200" dirty="0" smtClean="0"/>
          </a:p>
          <a:p>
            <a:pPr algn="just"/>
            <a:endParaRPr lang="en-US" sz="1200" dirty="0"/>
          </a:p>
        </p:txBody>
      </p:sp>
      <p:pic>
        <p:nvPicPr>
          <p:cNvPr id="1026" name="Picture 2" descr="X:\models\Full_Passive\plots\swee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4189"/>
            <a:ext cx="1425342" cy="30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models\Full_Passive\plots\cap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38176" r="24829" b="13544"/>
          <a:stretch/>
        </p:blipFill>
        <p:spPr bwMode="auto">
          <a:xfrm>
            <a:off x="4345748" y="3478831"/>
            <a:ext cx="1501954" cy="261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:\models\Full_Passive\plots\sec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38425" r="20947" b="41481"/>
          <a:stretch/>
        </p:blipFill>
        <p:spPr bwMode="auto">
          <a:xfrm>
            <a:off x="2563057" y="4293096"/>
            <a:ext cx="1911523" cy="7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 bwMode="auto">
          <a:xfrm rot="10800000">
            <a:off x="2978528" y="4086225"/>
            <a:ext cx="540290" cy="24766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2978528" y="4953000"/>
            <a:ext cx="520823" cy="280417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029" name="Picture 5" descr="X:\models\Full_Passive\plots\be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20937"/>
            <a:ext cx="3096344" cy="14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X:\models\Full_Passive\plots\prebe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4189"/>
            <a:ext cx="1425343" cy="30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6961527" y="6419137"/>
            <a:ext cx="1440160" cy="295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3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60392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Preliminary </a:t>
            </a:r>
            <a:r>
              <a:rPr lang="da-DK" dirty="0" err="1" smtClean="0"/>
              <a:t>Aeroelastic</a:t>
            </a:r>
            <a:r>
              <a:rPr lang="da-DK" dirty="0" smtClean="0"/>
              <a:t> MDO of a Passive-</a:t>
            </a:r>
            <a:r>
              <a:rPr lang="da-DK" dirty="0" err="1" smtClean="0"/>
              <a:t>Controlled</a:t>
            </a:r>
            <a:r>
              <a:rPr lang="da-DK" dirty="0" smtClean="0"/>
              <a:t> </a:t>
            </a:r>
            <a:r>
              <a:rPr lang="da-DK" dirty="0" err="1" smtClean="0"/>
              <a:t>Stretched</a:t>
            </a:r>
            <a:r>
              <a:rPr lang="da-DK" dirty="0" smtClean="0"/>
              <a:t> Blade </a:t>
            </a:r>
            <a:r>
              <a:rPr lang="da-DK" sz="1100" dirty="0" smtClean="0">
                <a:solidFill>
                  <a:srgbClr val="000000"/>
                </a:solidFill>
              </a:rPr>
              <a:t>(Ref</a:t>
            </a:r>
            <a:r>
              <a:rPr lang="da-DK" sz="1100" dirty="0">
                <a:solidFill>
                  <a:srgbClr val="000000"/>
                </a:solidFill>
              </a:rPr>
              <a:t>. Christian Pavese)</a:t>
            </a:r>
            <a:endParaRPr lang="da-DK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219013" y="6477000"/>
            <a:ext cx="1729252" cy="30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FC51AD7-98BD-4CAB-99B2-D1D871C89B2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529479" y="1148763"/>
            <a:ext cx="1872208" cy="32403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LTEFL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81838" y="1148763"/>
            <a:ext cx="1872208" cy="32403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kern="0" noProof="0" dirty="0" err="1" smtClean="0">
                <a:solidFill>
                  <a:prstClr val="white"/>
                </a:solidFill>
                <a:latin typeface="Calibri"/>
                <a:ea typeface="+mn-ea"/>
              </a:rPr>
              <a:t>Failure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1520" y="1148763"/>
          <a:ext cx="2318481" cy="31291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8321"/>
                <a:gridCol w="720080"/>
                <a:gridCol w="720080"/>
              </a:tblGrid>
              <a:tr h="622275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DTU</a:t>
                      </a:r>
                      <a:r>
                        <a:rPr lang="da-DK" sz="1200" baseline="0" dirty="0" smtClean="0"/>
                        <a:t> 10MW RWT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PCSB</a:t>
                      </a:r>
                      <a:endParaRPr lang="da-DK" sz="1200" dirty="0"/>
                    </a:p>
                  </a:txBody>
                  <a:tcPr/>
                </a:tc>
              </a:tr>
              <a:tr h="622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AEP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smtClean="0"/>
                        <a:t>[</a:t>
                      </a:r>
                      <a:r>
                        <a:rPr lang="da-DK" sz="1000" dirty="0" err="1" smtClean="0"/>
                        <a:t>GWh</a:t>
                      </a:r>
                      <a:r>
                        <a:rPr lang="da-DK" sz="1000" dirty="0" smtClean="0"/>
                        <a:t>]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48.54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+6.0%</a:t>
                      </a:r>
                      <a:endParaRPr lang="da-DK" sz="1000" dirty="0"/>
                    </a:p>
                  </a:txBody>
                  <a:tcPr anchor="ctr"/>
                </a:tc>
              </a:tr>
              <a:tr h="622275">
                <a:tc>
                  <a:txBody>
                    <a:bodyPr/>
                    <a:lstStyle/>
                    <a:p>
                      <a:pPr algn="l"/>
                      <a:r>
                        <a:rPr lang="da-DK" sz="1000" dirty="0" smtClean="0"/>
                        <a:t>Blade</a:t>
                      </a:r>
                      <a:r>
                        <a:rPr lang="da-DK" sz="1000" baseline="0" dirty="0" smtClean="0"/>
                        <a:t> Radius</a:t>
                      </a:r>
                    </a:p>
                    <a:p>
                      <a:pPr algn="l"/>
                      <a:r>
                        <a:rPr lang="da-DK" sz="1000" baseline="0" dirty="0" smtClean="0"/>
                        <a:t>[m]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86.37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+5.8%</a:t>
                      </a:r>
                      <a:endParaRPr lang="da-DK" sz="1000" dirty="0"/>
                    </a:p>
                  </a:txBody>
                  <a:tcPr anchor="ctr"/>
                </a:tc>
              </a:tr>
              <a:tr h="622275">
                <a:tc>
                  <a:txBody>
                    <a:bodyPr/>
                    <a:lstStyle/>
                    <a:p>
                      <a:pPr algn="l"/>
                      <a:r>
                        <a:rPr lang="da-DK" sz="1000" dirty="0" smtClean="0"/>
                        <a:t>Blade</a:t>
                      </a:r>
                    </a:p>
                    <a:p>
                      <a:pPr algn="l"/>
                      <a:r>
                        <a:rPr lang="da-DK" sz="1000" dirty="0" smtClean="0"/>
                        <a:t>Mass</a:t>
                      </a:r>
                    </a:p>
                    <a:p>
                      <a:pPr algn="l"/>
                      <a:r>
                        <a:rPr lang="da-DK" sz="1000" dirty="0" smtClean="0"/>
                        <a:t>[kg]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u="none" strike="noStrike" kern="1200" baseline="0" dirty="0" smtClean="0"/>
                        <a:t>41722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+0.8%</a:t>
                      </a:r>
                      <a:endParaRPr lang="da-DK" sz="1000" dirty="0"/>
                    </a:p>
                  </a:txBody>
                  <a:tcPr anchor="ctr"/>
                </a:tc>
              </a:tr>
              <a:tr h="622275">
                <a:tc>
                  <a:txBody>
                    <a:bodyPr/>
                    <a:lstStyle/>
                    <a:p>
                      <a:pPr algn="l"/>
                      <a:r>
                        <a:rPr lang="da-DK" sz="1000" dirty="0" smtClean="0"/>
                        <a:t>Tower</a:t>
                      </a:r>
                    </a:p>
                    <a:p>
                      <a:pPr algn="l"/>
                      <a:r>
                        <a:rPr lang="da-DK" sz="1000" dirty="0" err="1" smtClean="0"/>
                        <a:t>Clearance</a:t>
                      </a:r>
                      <a:endParaRPr lang="da-DK" sz="1000" dirty="0" smtClean="0"/>
                    </a:p>
                    <a:p>
                      <a:pPr algn="l"/>
                      <a:r>
                        <a:rPr lang="da-DK" sz="1000" dirty="0" smtClean="0"/>
                        <a:t>[m]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u="none" strike="noStrike" kern="1200" baseline="0" dirty="0" smtClean="0"/>
                        <a:t>3.656</a:t>
                      </a:r>
                      <a:endParaRPr lang="da-DK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 dirty="0" smtClean="0"/>
                        <a:t>+36.2%</a:t>
                      </a:r>
                      <a:endParaRPr lang="da-DK" sz="1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51520" y="4941168"/>
            <a:ext cx="8568952" cy="1800200"/>
          </a:xfrm>
        </p:spPr>
        <p:txBody>
          <a:bodyPr/>
          <a:lstStyle/>
          <a:p>
            <a:pPr algn="just"/>
            <a:r>
              <a:rPr lang="en-US" sz="1400" dirty="0" smtClean="0">
                <a:solidFill>
                  <a:srgbClr val="FF0000"/>
                </a:solidFill>
              </a:rPr>
              <a:t>AEP is greatly increased within the tower clearance constraints</a:t>
            </a:r>
          </a:p>
          <a:p>
            <a:pPr algn="just"/>
            <a:r>
              <a:rPr lang="en-US" sz="1400" dirty="0" smtClean="0">
                <a:solidFill>
                  <a:srgbClr val="FF0000"/>
                </a:solidFill>
              </a:rPr>
              <a:t>The torsional stiffness is particularly decreased</a:t>
            </a:r>
          </a:p>
          <a:p>
            <a:pPr algn="just"/>
            <a:r>
              <a:rPr lang="en-US" sz="1400" dirty="0"/>
              <a:t>T</a:t>
            </a:r>
            <a:r>
              <a:rPr lang="en-US" sz="1400" dirty="0" smtClean="0"/>
              <a:t>he combination of passive control methods regulate the tower loads, but </a:t>
            </a:r>
            <a:r>
              <a:rPr lang="en-US" sz="1400" dirty="0" smtClean="0">
                <a:solidFill>
                  <a:srgbClr val="FF0000"/>
                </a:solidFill>
              </a:rPr>
              <a:t>fatigue constraints and frequency placement must be added to have a better control on the results</a:t>
            </a:r>
          </a:p>
          <a:p>
            <a:pPr algn="just"/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FF0000"/>
                </a:solidFill>
              </a:rPr>
              <a:t>fatigue constraint on blade root edgewise fatigue load</a:t>
            </a:r>
            <a:r>
              <a:rPr lang="en-US" sz="1400" dirty="0" smtClean="0"/>
              <a:t> must be added to improve the MDO</a:t>
            </a:r>
          </a:p>
          <a:p>
            <a:pPr algn="just"/>
            <a:endParaRPr lang="en-US" sz="1200" dirty="0" smtClean="0"/>
          </a:p>
          <a:p>
            <a:pPr marL="0" indent="0" algn="just">
              <a:buNone/>
            </a:pPr>
            <a:endParaRPr lang="en-US" sz="1200" dirty="0" smtClean="0"/>
          </a:p>
          <a:p>
            <a:pPr algn="just"/>
            <a:endParaRPr lang="en-US" sz="1200" dirty="0" smtClean="0"/>
          </a:p>
          <a:p>
            <a:pPr algn="just"/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919863" cy="213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57" y="1851503"/>
            <a:ext cx="346011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6961527" y="6419137"/>
            <a:ext cx="1440160" cy="295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2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mtClean="0"/>
              <a:t>Investigations regarding direction of vibration</a:t>
            </a:r>
            <a:br>
              <a:rPr lang="da-DK" smtClean="0"/>
            </a:br>
            <a:r>
              <a:rPr lang="da-DK" smtClean="0"/>
              <a:t>- and pitch (torsion) coupling</a:t>
            </a:r>
            <a:endParaRPr lang="da-DK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417" y="3581830"/>
            <a:ext cx="2461425" cy="90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416" y="2325616"/>
            <a:ext cx="2311031" cy="91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20532"/>
            <a:ext cx="5634384" cy="444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73325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/>
                <a:ea typeface="Times New Roman"/>
              </a:rPr>
              <a:t>Rasmussen, F., Petersen, J., Madsen, H.A., ’Dynamic Stall and Aerodynamic Damping</a:t>
            </a:r>
            <a:r>
              <a:rPr lang="en-US" sz="1000" dirty="0" smtClean="0">
                <a:latin typeface="Times New Roman"/>
                <a:ea typeface="Times New Roman"/>
              </a:rPr>
              <a:t>’,</a:t>
            </a:r>
          </a:p>
          <a:p>
            <a:r>
              <a:rPr lang="en-US" sz="1000" dirty="0" smtClean="0">
                <a:latin typeface="Times New Roman"/>
                <a:ea typeface="Times New Roman"/>
              </a:rPr>
              <a:t>J</a:t>
            </a:r>
            <a:r>
              <a:rPr lang="en-US" sz="1000" dirty="0">
                <a:latin typeface="Times New Roman"/>
                <a:ea typeface="Times New Roman"/>
              </a:rPr>
              <a:t>. Solar Energy Engineering 121, 150-155, 1999</a:t>
            </a:r>
            <a:endParaRPr lang="da-DK" sz="1000" dirty="0"/>
          </a:p>
        </p:txBody>
      </p:sp>
      <p:sp>
        <p:nvSpPr>
          <p:cNvPr id="2" name="Oval 1"/>
          <p:cNvSpPr/>
          <p:nvPr/>
        </p:nvSpPr>
        <p:spPr bwMode="auto">
          <a:xfrm>
            <a:off x="827584" y="1988840"/>
            <a:ext cx="2673176" cy="914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4" name="Circular Arrow 3"/>
          <p:cNvSpPr/>
          <p:nvPr/>
        </p:nvSpPr>
        <p:spPr bwMode="auto">
          <a:xfrm>
            <a:off x="7452320" y="2378585"/>
            <a:ext cx="528677" cy="524655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5" name="Circular Arrow 4"/>
          <p:cNvSpPr/>
          <p:nvPr/>
        </p:nvSpPr>
        <p:spPr bwMode="auto">
          <a:xfrm>
            <a:off x="7484147" y="3590928"/>
            <a:ext cx="511197" cy="524985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1" name="Picture 4" descr="X:\models\Full_Passive\plots\sectio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38425" r="20947" b="41481"/>
          <a:stretch/>
        </p:blipFill>
        <p:spPr bwMode="auto">
          <a:xfrm>
            <a:off x="6586453" y="4724400"/>
            <a:ext cx="1911523" cy="7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6997827" y="5334000"/>
            <a:ext cx="489204" cy="11304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>
            <a:off x="6994943" y="4828653"/>
            <a:ext cx="489204" cy="12434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0800000">
            <a:off x="6753225" y="5066153"/>
            <a:ext cx="489204" cy="9342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0347" y="5410200"/>
            <a:ext cx="158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Flap-</a:t>
            </a:r>
            <a:r>
              <a:rPr lang="da-DK" dirty="0" err="1" smtClean="0"/>
              <a:t>edge</a:t>
            </a:r>
            <a:endParaRPr lang="da-DK" dirty="0"/>
          </a:p>
        </p:txBody>
      </p:sp>
      <p:sp>
        <p:nvSpPr>
          <p:cNvPr id="16" name="TextBox 15"/>
          <p:cNvSpPr txBox="1"/>
          <p:nvPr/>
        </p:nvSpPr>
        <p:spPr>
          <a:xfrm>
            <a:off x="6052893" y="4355068"/>
            <a:ext cx="29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Flap-torsion </a:t>
            </a:r>
            <a:r>
              <a:rPr lang="da-DK" dirty="0" err="1" smtClean="0"/>
              <a:t>coupling</a:t>
            </a:r>
            <a:endParaRPr lang="da-DK" dirty="0"/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7318631" y="5447042"/>
            <a:ext cx="241716" cy="147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17952" y="4724400"/>
            <a:ext cx="435272" cy="3417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1"/>
          </p:cNvCxnSpPr>
          <p:nvPr/>
        </p:nvCxnSpPr>
        <p:spPr>
          <a:xfrm flipH="1" flipV="1">
            <a:off x="7401078" y="5013068"/>
            <a:ext cx="210513" cy="581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5867400"/>
            <a:ext cx="2386012" cy="8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1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49324"/>
            <a:ext cx="1994169" cy="149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caboni\Desktop\ai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49324"/>
            <a:ext cx="1600200" cy="14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14" y="7620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nl-NL" dirty="0" smtClean="0"/>
              <a:t>Rotating Test Rig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Measured flap response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0254" y="6244790"/>
            <a:ext cx="1732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Add Presentation Title in Footer via ”Insert”; ”Header &amp; Footer”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9189156" y="6547922"/>
            <a:ext cx="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256452" y="1401024"/>
            <a:ext cx="290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/>
              <a:t>Change of Cl   </a:t>
            </a:r>
            <a:endParaRPr lang="da-DK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54380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ECN 30%</a:t>
            </a:r>
            <a:endParaRPr lang="da-DK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33567"/>
            <a:ext cx="2362200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UBristol</a:t>
            </a:r>
            <a:r>
              <a:rPr lang="da-DK" dirty="0" smtClean="0"/>
              <a:t> flap </a:t>
            </a:r>
            <a:r>
              <a:rPr lang="da-DK" dirty="0" err="1" smtClean="0"/>
              <a:t>concept</a:t>
            </a:r>
            <a:endParaRPr lang="da-DK" dirty="0"/>
          </a:p>
        </p:txBody>
      </p:sp>
      <p:pic>
        <p:nvPicPr>
          <p:cNvPr id="23" name="Picture 22" descr="C:\Users\tkba\Desktop\INNWIND_rotating_rig_testing_ECN_G7_30_Bristol_flap\rotRigScripts\plots\for_deliverable\cl_comparison_1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4625" r="6374"/>
          <a:stretch/>
        </p:blipFill>
        <p:spPr bwMode="auto">
          <a:xfrm>
            <a:off x="6275502" y="1757242"/>
            <a:ext cx="2849447" cy="2558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C:\Users\tkba\Desktop\INNWIND_rotating_rig_testing_ECN_G7_30_Bristol_flap\rotRigScripts\plots\for_deliverable\cp_comparison_1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 bwMode="auto">
          <a:xfrm>
            <a:off x="6268922" y="4368854"/>
            <a:ext cx="2875078" cy="250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2" y="1585690"/>
            <a:ext cx="2443228" cy="315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85690"/>
            <a:ext cx="2465149" cy="252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554"/>
            <a:ext cx="2859119" cy="11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4161095"/>
            <a:ext cx="1933575" cy="123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itle 3"/>
          <p:cNvSpPr>
            <a:spLocks noGrp="1"/>
          </p:cNvSpPr>
          <p:nvPr>
            <p:ph type="title"/>
          </p:nvPr>
        </p:nvSpPr>
        <p:spPr>
          <a:xfrm>
            <a:off x="685801" y="304800"/>
            <a:ext cx="8229600" cy="685800"/>
          </a:xfrm>
        </p:spPr>
        <p:txBody>
          <a:bodyPr/>
          <a:lstStyle/>
          <a:p>
            <a:r>
              <a:rPr lang="en-GB" altLang="nl-NL" dirty="0" smtClean="0"/>
              <a:t>Wind tunnel: active turbulence grid</a:t>
            </a:r>
            <a:endParaRPr lang="nl-NL" altLang="nl-NL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53" y="1641474"/>
            <a:ext cx="4955948" cy="331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2597"/>
            <a:ext cx="42100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878" y="15240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Wind </a:t>
            </a:r>
            <a:r>
              <a:rPr lang="en-US" sz="1200" dirty="0"/>
              <a:t>tunnel experiments using an advanced </a:t>
            </a:r>
            <a:r>
              <a:rPr lang="en-US" sz="1200" b="1" dirty="0"/>
              <a:t>data-driven feedback controller</a:t>
            </a:r>
            <a:r>
              <a:rPr lang="en-US" sz="1200" dirty="0"/>
              <a:t> that mitigates the loads. Turbulence intensity 3%</a:t>
            </a:r>
            <a:endParaRPr lang="da-DK" sz="12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310755"/>
            <a:ext cx="2209800" cy="147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1475" y="578227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Active </a:t>
            </a:r>
            <a:r>
              <a:rPr lang="da-DK" dirty="0" err="1" smtClean="0"/>
              <a:t>turbulence</a:t>
            </a:r>
            <a:r>
              <a:rPr lang="da-DK" dirty="0" smtClean="0"/>
              <a:t> </a:t>
            </a:r>
            <a:r>
              <a:rPr lang="da-DK" dirty="0" err="1" smtClean="0"/>
              <a:t>grid</a:t>
            </a:r>
            <a:r>
              <a:rPr lang="da-DK" dirty="0" smtClean="0"/>
              <a:t> and </a:t>
            </a:r>
            <a:r>
              <a:rPr lang="da-DK" dirty="0" err="1" smtClean="0"/>
              <a:t>two-bladed</a:t>
            </a:r>
            <a:r>
              <a:rPr lang="da-DK" dirty="0" smtClean="0"/>
              <a:t> rotor with </a:t>
            </a:r>
            <a:r>
              <a:rPr lang="da-DK" dirty="0" err="1" smtClean="0"/>
              <a:t>individual</a:t>
            </a:r>
            <a:r>
              <a:rPr lang="da-DK" dirty="0" smtClean="0"/>
              <a:t> </a:t>
            </a:r>
            <a:r>
              <a:rPr lang="da-DK" dirty="0" err="1" smtClean="0"/>
              <a:t>pitch</a:t>
            </a:r>
            <a:r>
              <a:rPr lang="da-DK" dirty="0" smtClean="0"/>
              <a:t> </a:t>
            </a:r>
            <a:r>
              <a:rPr lang="da-DK" dirty="0" err="1" smtClean="0"/>
              <a:t>control</a:t>
            </a:r>
            <a:r>
              <a:rPr lang="da-DK" dirty="0" smtClean="0"/>
              <a:t> and </a:t>
            </a:r>
            <a:r>
              <a:rPr lang="da-DK" dirty="0" err="1" smtClean="0"/>
              <a:t>free</a:t>
            </a:r>
            <a:r>
              <a:rPr lang="da-DK" dirty="0" smtClean="0"/>
              <a:t> </a:t>
            </a:r>
            <a:r>
              <a:rPr lang="da-DK" dirty="0" err="1" smtClean="0"/>
              <a:t>floating</a:t>
            </a:r>
            <a:r>
              <a:rPr lang="da-DK" dirty="0" smtClean="0"/>
              <a:t> flaps</a:t>
            </a:r>
            <a:endParaRPr lang="da-DK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67525" y="3505200"/>
            <a:ext cx="981075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94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+mj-lt"/>
                <a:cs typeface="Calibri" pitchFamily="34" charset="0"/>
              </a:rPr>
              <a:t>Passive and active load control</a:t>
            </a:r>
            <a:endParaRPr lang="en-GB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0904" y="1428690"/>
            <a:ext cx="6931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+mj-lt"/>
              </a:rPr>
              <a:t>Blade fatigue loads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2538" y="1772369"/>
            <a:ext cx="66389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500736" y="974125"/>
            <a:ext cx="3881264" cy="4980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Up scaled 20MW turbine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0885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7086600" cy="590706"/>
          </a:xfrm>
        </p:spPr>
        <p:txBody>
          <a:bodyPr>
            <a:normAutofit/>
          </a:bodyPr>
          <a:lstStyle/>
          <a:p>
            <a:r>
              <a:rPr lang="en-US" dirty="0" smtClean="0"/>
              <a:t>Optimal </a:t>
            </a:r>
            <a:r>
              <a:rPr lang="en-US" dirty="0" err="1" smtClean="0"/>
              <a:t>aeroelastic</a:t>
            </a:r>
            <a:r>
              <a:rPr lang="en-US" dirty="0" smtClean="0"/>
              <a:t> </a:t>
            </a:r>
            <a:r>
              <a:rPr lang="en-US" dirty="0"/>
              <a:t>rotor design with active flaps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381000" y="1925659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Flap only deflected in below rated conditions</a:t>
            </a:r>
          </a:p>
          <a:p>
            <a:r>
              <a:rPr lang="da-DK" dirty="0"/>
              <a:t>• Flap </a:t>
            </a:r>
            <a:r>
              <a:rPr lang="da-DK" dirty="0" err="1"/>
              <a:t>operates</a:t>
            </a:r>
            <a:r>
              <a:rPr lang="da-DK" dirty="0"/>
              <a:t> in a </a:t>
            </a:r>
            <a:r>
              <a:rPr lang="da-DK" dirty="0" err="1"/>
              <a:t>quasi-steady</a:t>
            </a:r>
            <a:r>
              <a:rPr lang="da-DK" dirty="0"/>
              <a:t> mode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3896"/>
            <a:ext cx="4040997" cy="25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4430" y="93559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Blade </a:t>
            </a:r>
            <a:r>
              <a:rPr lang="da-DK" dirty="0" err="1"/>
              <a:t>Chord</a:t>
            </a:r>
            <a:endParaRPr lang="da-DK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25" y="4079816"/>
            <a:ext cx="428489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5269" y="381000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/>
              <a:t>Shear</a:t>
            </a:r>
            <a:r>
              <a:rPr lang="da-DK" dirty="0"/>
              <a:t> Center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36292"/>
            <a:ext cx="3581400" cy="211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8651" y="3828475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Flap </a:t>
            </a:r>
            <a:r>
              <a:rPr lang="da-DK" dirty="0" err="1"/>
              <a:t>Deflection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87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44" y="152400"/>
            <a:ext cx="7772400" cy="531912"/>
          </a:xfrm>
        </p:spPr>
        <p:txBody>
          <a:bodyPr/>
          <a:lstStyle/>
          <a:p>
            <a:r>
              <a:rPr lang="da-DK" dirty="0" smtClean="0"/>
              <a:t>Standard </a:t>
            </a:r>
            <a:r>
              <a:rPr lang="da-DK" dirty="0" err="1" smtClean="0"/>
              <a:t>three-bladed</a:t>
            </a:r>
            <a:r>
              <a:rPr lang="da-DK" dirty="0" smtClean="0"/>
              <a:t> turbine, DTU 10 MW RWT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9601" y="6477000"/>
            <a:ext cx="306388" cy="306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EFB6F7-FDDF-4725-B2E8-C4A8A9CD52B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074" name="F599FE1B-A903-435B-82C4-ED14845486C6" descr="8F6F4145-AF34-4EA1-96B0-E0A0A2999ECE@riso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4" y="1836887"/>
            <a:ext cx="4551088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E015A624-D069-4A83-9518-1669B1F61E07" descr="AA003A94-F4E8-4B30-B31B-6EAA35F6A482@riso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16060"/>
            <a:ext cx="4876801" cy="53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95536" y="1905000"/>
            <a:ext cx="4319343" cy="417646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05209" y="1700808"/>
            <a:ext cx="4726831" cy="460851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418272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Improvements</a:t>
            </a:r>
            <a:r>
              <a:rPr lang="da-DK" dirty="0" smtClean="0"/>
              <a:t>:</a:t>
            </a:r>
          </a:p>
          <a:p>
            <a:r>
              <a:rPr lang="da-DK" dirty="0" smtClean="0"/>
              <a:t>-</a:t>
            </a:r>
            <a:r>
              <a:rPr lang="da-DK" dirty="0" err="1" smtClean="0"/>
              <a:t>Aerodynamics</a:t>
            </a:r>
            <a:endParaRPr lang="da-DK" dirty="0" smtClean="0"/>
          </a:p>
          <a:p>
            <a:r>
              <a:rPr lang="da-DK" dirty="0" smtClean="0"/>
              <a:t>-</a:t>
            </a:r>
            <a:r>
              <a:rPr lang="da-DK" dirty="0" err="1" smtClean="0"/>
              <a:t>Structural</a:t>
            </a:r>
            <a:r>
              <a:rPr lang="da-DK" dirty="0" smtClean="0"/>
              <a:t> design</a:t>
            </a:r>
          </a:p>
          <a:p>
            <a:r>
              <a:rPr lang="da-DK" dirty="0" smtClean="0"/>
              <a:t>-</a:t>
            </a:r>
            <a:r>
              <a:rPr lang="da-DK" dirty="0" err="1" smtClean="0"/>
              <a:t>Aeroelastic</a:t>
            </a:r>
            <a:r>
              <a:rPr lang="da-DK" dirty="0" smtClean="0"/>
              <a:t> </a:t>
            </a:r>
            <a:r>
              <a:rPr lang="da-DK" dirty="0" err="1" smtClean="0"/>
              <a:t>tayloring</a:t>
            </a:r>
            <a:endParaRPr lang="da-DK" dirty="0" smtClean="0"/>
          </a:p>
          <a:p>
            <a:r>
              <a:rPr lang="da-DK" dirty="0" smtClean="0"/>
              <a:t>-Smart </a:t>
            </a:r>
            <a:r>
              <a:rPr lang="da-DK" dirty="0" err="1" smtClean="0"/>
              <a:t>control</a:t>
            </a:r>
            <a:endParaRPr lang="da-DK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5867400" y="3923624"/>
            <a:ext cx="978408" cy="1911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6054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/>
              <a:t>Innovations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applied</a:t>
            </a:r>
            <a:r>
              <a:rPr lang="da-DK" dirty="0" smtClean="0"/>
              <a:t> to:</a:t>
            </a:r>
            <a:endParaRPr lang="da-DK" dirty="0"/>
          </a:p>
          <a:p>
            <a:r>
              <a:rPr lang="da-DK" dirty="0" smtClean="0"/>
              <a:t>-</a:t>
            </a:r>
            <a:r>
              <a:rPr lang="da-DK" dirty="0" err="1" smtClean="0"/>
              <a:t>reduce</a:t>
            </a:r>
            <a:r>
              <a:rPr lang="da-DK" dirty="0" smtClean="0"/>
              <a:t> </a:t>
            </a:r>
            <a:r>
              <a:rPr lang="da-DK" dirty="0" err="1" smtClean="0"/>
              <a:t>loads</a:t>
            </a:r>
            <a:r>
              <a:rPr lang="da-DK" dirty="0" smtClean="0"/>
              <a:t> and </a:t>
            </a:r>
            <a:r>
              <a:rPr lang="da-DK" dirty="0" err="1" smtClean="0"/>
              <a:t>thus</a:t>
            </a:r>
            <a:endParaRPr lang="da-DK" dirty="0"/>
          </a:p>
          <a:p>
            <a:r>
              <a:rPr lang="da-DK" dirty="0" smtClean="0"/>
              <a:t>-</a:t>
            </a:r>
            <a:r>
              <a:rPr lang="da-DK" dirty="0" err="1" smtClean="0"/>
              <a:t>stretch</a:t>
            </a:r>
            <a:r>
              <a:rPr lang="da-DK" dirty="0" smtClean="0"/>
              <a:t> the rotor and</a:t>
            </a:r>
            <a:endParaRPr lang="da-DK" dirty="0"/>
          </a:p>
          <a:p>
            <a:r>
              <a:rPr lang="da-DK" dirty="0" smtClean="0"/>
              <a:t>-</a:t>
            </a:r>
            <a:r>
              <a:rPr lang="da-DK" dirty="0" err="1" smtClean="0"/>
              <a:t>increase</a:t>
            </a:r>
            <a:r>
              <a:rPr lang="da-DK" dirty="0" smtClean="0"/>
              <a:t> </a:t>
            </a:r>
            <a:r>
              <a:rPr lang="da-DK" dirty="0" err="1" smtClean="0"/>
              <a:t>swept</a:t>
            </a:r>
            <a:r>
              <a:rPr lang="da-DK" dirty="0" smtClean="0"/>
              <a:t> </a:t>
            </a:r>
            <a:r>
              <a:rPr lang="da-DK" dirty="0" err="1" smtClean="0"/>
              <a:t>area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56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D:\dtu\projects\2015 - Innwind\Task 2.2.4 - Manufactured and laboratory tested scaled blades and parts of the blade\presentations\pics\IMG_3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29" y="5564080"/>
            <a:ext cx="2571328" cy="14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579843"/>
            <a:ext cx="5334000" cy="379701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High Reynolds  no. effects validated</a:t>
            </a:r>
          </a:p>
          <a:p>
            <a:r>
              <a:rPr lang="en-US" sz="2000" dirty="0" smtClean="0"/>
              <a:t>Compressibility effects validated</a:t>
            </a:r>
          </a:p>
          <a:p>
            <a:r>
              <a:rPr lang="da-DK" sz="2000" dirty="0" err="1" smtClean="0"/>
              <a:t>Aeroelastics</a:t>
            </a:r>
            <a:r>
              <a:rPr lang="da-DK" sz="2000" dirty="0"/>
              <a:t>, </a:t>
            </a:r>
            <a:r>
              <a:rPr lang="da-DK" sz="2000" dirty="0" err="1"/>
              <a:t>geometric</a:t>
            </a:r>
            <a:r>
              <a:rPr lang="da-DK" sz="2000" dirty="0"/>
              <a:t> </a:t>
            </a:r>
            <a:r>
              <a:rPr lang="da-DK" sz="2000" dirty="0" err="1"/>
              <a:t>coupling</a:t>
            </a:r>
            <a:r>
              <a:rPr lang="da-DK" sz="2000" dirty="0"/>
              <a:t> </a:t>
            </a:r>
            <a:r>
              <a:rPr lang="da-DK" sz="2000" dirty="0" err="1"/>
              <a:t>effects</a:t>
            </a:r>
            <a:endParaRPr lang="da-DK" sz="2000" dirty="0"/>
          </a:p>
          <a:p>
            <a:r>
              <a:rPr lang="da-DK" sz="2000" dirty="0" err="1"/>
              <a:t>Material</a:t>
            </a:r>
            <a:r>
              <a:rPr lang="da-DK" sz="2000" dirty="0"/>
              <a:t> </a:t>
            </a:r>
            <a:r>
              <a:rPr lang="da-DK" sz="2000" dirty="0" err="1"/>
              <a:t>bend</a:t>
            </a:r>
            <a:r>
              <a:rPr lang="da-DK" sz="2000" dirty="0"/>
              <a:t> twist </a:t>
            </a:r>
            <a:r>
              <a:rPr lang="da-DK" sz="2000" dirty="0" err="1"/>
              <a:t>coupling</a:t>
            </a:r>
            <a:endParaRPr lang="da-DK" sz="2000" dirty="0"/>
          </a:p>
          <a:p>
            <a:r>
              <a:rPr lang="en-US" sz="2000" dirty="0"/>
              <a:t>Aerodynamic model for active flaps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"/>
            <a:ext cx="8001000" cy="764704"/>
          </a:xfrm>
        </p:spPr>
        <p:txBody>
          <a:bodyPr>
            <a:noAutofit/>
          </a:bodyPr>
          <a:lstStyle/>
          <a:p>
            <a:r>
              <a:rPr lang="en-US" dirty="0" smtClean="0"/>
              <a:t>Validation of design tools used in INNWIND.eu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057589"/>
              </p:ext>
            </p:extLst>
          </p:nvPr>
        </p:nvGraphicFramePr>
        <p:xfrm>
          <a:off x="6172200" y="2830270"/>
          <a:ext cx="1869613" cy="196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Graph" r:id="rId5" imgW="3689923" imgH="3057318" progId="">
                  <p:embed/>
                </p:oleObj>
              </mc:Choice>
              <mc:Fallback>
                <p:oleObj name="Graph" r:id="rId5" imgW="3689923" imgH="30573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830270"/>
                        <a:ext cx="1869613" cy="1966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\\lfzaero20\home\home\eva\Konferenzen\2015-11-10_STAB_workshop\3d_wirbel.png"/>
          <p:cNvPicPr>
            <a:picLocks noChangeAspect="1" noChangeArrowheads="1"/>
          </p:cNvPicPr>
          <p:nvPr/>
        </p:nvPicPr>
        <p:blipFill>
          <a:blip r:embed="rId7"/>
          <a:srcRect r="2446" b="2608"/>
          <a:stretch>
            <a:fillRect/>
          </a:stretch>
        </p:blipFill>
        <p:spPr bwMode="auto">
          <a:xfrm>
            <a:off x="1934814" y="3733800"/>
            <a:ext cx="1417986" cy="1258722"/>
          </a:xfrm>
          <a:prstGeom prst="rect">
            <a:avLst/>
          </a:prstGeom>
          <a:noFill/>
        </p:spPr>
      </p:pic>
      <p:pic>
        <p:nvPicPr>
          <p:cNvPr id="24" name="Picture 4" descr="S:\AED\Software\pbja\CRTEF\pitch_fla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015" y="3886200"/>
            <a:ext cx="1361746" cy="109060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16" y="1295560"/>
            <a:ext cx="2004784" cy="130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7308304" y="6453336"/>
            <a:ext cx="1224136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1017294"/>
            <a:ext cx="2094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Reynolds no. </a:t>
            </a:r>
            <a:r>
              <a:rPr lang="da-DK" sz="1200" dirty="0" err="1" smtClean="0"/>
              <a:t>effect</a:t>
            </a:r>
            <a:endParaRPr lang="da-DK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324600" y="2708920"/>
            <a:ext cx="257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Compressibility</a:t>
            </a:r>
            <a:r>
              <a:rPr lang="da-DK" sz="1200" dirty="0" smtClean="0"/>
              <a:t> </a:t>
            </a:r>
            <a:r>
              <a:rPr lang="da-DK" sz="1200" dirty="0" err="1" smtClean="0"/>
              <a:t>effect</a:t>
            </a:r>
            <a:endParaRPr lang="da-DK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935086" y="3657600"/>
            <a:ext cx="257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Active flaps model</a:t>
            </a:r>
            <a:endParaRPr lang="da-DK" sz="1200" dirty="0"/>
          </a:p>
        </p:txBody>
      </p:sp>
      <p:sp>
        <p:nvSpPr>
          <p:cNvPr id="30" name="Title 2"/>
          <p:cNvSpPr txBox="1">
            <a:spLocks/>
          </p:cNvSpPr>
          <p:nvPr/>
        </p:nvSpPr>
        <p:spPr bwMode="auto">
          <a:xfrm>
            <a:off x="565601" y="173552"/>
            <a:ext cx="7315200" cy="5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endParaRPr lang="en-US" sz="2800" kern="0" dirty="0"/>
          </a:p>
        </p:txBody>
      </p:sp>
      <p:pic>
        <p:nvPicPr>
          <p:cNvPr id="32" name="Picture 2" descr="G:\hd2\ntua.dir\INNWIND\ver1p04_steiner_corr2\EWEA_paper.dir\EWEC_paper_p07.png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6302425" y="5283756"/>
            <a:ext cx="2133600" cy="14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60" y="5376856"/>
            <a:ext cx="1545841" cy="102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34249" y="5567510"/>
            <a:ext cx="990600" cy="64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6497686" y="4876800"/>
            <a:ext cx="257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Aeroelastics</a:t>
            </a:r>
            <a:r>
              <a:rPr lang="da-DK" sz="1200" dirty="0" smtClean="0"/>
              <a:t>, </a:t>
            </a:r>
            <a:r>
              <a:rPr lang="da-DK" sz="1200" dirty="0" err="1" smtClean="0"/>
              <a:t>geometric</a:t>
            </a:r>
            <a:r>
              <a:rPr lang="da-DK" sz="1200" dirty="0" smtClean="0"/>
              <a:t> </a:t>
            </a:r>
            <a:r>
              <a:rPr lang="da-DK" sz="1200" dirty="0" err="1" smtClean="0"/>
              <a:t>coupling</a:t>
            </a:r>
            <a:r>
              <a:rPr lang="da-DK" sz="1200" dirty="0" smtClean="0"/>
              <a:t> </a:t>
            </a:r>
            <a:r>
              <a:rPr lang="da-DK" sz="1200" dirty="0" err="1" smtClean="0"/>
              <a:t>effects</a:t>
            </a:r>
            <a:endParaRPr lang="da-DK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525886" y="5118907"/>
            <a:ext cx="257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Material</a:t>
            </a:r>
            <a:r>
              <a:rPr lang="da-DK" sz="1200" dirty="0" smtClean="0"/>
              <a:t> </a:t>
            </a:r>
            <a:r>
              <a:rPr lang="da-DK" sz="1200" dirty="0" err="1" smtClean="0"/>
              <a:t>bend</a:t>
            </a:r>
            <a:r>
              <a:rPr lang="da-DK" sz="1200" dirty="0" smtClean="0"/>
              <a:t> twist </a:t>
            </a:r>
            <a:r>
              <a:rPr lang="da-DK" sz="1200" dirty="0" err="1" smtClean="0"/>
              <a:t>coupling</a:t>
            </a:r>
            <a:endParaRPr lang="da-DK" sz="1200" dirty="0"/>
          </a:p>
        </p:txBody>
      </p:sp>
      <p:pic>
        <p:nvPicPr>
          <p:cNvPr id="36" name="Grafik 8" descr="\\129.69.43.246\home\Platte2\2016-12-13_Innwind_Kopplung\2016-12-13_Innwind_120_degree\Auswertung\15ms_flap_comp_stiff.pn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49538" b="445"/>
          <a:stretch/>
        </p:blipFill>
        <p:spPr bwMode="auto">
          <a:xfrm>
            <a:off x="990600" y="4654570"/>
            <a:ext cx="1329181" cy="984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43807" y="5376856"/>
            <a:ext cx="937593" cy="16335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/>
          <p:cNvSpPr/>
          <p:nvPr/>
        </p:nvSpPr>
        <p:spPr>
          <a:xfrm>
            <a:off x="2491407" y="5410200"/>
            <a:ext cx="1089993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38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Low </a:t>
            </a:r>
            <a:r>
              <a:rPr lang="da-DK" dirty="0" err="1" smtClean="0"/>
              <a:t>induction</a:t>
            </a:r>
            <a:r>
              <a:rPr lang="da-DK" dirty="0" smtClean="0"/>
              <a:t>  rotor</a:t>
            </a:r>
          </a:p>
          <a:p>
            <a:r>
              <a:rPr lang="da-DK" dirty="0" err="1" smtClean="0"/>
              <a:t>Two-bladed</a:t>
            </a:r>
            <a:r>
              <a:rPr lang="da-DK" dirty="0" smtClean="0"/>
              <a:t> rotor</a:t>
            </a:r>
          </a:p>
          <a:p>
            <a:r>
              <a:rPr lang="da-DK" dirty="0" err="1" smtClean="0"/>
              <a:t>Thick</a:t>
            </a:r>
            <a:r>
              <a:rPr lang="da-DK" dirty="0" smtClean="0"/>
              <a:t> </a:t>
            </a:r>
            <a:r>
              <a:rPr lang="da-DK" dirty="0" err="1" smtClean="0"/>
              <a:t>airfoils</a:t>
            </a:r>
            <a:r>
              <a:rPr lang="da-DK" dirty="0" smtClean="0"/>
              <a:t> </a:t>
            </a:r>
            <a:r>
              <a:rPr lang="da-DK" dirty="0" err="1" smtClean="0"/>
              <a:t>outboard</a:t>
            </a:r>
            <a:endParaRPr lang="da-DK" dirty="0" smtClean="0"/>
          </a:p>
          <a:p>
            <a:r>
              <a:rPr lang="da-DK" dirty="0" smtClean="0"/>
              <a:t>Non </a:t>
            </a:r>
            <a:r>
              <a:rPr lang="da-DK" dirty="0" err="1" smtClean="0"/>
              <a:t>conventional</a:t>
            </a:r>
            <a:r>
              <a:rPr lang="da-DK" dirty="0" smtClean="0"/>
              <a:t> </a:t>
            </a:r>
            <a:r>
              <a:rPr lang="da-DK" dirty="0" err="1" smtClean="0"/>
              <a:t>airfoils</a:t>
            </a:r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Innovative </a:t>
            </a:r>
            <a:r>
              <a:rPr lang="da-DK" dirty="0" err="1" smtClean="0"/>
              <a:t>aerodynamic</a:t>
            </a:r>
            <a:r>
              <a:rPr lang="da-DK" dirty="0" smtClean="0"/>
              <a:t> designs</a:t>
            </a:r>
            <a:endParaRPr lang="da-DK" dirty="0"/>
          </a:p>
        </p:txBody>
      </p:sp>
      <p:pic>
        <p:nvPicPr>
          <p:cNvPr id="4" name="FBF0A5FB-1E26-4E5B-B01C-0015803AFF28" descr="B7492E2B-2690-44D8-BA9F-09D790434452@eduroam5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1053138" cy="21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C80AB83-E03D-46ED-BD56-BA3FB52EC7DC" descr="3C444BEF-7FD1-4D85-B2A8-F75803368319@eduroam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0"/>
            <a:ext cx="1066800" cy="21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37100"/>
            <a:ext cx="2656212" cy="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389459"/>
            <a:ext cx="14001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81816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41494"/>
            <a:ext cx="838200" cy="46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72125" y="1524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smtClean="0"/>
              <a:t>Low lift </a:t>
            </a:r>
            <a:r>
              <a:rPr lang="da-DK" sz="1000" dirty="0" err="1" smtClean="0"/>
              <a:t>airfoil</a:t>
            </a:r>
            <a:endParaRPr lang="da-DK" sz="1000" dirty="0"/>
          </a:p>
        </p:txBody>
      </p:sp>
      <p:pic>
        <p:nvPicPr>
          <p:cNvPr id="14" name="Picture 2" descr="C:\Users\caboni\Desktop\ai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73892"/>
            <a:ext cx="1971675" cy="1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76800" y="1037100"/>
            <a:ext cx="18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+10% AEP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8413" y="1403095"/>
            <a:ext cx="18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- 30% </a:t>
            </a:r>
            <a:r>
              <a:rPr lang="da-DK" dirty="0" err="1" smtClean="0">
                <a:solidFill>
                  <a:srgbClr val="FF0000"/>
                </a:solidFill>
              </a:rPr>
              <a:t>weight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420266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L/D 30% = L/D 24%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248434"/>
            <a:ext cx="2835165" cy="79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188925"/>
            <a:ext cx="1416825" cy="859450"/>
          </a:xfrm>
          <a:prstGeom prst="rect">
            <a:avLst/>
          </a:prstGeom>
          <a:noFill/>
        </p:spPr>
      </p:pic>
      <p:pic>
        <p:nvPicPr>
          <p:cNvPr id="21" name="Content Placeholder 6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00" y="4811672"/>
            <a:ext cx="1983600" cy="14975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8600" y="4800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+ 28% L/D </a:t>
            </a:r>
            <a:r>
              <a:rPr lang="da-DK" dirty="0" err="1" smtClean="0">
                <a:solidFill>
                  <a:srgbClr val="FF0000"/>
                </a:solidFill>
              </a:rPr>
              <a:t>increase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90800" y="3914775"/>
            <a:ext cx="911916" cy="113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11"/>
          <p:cNvGrpSpPr/>
          <p:nvPr/>
        </p:nvGrpSpPr>
        <p:grpSpPr>
          <a:xfrm>
            <a:off x="2845035" y="5419094"/>
            <a:ext cx="355365" cy="400681"/>
            <a:chOff x="3695606" y="5223829"/>
            <a:chExt cx="2229470" cy="1620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>
              <a:extLst/>
            </a:blip>
            <a:srcRect l="1007" r="13575"/>
            <a:stretch/>
          </p:blipFill>
          <p:spPr bwMode="auto">
            <a:xfrm>
              <a:off x="3695606" y="5223829"/>
              <a:ext cx="2229470" cy="162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>
              <a:extLst/>
            </a:blip>
            <a:srcRect l="48854" t="72199" r="16472" b="24979"/>
            <a:stretch/>
          </p:blipFill>
          <p:spPr bwMode="auto">
            <a:xfrm>
              <a:off x="4981483" y="6465808"/>
              <a:ext cx="924291" cy="457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7" name="Straight Arrow Connector 6"/>
          <p:cNvCxnSpPr/>
          <p:nvPr/>
        </p:nvCxnSpPr>
        <p:spPr>
          <a:xfrm flipV="1">
            <a:off x="4036200" y="1600200"/>
            <a:ext cx="53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33800" y="2286000"/>
            <a:ext cx="2181225" cy="332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19600" y="2819400"/>
            <a:ext cx="2431569" cy="1567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81200" y="3429000"/>
            <a:ext cx="3810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141381" y="5181600"/>
            <a:ext cx="3773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dirty="0" smtClean="0">
                <a:latin typeface="+mj-lt"/>
              </a:rPr>
              <a:t>PIV flow field</a:t>
            </a:r>
          </a:p>
          <a:p>
            <a:pPr lvl="0"/>
            <a:r>
              <a:rPr lang="en-US" sz="800" dirty="0" smtClean="0">
                <a:latin typeface="+mj-lt"/>
              </a:rPr>
              <a:t>measurements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81388" y="4181475"/>
            <a:ext cx="124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Drag </a:t>
            </a:r>
            <a:r>
              <a:rPr lang="da-DK" sz="1200" dirty="0" err="1" smtClean="0"/>
              <a:t>reduction</a:t>
            </a:r>
            <a:r>
              <a:rPr lang="da-DK" sz="1200" dirty="0" smtClean="0"/>
              <a:t> </a:t>
            </a:r>
            <a:r>
              <a:rPr lang="da-DK" sz="1200" dirty="0" err="1" smtClean="0"/>
              <a:t>devices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7061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03" y="4162425"/>
            <a:ext cx="1447561" cy="148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14686"/>
            <a:ext cx="1749538" cy="21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531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Thick Airfoil Design</a:t>
            </a:r>
            <a:br>
              <a:rPr lang="en-US" dirty="0" smtClean="0"/>
            </a:br>
            <a:r>
              <a:rPr lang="en-US" dirty="0" smtClean="0"/>
              <a:t>- 30% thick airfoil to substitute 24% FFA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/>
          <a:lstStyle/>
          <a:p>
            <a:fld id="{103EA872-A674-449B-A120-B97244F8E9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 descr="airfoilopt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12168"/>
            <a:ext cx="4581128" cy="4581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069851" y="6414635"/>
            <a:ext cx="1440160" cy="295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7" name="Picture 2" descr="C:\Users\caboni\Desktop\ai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421834"/>
            <a:ext cx="3069541" cy="27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8174"/>
            <a:ext cx="3002865" cy="28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1465" y="3857625"/>
            <a:ext cx="1035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Testing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1902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53" y="4846605"/>
            <a:ext cx="1543093" cy="14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11724"/>
            <a:ext cx="472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da-DK" b="1" dirty="0"/>
          </a:p>
          <a:p>
            <a:endParaRPr lang="da-DK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756"/>
            <a:ext cx="8001000" cy="590706"/>
          </a:xfrm>
        </p:spPr>
        <p:txBody>
          <a:bodyPr>
            <a:normAutofit/>
          </a:bodyPr>
          <a:lstStyle/>
          <a:p>
            <a:r>
              <a:rPr lang="en-US" dirty="0" smtClean="0"/>
              <a:t>Structural design concepts</a:t>
            </a:r>
            <a:endParaRPr lang="en-US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10" y="2752791"/>
            <a:ext cx="2327819" cy="174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688134"/>
            <a:ext cx="3326369" cy="20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35" y="2782220"/>
            <a:ext cx="590550" cy="5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918941"/>
            <a:ext cx="685800" cy="5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" y="5989501"/>
            <a:ext cx="2814033" cy="85310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1087" y="5509506"/>
            <a:ext cx="1582375" cy="69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2" y="4688133"/>
            <a:ext cx="1476375" cy="104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02" y="4640901"/>
            <a:ext cx="1232798" cy="8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19063" y="1575205"/>
            <a:ext cx="1781100" cy="1914732"/>
            <a:chOff x="8156054" y="2205224"/>
            <a:chExt cx="3699792" cy="4503386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043" y="2205224"/>
              <a:ext cx="3206803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156054" y="5405625"/>
              <a:ext cx="3672408" cy="130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POLIMI scaled down version of the 10 MW RWT with BTC</a:t>
              </a:r>
            </a:p>
          </p:txBody>
        </p: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20873" y="1101780"/>
            <a:ext cx="3607887" cy="11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75713" y="2094131"/>
            <a:ext cx="1709727" cy="111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83333" y="1447800"/>
            <a:ext cx="162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 smtClean="0"/>
              <a:t>Bend</a:t>
            </a:r>
            <a:r>
              <a:rPr lang="da-DK" sz="1600" dirty="0" smtClean="0"/>
              <a:t> twist </a:t>
            </a:r>
            <a:r>
              <a:rPr lang="da-DK" sz="1600" dirty="0" err="1" smtClean="0"/>
              <a:t>coupling</a:t>
            </a:r>
            <a:endParaRPr lang="da-DK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225885" y="926739"/>
            <a:ext cx="1621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RWT 10 MW</a:t>
            </a:r>
            <a:endParaRPr lang="da-DK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000151" y="2653486"/>
            <a:ext cx="229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 smtClean="0"/>
              <a:t>Flat</a:t>
            </a:r>
            <a:r>
              <a:rPr lang="da-DK" sz="1600" dirty="0" smtClean="0"/>
              <a:t> back</a:t>
            </a:r>
          </a:p>
          <a:p>
            <a:r>
              <a:rPr lang="da-DK" sz="1600" dirty="0" smtClean="0"/>
              <a:t>(Same </a:t>
            </a:r>
            <a:r>
              <a:rPr lang="da-DK" sz="1600" dirty="0" err="1" smtClean="0"/>
              <a:t>structure</a:t>
            </a:r>
            <a:r>
              <a:rPr lang="da-DK" sz="1600" dirty="0" smtClean="0"/>
              <a:t> </a:t>
            </a:r>
            <a:r>
              <a:rPr lang="da-DK" sz="1600" dirty="0" err="1" smtClean="0"/>
              <a:t>char</a:t>
            </a:r>
            <a:r>
              <a:rPr lang="da-DK" sz="1600" dirty="0" smtClean="0"/>
              <a:t>.)</a:t>
            </a:r>
            <a:endParaRPr lang="da-DK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520873" y="4159701"/>
            <a:ext cx="194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 smtClean="0"/>
              <a:t>Truss</a:t>
            </a:r>
            <a:r>
              <a:rPr lang="da-DK" sz="1600" dirty="0" smtClean="0"/>
              <a:t> </a:t>
            </a:r>
            <a:r>
              <a:rPr lang="da-DK" sz="1600" dirty="0" err="1" smtClean="0"/>
              <a:t>structure</a:t>
            </a:r>
            <a:endParaRPr lang="da-DK" sz="1600" dirty="0" smtClean="0"/>
          </a:p>
          <a:p>
            <a:r>
              <a:rPr lang="da-DK" sz="1600" dirty="0" smtClean="0"/>
              <a:t>(</a:t>
            </a:r>
            <a:r>
              <a:rPr lang="da-DK" sz="1600" dirty="0" err="1" smtClean="0"/>
              <a:t>Weight</a:t>
            </a:r>
            <a:r>
              <a:rPr lang="da-DK" sz="1600" dirty="0" smtClean="0"/>
              <a:t> </a:t>
            </a:r>
            <a:r>
              <a:rPr lang="da-DK" sz="1600" dirty="0" err="1" smtClean="0"/>
              <a:t>reduction</a:t>
            </a:r>
            <a:r>
              <a:rPr lang="da-DK" sz="1600" dirty="0" smtClean="0"/>
              <a:t>)</a:t>
            </a:r>
          </a:p>
          <a:p>
            <a:endParaRPr lang="da-DK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604018" y="4282813"/>
            <a:ext cx="162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Spar </a:t>
            </a:r>
            <a:r>
              <a:rPr lang="da-DK" sz="1600" dirty="0" err="1" smtClean="0"/>
              <a:t>cap</a:t>
            </a:r>
            <a:r>
              <a:rPr lang="da-DK" sz="1600" dirty="0" smtClean="0"/>
              <a:t> offset</a:t>
            </a:r>
          </a:p>
          <a:p>
            <a:r>
              <a:rPr lang="da-DK" sz="1600" dirty="0" smtClean="0"/>
              <a:t>(Flap/torsion)</a:t>
            </a:r>
            <a:endParaRPr lang="da-DK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71738" y="4112884"/>
            <a:ext cx="245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Grid </a:t>
            </a:r>
            <a:r>
              <a:rPr lang="da-DK" sz="1600" dirty="0" err="1" smtClean="0"/>
              <a:t>stiffened</a:t>
            </a:r>
            <a:r>
              <a:rPr lang="da-DK" sz="1600" dirty="0" smtClean="0"/>
              <a:t> panels </a:t>
            </a:r>
          </a:p>
          <a:p>
            <a:r>
              <a:rPr lang="da-DK" sz="1600" dirty="0" smtClean="0"/>
              <a:t>(-30% panel </a:t>
            </a:r>
            <a:r>
              <a:rPr lang="da-DK" sz="1600" dirty="0" err="1" smtClean="0"/>
              <a:t>weight</a:t>
            </a:r>
            <a:r>
              <a:rPr lang="da-DK" sz="1600" dirty="0" smtClean="0"/>
              <a:t>)</a:t>
            </a:r>
            <a:endParaRPr lang="da-DK" sz="1600" dirty="0"/>
          </a:p>
        </p:txBody>
      </p:sp>
      <p:sp>
        <p:nvSpPr>
          <p:cNvPr id="35" name="Circular Arrow 34"/>
          <p:cNvSpPr/>
          <p:nvPr/>
        </p:nvSpPr>
        <p:spPr bwMode="auto">
          <a:xfrm>
            <a:off x="3870883" y="2971800"/>
            <a:ext cx="1767917" cy="1909343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20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0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266" name="Picture 2" descr="C:\Users\flra\AppData\Local\Microsoft\Windows\Temporary Internet Files\Content.Outlook\A0PVWJD2\IMG_1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Future </a:t>
            </a:r>
            <a:r>
              <a:rPr lang="da-DK" dirty="0" err="1" smtClean="0"/>
              <a:t>perspectives</a:t>
            </a:r>
            <a:r>
              <a:rPr lang="da-DK" dirty="0" smtClean="0"/>
              <a:t>?:</a:t>
            </a:r>
          </a:p>
          <a:p>
            <a:r>
              <a:rPr lang="da-DK" dirty="0" err="1" smtClean="0"/>
              <a:t>Optimised</a:t>
            </a:r>
            <a:r>
              <a:rPr lang="da-DK" dirty="0" smtClean="0"/>
              <a:t> </a:t>
            </a:r>
            <a:r>
              <a:rPr lang="da-DK" dirty="0" err="1" smtClean="0"/>
              <a:t>airplane</a:t>
            </a:r>
            <a:r>
              <a:rPr lang="da-DK" dirty="0" smtClean="0"/>
              <a:t> wing </a:t>
            </a:r>
            <a:r>
              <a:rPr lang="da-DK" dirty="0" err="1" smtClean="0"/>
              <a:t>structure</a:t>
            </a:r>
            <a:endParaRPr lang="da-DK" dirty="0"/>
          </a:p>
        </p:txBody>
      </p:sp>
      <p:pic>
        <p:nvPicPr>
          <p:cNvPr id="6" name="Picture 3" descr="Innwind_logo_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304800"/>
            <a:ext cx="1235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819944"/>
          </a:xfrm>
        </p:spPr>
        <p:txBody>
          <a:bodyPr>
            <a:normAutofit/>
          </a:bodyPr>
          <a:lstStyle/>
          <a:p>
            <a:r>
              <a:rPr lang="en-US" dirty="0" smtClean="0"/>
              <a:t>Aero-structural rotor design tool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/>
          <a:lstStyle/>
          <a:p>
            <a:fld id="{103EA872-A674-449B-A120-B97244F8E91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4744"/>
            <a:ext cx="4824536" cy="482453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0" y="5805264"/>
            <a:ext cx="40344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 err="1" smtClean="0"/>
              <a:t>Aerostructural</a:t>
            </a:r>
            <a:r>
              <a:rPr lang="en-US" sz="1400" dirty="0" smtClean="0"/>
              <a:t> Optimization of a 10MW rotor</a:t>
            </a:r>
            <a:endParaRPr lang="en-US" sz="1400" dirty="0"/>
          </a:p>
        </p:txBody>
      </p:sp>
      <p:pic>
        <p:nvPicPr>
          <p:cNvPr id="9" name="E015A624-D069-4A83-9518-1669B1F61E07" descr="AA003A94-F4E8-4B30-B31B-6EAA35F6A482@riso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9911"/>
            <a:ext cx="4131687" cy="454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368" y="1308327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DTU 10MW RWT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Basis for design studies of </a:t>
            </a:r>
            <a:r>
              <a:rPr lang="da-DK" dirty="0" err="1" smtClean="0"/>
              <a:t>next</a:t>
            </a:r>
            <a:r>
              <a:rPr lang="da-DK" dirty="0" smtClean="0"/>
              <a:t> generation MW-turbines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308304" y="6453336"/>
            <a:ext cx="1224136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23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819944"/>
          </a:xfrm>
        </p:spPr>
        <p:txBody>
          <a:bodyPr>
            <a:normAutofit fontScale="90000"/>
          </a:bodyPr>
          <a:lstStyle/>
          <a:p>
            <a:r>
              <a:rPr lang="da-DK" dirty="0" err="1" smtClean="0"/>
              <a:t>Stretched</a:t>
            </a:r>
            <a:r>
              <a:rPr lang="da-DK" dirty="0" smtClean="0"/>
              <a:t> </a:t>
            </a:r>
            <a:r>
              <a:rPr lang="da-DK" dirty="0"/>
              <a:t>10MW </a:t>
            </a:r>
            <a:r>
              <a:rPr lang="da-DK" dirty="0" smtClean="0"/>
              <a:t>RWT</a:t>
            </a:r>
            <a:br>
              <a:rPr lang="da-DK" dirty="0" smtClean="0"/>
            </a:br>
            <a:r>
              <a:rPr lang="en-US" dirty="0" err="1" smtClean="0"/>
              <a:t>Aeroelastically</a:t>
            </a:r>
            <a:r>
              <a:rPr lang="en-US" dirty="0" smtClean="0"/>
              <a:t> </a:t>
            </a:r>
            <a:r>
              <a:rPr lang="en-US" dirty="0"/>
              <a:t>Tailored 10 MW </a:t>
            </a:r>
            <a:r>
              <a:rPr lang="en-US" dirty="0" smtClean="0"/>
              <a:t>blade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/>
          <a:lstStyle/>
          <a:p>
            <a:fld id="{103EA872-A674-449B-A120-B97244F8E91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72816"/>
            <a:ext cx="2736304" cy="25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682480" cy="127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284984"/>
            <a:ext cx="4570391" cy="124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09500"/>
            <a:ext cx="2357202" cy="158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99" y="4365104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Blade </a:t>
            </a:r>
            <a:r>
              <a:rPr lang="da-DK" dirty="0" err="1" smtClean="0"/>
              <a:t>length</a:t>
            </a:r>
            <a:r>
              <a:rPr lang="da-DK" dirty="0" smtClean="0"/>
              <a:t> </a:t>
            </a:r>
            <a:r>
              <a:rPr lang="da-DK" dirty="0" err="1" smtClean="0"/>
              <a:t>increase</a:t>
            </a:r>
            <a:r>
              <a:rPr lang="da-DK" dirty="0" smtClean="0"/>
              <a:t>: 9%</a:t>
            </a:r>
          </a:p>
          <a:p>
            <a:r>
              <a:rPr lang="da-DK" dirty="0" smtClean="0"/>
              <a:t>AEP </a:t>
            </a:r>
            <a:r>
              <a:rPr lang="da-DK" dirty="0" err="1" smtClean="0"/>
              <a:t>increase</a:t>
            </a:r>
            <a:r>
              <a:rPr lang="da-DK" dirty="0" smtClean="0"/>
              <a:t>: 8.7%</a:t>
            </a:r>
          </a:p>
          <a:p>
            <a:r>
              <a:rPr lang="da-DK" dirty="0" err="1" smtClean="0"/>
              <a:t>Flapwise</a:t>
            </a:r>
            <a:r>
              <a:rPr lang="da-DK" dirty="0" smtClean="0"/>
              <a:t> </a:t>
            </a:r>
            <a:r>
              <a:rPr lang="da-DK" dirty="0" err="1" smtClean="0"/>
              <a:t>fatigue</a:t>
            </a:r>
            <a:r>
              <a:rPr lang="da-DK" dirty="0" smtClean="0"/>
              <a:t> </a:t>
            </a:r>
            <a:r>
              <a:rPr lang="da-DK" dirty="0" err="1" smtClean="0"/>
              <a:t>reduction</a:t>
            </a:r>
            <a:r>
              <a:rPr lang="da-DK" dirty="0" smtClean="0"/>
              <a:t>: 6%</a:t>
            </a:r>
          </a:p>
          <a:p>
            <a:r>
              <a:rPr lang="da-DK" dirty="0" smtClean="0"/>
              <a:t>Blade torsion at 11 m/s: 6 </a:t>
            </a:r>
            <a:r>
              <a:rPr lang="da-DK" dirty="0" err="1" smtClean="0"/>
              <a:t>deg</a:t>
            </a:r>
            <a:r>
              <a:rPr lang="da-DK" dirty="0" smtClean="0"/>
              <a:t>.</a:t>
            </a:r>
          </a:p>
          <a:p>
            <a:r>
              <a:rPr lang="en-US" dirty="0" smtClean="0"/>
              <a:t>Extreme </a:t>
            </a:r>
            <a:r>
              <a:rPr lang="en-US" dirty="0"/>
              <a:t>and lifetime equivalent loads within 5%</a:t>
            </a:r>
            <a:endParaRPr lang="da-DK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308304" y="6453336"/>
            <a:ext cx="1224136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28" y="4944639"/>
            <a:ext cx="2444852" cy="162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12" y="3259533"/>
            <a:ext cx="2643247" cy="10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39815" y="6569396"/>
            <a:ext cx="83228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“Design </a:t>
            </a:r>
            <a:r>
              <a:rPr lang="en-US" sz="800" dirty="0"/>
              <a:t>of an </a:t>
            </a:r>
            <a:r>
              <a:rPr lang="en-US" sz="800" dirty="0" err="1"/>
              <a:t>Aeroelastically</a:t>
            </a:r>
            <a:r>
              <a:rPr lang="en-US" sz="800" dirty="0"/>
              <a:t> Tailored 10 MW </a:t>
            </a:r>
            <a:r>
              <a:rPr lang="en-US" sz="800" dirty="0" smtClean="0"/>
              <a:t>Wind </a:t>
            </a:r>
            <a:r>
              <a:rPr lang="da-DK" sz="800" dirty="0" smtClean="0"/>
              <a:t>Turbine Rotor” Frederik Zahle et all</a:t>
            </a:r>
            <a:endParaRPr lang="da-DK" sz="800" dirty="0"/>
          </a:p>
        </p:txBody>
      </p:sp>
      <p:pic>
        <p:nvPicPr>
          <p:cNvPr id="14" name="Picture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28" y="1124744"/>
            <a:ext cx="2332111" cy="9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nwindGeneralMeetingAthens">
  <a:themeElements>
    <a:clrScheme name="EWEA ID">
      <a:dk1>
        <a:srgbClr val="005596"/>
      </a:dk1>
      <a:lt1>
        <a:sysClr val="window" lastClr="FFFFFF"/>
      </a:lt1>
      <a:dk2>
        <a:srgbClr val="005596"/>
      </a:dk2>
      <a:lt2>
        <a:srgbClr val="000000"/>
      </a:lt2>
      <a:accent1>
        <a:srgbClr val="005596"/>
      </a:accent1>
      <a:accent2>
        <a:srgbClr val="79BDE8"/>
      </a:accent2>
      <a:accent3>
        <a:srgbClr val="78A22F"/>
      </a:accent3>
      <a:accent4>
        <a:srgbClr val="FDBB30"/>
      </a:accent4>
      <a:accent5>
        <a:srgbClr val="DB1230"/>
      </a:accent5>
      <a:accent6>
        <a:srgbClr val="FFFFFF"/>
      </a:accent6>
      <a:hlink>
        <a:srgbClr val="0000FF"/>
      </a:hlink>
      <a:folHlink>
        <a:srgbClr val="79BDE8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C8E34B8C5C1E4C87C4B13B89BF8221" ma:contentTypeVersion="0" ma:contentTypeDescription="Create a new document." ma:contentTypeScope="" ma:versionID="e8f0c741c0a649c1bf127c9f2667f5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8A0C21-0B9D-4C6E-B1DB-D942EA2271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460A96-6B97-421D-B413-1CD1920589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182F20-E779-4713-AA01-4355E28CFE9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InnwindGeneralMeetingAthens</Template>
  <TotalTime>2181</TotalTime>
  <Words>607</Words>
  <Application>Microsoft Office PowerPoint</Application>
  <PresentationFormat>On-screen Show (4:3)</PresentationFormat>
  <Paragraphs>138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Franklin Gothic Book</vt:lpstr>
      <vt:lpstr>ITC Franklin Gothic Std Book</vt:lpstr>
      <vt:lpstr>Times New Roman</vt:lpstr>
      <vt:lpstr>Verdana</vt:lpstr>
      <vt:lpstr>InnwindGeneralMeetingAthens</vt:lpstr>
      <vt:lpstr>Graph</vt:lpstr>
      <vt:lpstr>PowerPoint Presentation</vt:lpstr>
      <vt:lpstr>Standard three-bladed turbine, DTU 10 MW RWT</vt:lpstr>
      <vt:lpstr>Validation of design tools used in INNWIND.eu</vt:lpstr>
      <vt:lpstr>Innovative aerodynamic designs</vt:lpstr>
      <vt:lpstr>Thick Airfoil Design - 30% thick airfoil to substitute 24% FFA</vt:lpstr>
      <vt:lpstr>Structural design concepts</vt:lpstr>
      <vt:lpstr>PowerPoint Presentation</vt:lpstr>
      <vt:lpstr>Aero-structural rotor design tool</vt:lpstr>
      <vt:lpstr>Stretched 10MW RWT Aeroelastically Tailored 10 MW blade</vt:lpstr>
      <vt:lpstr>Preliminary Aeroelastic MDO of a Passive-Controlled Stretched Blade (Ref. Christian Pavese)</vt:lpstr>
      <vt:lpstr>Preliminary Aeroelastic MDO of a Passive-Controlled Stretched Blade (Ref. Christian Pavese)</vt:lpstr>
      <vt:lpstr>Investigations regarding direction of vibration - and pitch (torsion) coupling</vt:lpstr>
      <vt:lpstr>Rotating Test Rig Measured flap response</vt:lpstr>
      <vt:lpstr>Wind tunnel: active turbulence grid</vt:lpstr>
      <vt:lpstr>Passive and active load control</vt:lpstr>
      <vt:lpstr>Optimal aeroelastic rotor design with active flaps</vt:lpstr>
    </vt:vector>
  </TitlesOfParts>
  <Company>DTU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Natarajan, Anand</dc:creator>
  <cp:lastModifiedBy>Sabina Potestio</cp:lastModifiedBy>
  <cp:revision>130</cp:revision>
  <dcterms:created xsi:type="dcterms:W3CDTF">2013-09-26T07:46:01Z</dcterms:created>
  <dcterms:modified xsi:type="dcterms:W3CDTF">2017-11-27T15:36:30Z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0x010100AEC8E34B8C5C1E4C87C4B13B89BF8221</vt:lpwstr>
  </property>
</Properties>
</file>