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304" r:id="rId3"/>
    <p:sldId id="302" r:id="rId4"/>
    <p:sldId id="303" r:id="rId5"/>
    <p:sldId id="271" r:id="rId6"/>
    <p:sldId id="297" r:id="rId7"/>
    <p:sldId id="301" r:id="rId8"/>
    <p:sldId id="298" r:id="rId9"/>
    <p:sldId id="299" r:id="rId10"/>
    <p:sldId id="300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3" autoAdjust="0"/>
  </p:normalViewPr>
  <p:slideViewPr>
    <p:cSldViewPr snapToObjects="1" showGuides="1">
      <p:cViewPr varScale="1">
        <p:scale>
          <a:sx n="81" d="100"/>
          <a:sy n="81" d="100"/>
        </p:scale>
        <p:origin x="1498" y="62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F9D6-816F-4D15-9311-71A0C9D8FD65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2726-4198-4735-8E81-6D574B157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9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1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368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2726-4198-4735-8E81-6D574B1572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 bwMode="auto">
          <a:xfrm>
            <a:off x="0" y="965200"/>
            <a:ext cx="9143999" cy="37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697413"/>
            <a:ext cx="9144000" cy="2160587"/>
          </a:xfrm>
          <a:prstGeom prst="rect">
            <a:avLst/>
          </a:prstGeom>
          <a:gradFill rotWithShape="1">
            <a:gsLst>
              <a:gs pos="0">
                <a:srgbClr val="004A8F"/>
              </a:gs>
              <a:gs pos="53000">
                <a:srgbClr val="004A8F"/>
              </a:gs>
              <a:gs pos="100000">
                <a:srgbClr val="78B8E5"/>
              </a:gs>
            </a:gsLst>
            <a:lin ang="1560000"/>
          </a:gradFill>
          <a:ln w="635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400" baseline="-25000" dirty="0">
              <a:latin typeface="Franklin Gothic Book" pitchFamily="-106" charset="0"/>
              <a:ea typeface="+mn-ea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4640263"/>
            <a:ext cx="9144000" cy="76200"/>
          </a:xfrm>
          <a:prstGeom prst="rect">
            <a:avLst/>
          </a:prstGeom>
          <a:solidFill>
            <a:schemeClr val="bg1"/>
          </a:solidFill>
          <a:ln w="63500">
            <a:noFill/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400" baseline="-25000">
              <a:latin typeface="Franklin Gothic Book" pitchFamily="-106" charset="0"/>
              <a:ea typeface="+mn-ea"/>
              <a:cs typeface="+mn-cs"/>
            </a:endParaRPr>
          </a:p>
        </p:txBody>
      </p:sp>
      <p:pic>
        <p:nvPicPr>
          <p:cNvPr id="11" name="Picture 19" descr="foto2.ai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80963" y="863600"/>
            <a:ext cx="9305926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6" y="96787"/>
            <a:ext cx="2072928" cy="108749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9512" y="6021288"/>
            <a:ext cx="2074912" cy="360040"/>
          </a:xfrm>
        </p:spPr>
        <p:txBody>
          <a:bodyPr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44" y="4756895"/>
            <a:ext cx="6336406" cy="792634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844" y="5373216"/>
            <a:ext cx="6336406" cy="792634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4608" y="6309321"/>
            <a:ext cx="2905224" cy="64807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Business title </a:t>
            </a:r>
          </a:p>
          <a:p>
            <a:r>
              <a:rPr lang="en-US" dirty="0" smtClean="0"/>
              <a:t>Company </a:t>
            </a:r>
          </a:p>
        </p:txBody>
      </p:sp>
      <p:pic>
        <p:nvPicPr>
          <p:cNvPr id="14" name="Afbeelding 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9" y="96787"/>
            <a:ext cx="1181099" cy="7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1" name="Picture 10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2" name="Picture 11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</a:t>
            </a:r>
            <a:r>
              <a:rPr lang="en-US" sz="2000" b="0" i="0" baseline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P7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/>
          <a:stretch/>
        </p:blipFill>
        <p:spPr>
          <a:xfrm>
            <a:off x="2044700" y="2852936"/>
            <a:ext cx="5041392" cy="2228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7" name="Afbeelding 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25540"/>
            <a:ext cx="105156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0" name="Afbeelding 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48400"/>
            <a:ext cx="990600" cy="56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2" name="Afbeelding 2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67450"/>
            <a:ext cx="990600" cy="54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1" name="Picture 20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22" name="Picture 21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0" name="Picture 9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8" name="Picture 7" descr="IEE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6437057"/>
            <a:ext cx="1981200" cy="344743"/>
          </a:xfrm>
          <a:prstGeom prst="rect">
            <a:avLst/>
          </a:prstGeom>
        </p:spPr>
      </p:pic>
      <p:pic>
        <p:nvPicPr>
          <p:cNvPr id="6" name="Picture 5" descr="Innwind_logo_low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013"/>
            <a:ext cx="2016224" cy="1057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3" name="Picture 12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nnwind_logo_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788"/>
            <a:ext cx="1547664" cy="811932"/>
          </a:xfrm>
          <a:prstGeom prst="rect">
            <a:avLst/>
          </a:prstGeom>
        </p:spPr>
      </p:pic>
      <p:pic>
        <p:nvPicPr>
          <p:cNvPr id="13" name="Picture 12" descr="FP7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1087140" cy="59286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3" r:id="rId4"/>
    <p:sldLayoutId id="2147483649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6021288"/>
            <a:ext cx="2335088" cy="360040"/>
          </a:xfrm>
        </p:spPr>
        <p:txBody>
          <a:bodyPr>
            <a:normAutofit/>
          </a:bodyPr>
          <a:lstStyle/>
          <a:p>
            <a:r>
              <a:rPr lang="en-GB" dirty="0" smtClean="0"/>
              <a:t>DTU Wind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Wind observers and </a:t>
            </a:r>
            <a:r>
              <a:rPr lang="en-US" dirty="0" smtClean="0"/>
              <a:t>Advanced Controls </a:t>
            </a:r>
            <a:r>
              <a:rPr lang="en-US" dirty="0"/>
              <a:t>for Innovative Turbines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2844" y="5410200"/>
            <a:ext cx="6336406" cy="79263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Anand Natarajan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02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Lower LCOE for the 2-Bladed 10 MW on Semi Floater</a:t>
            </a:r>
            <a:endParaRPr lang="da-DK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58735"/>
              </p:ext>
            </p:extLst>
          </p:nvPr>
        </p:nvGraphicFramePr>
        <p:xfrm>
          <a:off x="293169" y="1192615"/>
          <a:ext cx="4131996" cy="1074420"/>
        </p:xfrm>
        <a:graphic>
          <a:graphicData uri="http://schemas.openxmlformats.org/drawingml/2006/table">
            <a:tbl>
              <a:tblPr/>
              <a:tblGrid>
                <a:gridCol w="1101602"/>
                <a:gridCol w="710019"/>
                <a:gridCol w="658772"/>
                <a:gridCol w="959434"/>
                <a:gridCol w="702169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Fatigue Load reduction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List of Components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Driving load sensor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MW RWT  IFC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++Rotor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Tower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MxTB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Floater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MxFT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Mooring line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FxML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11" name="U-Turn Arrow 10"/>
          <p:cNvSpPr/>
          <p:nvPr/>
        </p:nvSpPr>
        <p:spPr bwMode="auto">
          <a:xfrm rot="5400000">
            <a:off x="4400652" y="2024690"/>
            <a:ext cx="1440160" cy="1269306"/>
          </a:xfrm>
          <a:prstGeom prst="uturnArrow">
            <a:avLst>
              <a:gd name="adj1" fmla="val 8774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4105" y="1589135"/>
            <a:ext cx="83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Loads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4615212" y="3406703"/>
            <a:ext cx="10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Cost</a:t>
            </a:r>
            <a:endParaRPr lang="da-DK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63673"/>
              </p:ext>
            </p:extLst>
          </p:nvPr>
        </p:nvGraphicFramePr>
        <p:xfrm>
          <a:off x="304970" y="2291410"/>
          <a:ext cx="4131996" cy="1074420"/>
        </p:xfrm>
        <a:graphic>
          <a:graphicData uri="http://schemas.openxmlformats.org/drawingml/2006/table">
            <a:tbl>
              <a:tblPr/>
              <a:tblGrid>
                <a:gridCol w="1101602"/>
                <a:gridCol w="710019"/>
                <a:gridCol w="658772"/>
                <a:gridCol w="959434"/>
                <a:gridCol w="702169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reduction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List of Components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Driving load sensor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MW RWT  IFC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++Rotor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Tower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MxTB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Floater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MxFT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-11%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Mooring line</a:t>
                      </a: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FxML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-26%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33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86" y="3381861"/>
            <a:ext cx="3164664" cy="29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Up Arrow 19"/>
          <p:cNvSpPr/>
          <p:nvPr/>
        </p:nvSpPr>
        <p:spPr bwMode="auto">
          <a:xfrm>
            <a:off x="7431664" y="2438400"/>
            <a:ext cx="216052" cy="864096"/>
          </a:xfrm>
          <a:prstGeom prst="upArrow">
            <a:avLst>
              <a:gd name="adj1" fmla="val 21781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99428" y="2749116"/>
            <a:ext cx="101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LCOE</a:t>
            </a:r>
            <a:endParaRPr lang="da-DK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39690" y="5138335"/>
            <a:ext cx="11643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AEP: +3.4%</a:t>
            </a:r>
            <a:endParaRPr lang="da-DK" dirty="0"/>
          </a:p>
        </p:txBody>
      </p:sp>
      <p:sp>
        <p:nvSpPr>
          <p:cNvPr id="37" name="Up Arrow 36"/>
          <p:cNvSpPr/>
          <p:nvPr/>
        </p:nvSpPr>
        <p:spPr bwMode="auto">
          <a:xfrm rot="5400000">
            <a:off x="5064775" y="4368572"/>
            <a:ext cx="288032" cy="976489"/>
          </a:xfrm>
          <a:prstGeom prst="upArrow">
            <a:avLst>
              <a:gd name="adj1" fmla="val 21781"/>
              <a:gd name="adj2" fmla="val 5000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0547" y="4347650"/>
            <a:ext cx="80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AEP</a:t>
            </a:r>
            <a:endParaRPr lang="da-DK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19810"/>
              </p:ext>
            </p:extLst>
          </p:nvPr>
        </p:nvGraphicFramePr>
        <p:xfrm>
          <a:off x="6248401" y="1447800"/>
          <a:ext cx="2644426" cy="805924"/>
        </p:xfrm>
        <a:graphic>
          <a:graphicData uri="http://schemas.openxmlformats.org/drawingml/2006/table">
            <a:tbl>
              <a:tblPr/>
              <a:tblGrid>
                <a:gridCol w="1179207"/>
                <a:gridCol w="1465219"/>
              </a:tblGrid>
              <a:tr h="2014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Case: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LCOE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/MWh)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14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MW RWT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100.96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4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MW RWT IFC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100.36 (-0.5%)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14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MW ++Rotor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96.55 (-4.3%)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44102"/>
              </p:ext>
            </p:extLst>
          </p:nvPr>
        </p:nvGraphicFramePr>
        <p:xfrm>
          <a:off x="304970" y="3591369"/>
          <a:ext cx="4208366" cy="2328084"/>
        </p:xfrm>
        <a:graphic>
          <a:graphicData uri="http://schemas.openxmlformats.org/drawingml/2006/table">
            <a:tbl>
              <a:tblPr/>
              <a:tblGrid>
                <a:gridCol w="1032535"/>
                <a:gridCol w="1043674"/>
                <a:gridCol w="1002308"/>
                <a:gridCol w="1129849"/>
              </a:tblGrid>
              <a:tr h="418458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RWT 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[€]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RWT IFC</a:t>
                      </a:r>
                    </a:p>
                    <a:p>
                      <a:pPr algn="ctr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[€]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MW ++Rotor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[€]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 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2.071E+06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1.991E+06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1.925E+06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Floating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</a:t>
                      </a:r>
                      <a:endParaRPr lang="en-US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1.204E+06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1.119E+06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1.066E+06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6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Ballast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6.972E+03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6.972E+03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6.972E+03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Buoyant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2.482E+05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2.482E+05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2.482E+05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Mooring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7.675E+05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7.408E+05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5.701E+05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Anchors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1.600E+02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1.600E+02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1.600E+02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Laminated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rubber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7.690E+05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7.690E+05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7.690E+05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RC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16" marR="5716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1.313E+05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1.313E+05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1.313E+05</a:t>
                      </a:r>
                    </a:p>
                  </a:txBody>
                  <a:tcPr marL="5716" marR="5716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8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Wind Turbines need not be blind to wind turbulence.</a:t>
            </a:r>
          </a:p>
          <a:p>
            <a:r>
              <a:rPr lang="en-US" dirty="0" smtClean="0"/>
              <a:t>Demonstration of wind measurement capabilities of Spinner Anemometer and Spinner Lidar made.</a:t>
            </a:r>
          </a:p>
          <a:p>
            <a:r>
              <a:rPr lang="en-US" dirty="0" smtClean="0"/>
              <a:t>Can be input to both feed-forward control and supervisory control (curtailment under high turbulence)</a:t>
            </a:r>
          </a:p>
          <a:p>
            <a:r>
              <a:rPr lang="en-US" dirty="0" smtClean="0"/>
              <a:t>Large turbines benefit from distributed blade controls such as flaps</a:t>
            </a:r>
          </a:p>
          <a:p>
            <a:r>
              <a:rPr lang="en-US" dirty="0" smtClean="0"/>
              <a:t>Can stretch the rotor maintaining same loads using a combination of new airfoils and advanced controls.</a:t>
            </a:r>
          </a:p>
          <a:p>
            <a:r>
              <a:rPr lang="en-US" dirty="0" smtClean="0"/>
              <a:t>Overall savings with stretched rotor can reduce LCOE by about 4%.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Summary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615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7924800" cy="4525963"/>
          </a:xfrm>
        </p:spPr>
        <p:txBody>
          <a:bodyPr/>
          <a:lstStyle/>
          <a:p>
            <a:r>
              <a:rPr lang="en-US" dirty="0" smtClean="0"/>
              <a:t>Measurement of Wind Turbulence : Spinner anemometer, Spinner Lidar</a:t>
            </a:r>
          </a:p>
          <a:p>
            <a:r>
              <a:rPr lang="en-US" dirty="0" smtClean="0"/>
              <a:t>Example of use of spinner anemometers in power curtailment under high turbulence</a:t>
            </a:r>
          </a:p>
          <a:p>
            <a:r>
              <a:rPr lang="en-US" dirty="0" smtClean="0"/>
              <a:t>Spinner Lidar measurement potential</a:t>
            </a:r>
          </a:p>
          <a:p>
            <a:r>
              <a:rPr lang="en-US" dirty="0" smtClean="0"/>
              <a:t>Distributed flap based loads control</a:t>
            </a:r>
          </a:p>
          <a:p>
            <a:r>
              <a:rPr lang="en-US" dirty="0" smtClean="0"/>
              <a:t>Example of an innovative 2 Bladed rotor on a semi-floater structure</a:t>
            </a:r>
          </a:p>
          <a:p>
            <a:r>
              <a:rPr lang="en-US" dirty="0" smtClean="0"/>
              <a:t>LCOE reduction potential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Wind </a:t>
            </a:r>
            <a:r>
              <a:rPr lang="en-GB" dirty="0" err="1" smtClean="0"/>
              <a:t>Obervers</a:t>
            </a:r>
            <a:r>
              <a:rPr lang="en-GB" dirty="0" smtClean="0"/>
              <a:t> - Spinner </a:t>
            </a:r>
            <a:r>
              <a:rPr lang="en-GB" dirty="0" err="1" smtClean="0"/>
              <a:t>Lidars</a:t>
            </a:r>
            <a:r>
              <a:rPr lang="en-GB" dirty="0" smtClean="0"/>
              <a:t> and Spinner Anemometers</a:t>
            </a:r>
            <a:endParaRPr lang="en-GB" dirty="0"/>
          </a:p>
        </p:txBody>
      </p:sp>
      <p:pic>
        <p:nvPicPr>
          <p:cNvPr id="14" name="Picture 13" descr="C:\Users\cbha\AppData\Local\Microsoft\Windows\Temporary Internet Files\Content.Word\image1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3" y="1343025"/>
            <a:ext cx="3239136" cy="24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nem on spinner"/>
          <p:cNvPicPr/>
          <p:nvPr/>
        </p:nvPicPr>
        <p:blipFill>
          <a:blip r:embed="rId3" cstate="print"/>
          <a:srcRect l="6128" r="22841"/>
          <a:stretch>
            <a:fillRect/>
          </a:stretch>
        </p:blipFill>
        <p:spPr bwMode="auto">
          <a:xfrm>
            <a:off x="975994" y="4005580"/>
            <a:ext cx="3277235" cy="224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rafi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r="30165" b="10860"/>
          <a:stretch/>
        </p:blipFill>
        <p:spPr bwMode="auto">
          <a:xfrm>
            <a:off x="4876800" y="3973195"/>
            <a:ext cx="3048000" cy="2256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01117"/>
            <a:ext cx="3886200" cy="25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518" y="460487"/>
            <a:ext cx="7776864" cy="50405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Spinner Anemometry for Wind Turbine Control</a:t>
            </a:r>
            <a:endParaRPr lang="en-GB" dirty="0" smtClean="0"/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679275" y="1387252"/>
            <a:ext cx="766735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A0A96"/>
              </a:buClr>
              <a:buNone/>
              <a:defRPr/>
            </a:pPr>
            <a:r>
              <a:rPr lang="en-GB" sz="1800" kern="0" dirty="0" smtClean="0">
                <a:cs typeface="Arial" charset="0"/>
              </a:rPr>
              <a:t>A spinner anemometer is sensing the wind at the nose of a wind turbine. It consists of a spinner nose and sonic sensors, each with a built-in accelerometer, and a converter box 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6" name="Picture 3" descr="wine_taste"/>
          <p:cNvPicPr>
            <a:picLocks noChangeAspect="1" noChangeArrowheads="1"/>
          </p:cNvPicPr>
          <p:nvPr/>
        </p:nvPicPr>
        <p:blipFill rotWithShape="1">
          <a:blip r:embed="rId2" cstate="print"/>
          <a:srcRect l="9951" r="23002"/>
          <a:stretch/>
        </p:blipFill>
        <p:spPr bwMode="auto">
          <a:xfrm>
            <a:off x="679275" y="2420213"/>
            <a:ext cx="2292525" cy="2782044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 bwMode="auto">
          <a:xfrm rot="21166838">
            <a:off x="3133092" y="4021957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21168303">
            <a:off x="3131940" y="373156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Wind</a:t>
            </a:r>
            <a:endParaRPr lang="da-DK" dirty="0"/>
          </a:p>
        </p:txBody>
      </p:sp>
      <p:sp>
        <p:nvSpPr>
          <p:cNvPr id="9" name="Subtitle 5"/>
          <p:cNvSpPr txBox="1">
            <a:spLocks/>
          </p:cNvSpPr>
          <p:nvPr/>
        </p:nvSpPr>
        <p:spPr bwMode="auto">
          <a:xfrm>
            <a:off x="734031" y="5607927"/>
            <a:ext cx="766735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rgbClr val="0A0A96"/>
              </a:buClr>
              <a:buNone/>
              <a:defRPr/>
            </a:pPr>
            <a:r>
              <a:rPr lang="en-GB" sz="1800" kern="0" dirty="0" smtClean="0">
                <a:cs typeface="Arial" charset="0"/>
              </a:rPr>
              <a:t>A spinner anemometer measures instantaneous horizontal wind speed, yaw misalignment, inflow angle, rotor position and air temperature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3892" r="15283" b="53886"/>
          <a:stretch/>
        </p:blipFill>
        <p:spPr>
          <a:xfrm rot="16200000">
            <a:off x="3772035" y="2670347"/>
            <a:ext cx="2975760" cy="2281776"/>
          </a:xfrm>
          <a:prstGeom prst="rect">
            <a:avLst/>
          </a:prstGeom>
        </p:spPr>
      </p:pic>
      <p:pic>
        <p:nvPicPr>
          <p:cNvPr id="11" name="Bille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1" y="2192419"/>
            <a:ext cx="2362200" cy="1618815"/>
          </a:xfrm>
          <a:prstGeom prst="rect">
            <a:avLst/>
          </a:prstGeom>
        </p:spPr>
      </p:pic>
      <p:pic>
        <p:nvPicPr>
          <p:cNvPr id="12" name="Bille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3811234"/>
            <a:ext cx="2362201" cy="15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590706"/>
          </a:xfrm>
        </p:spPr>
        <p:txBody>
          <a:bodyPr/>
          <a:lstStyle/>
          <a:p>
            <a:r>
              <a:rPr lang="en-US" dirty="0" smtClean="0"/>
              <a:t>Curtailment of  the Turbine during High Turbulence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95400"/>
            <a:ext cx="440867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465361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 Use measured turbulence to curtail the turbine operation on occasions of high turbulence</a:t>
            </a:r>
          </a:p>
          <a:p>
            <a:endParaRPr lang="en-US" dirty="0" smtClean="0"/>
          </a:p>
          <a:p>
            <a:r>
              <a:rPr lang="en-GB" dirty="0"/>
              <a:t>Turbulence measurements </a:t>
            </a:r>
            <a:r>
              <a:rPr lang="en-GB" dirty="0" smtClean="0"/>
              <a:t>from </a:t>
            </a:r>
            <a:r>
              <a:rPr lang="en-GB" dirty="0"/>
              <a:t>spinner </a:t>
            </a:r>
            <a:r>
              <a:rPr lang="en-GB" dirty="0" smtClean="0"/>
              <a:t>anemometer.</a:t>
            </a:r>
          </a:p>
          <a:p>
            <a:endParaRPr lang="en-US" dirty="0" smtClean="0"/>
          </a:p>
          <a:p>
            <a:r>
              <a:rPr lang="en-US" dirty="0" smtClean="0"/>
              <a:t>Quantify loss in energy production during curtailment versus savings in blade root and tower base fatigue loads</a:t>
            </a:r>
          </a:p>
          <a:p>
            <a:endParaRPr lang="en-US" dirty="0" smtClean="0"/>
          </a:p>
          <a:p>
            <a:r>
              <a:rPr lang="en-US" dirty="0" smtClean="0"/>
              <a:t>Novel potential for extending life of structural components based on turbine measured turbulence.</a:t>
            </a:r>
          </a:p>
        </p:txBody>
      </p:sp>
      <p:pic>
        <p:nvPicPr>
          <p:cNvPr id="6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4" y="4114800"/>
            <a:ext cx="4418201" cy="24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346693" cy="42472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8092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Spinner  Lidar: ”400 Pixel Wind Camera”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	</a:t>
            </a:r>
            <a:r>
              <a:rPr lang="en-GB" sz="2400" dirty="0" smtClean="0"/>
              <a:t>				</a:t>
            </a:r>
            <a:r>
              <a:rPr lang="en-GB" sz="1400" dirty="0" smtClean="0"/>
              <a:t>2D rotor plane </a:t>
            </a:r>
            <a:r>
              <a:rPr lang="en-GB" sz="1400" dirty="0" err="1" smtClean="0"/>
              <a:t>v</a:t>
            </a:r>
            <a:r>
              <a:rPr lang="en-GB" sz="1400" baseline="-25000" dirty="0" err="1" smtClean="0"/>
              <a:t>LOS</a:t>
            </a:r>
            <a:r>
              <a:rPr lang="en-GB" sz="1400" dirty="0" smtClean="0"/>
              <a:t> wind fields @ 400 measurement points per second .</a:t>
            </a:r>
            <a:br>
              <a:rPr lang="en-GB" sz="1400" dirty="0" smtClean="0"/>
            </a:b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1s consecutive measurements of full rotor plane line-of Sight scans of the wind field  at 2D distance upwind</a:t>
            </a:r>
            <a:r>
              <a:rPr lang="en-GB" sz="2000" dirty="0"/>
              <a:t/>
            </a:r>
            <a:br>
              <a:rPr lang="en-GB" sz="2000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2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484784"/>
            <a:ext cx="51312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flap covers the outer 30% of the blade from </a:t>
            </a:r>
            <a:r>
              <a:rPr lang="en-US" dirty="0" smtClean="0"/>
              <a:t>59m </a:t>
            </a:r>
            <a:r>
              <a:rPr lang="en-US" dirty="0"/>
              <a:t>to </a:t>
            </a:r>
            <a:r>
              <a:rPr lang="en-US" dirty="0" smtClean="0"/>
              <a:t>85m for a 10 MW wind turbine blade.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controller is an individual flap controller for every blade with a PD feedback on the </a:t>
            </a:r>
            <a:r>
              <a:rPr lang="en-US" dirty="0" smtClean="0"/>
              <a:t> </a:t>
            </a:r>
            <a:r>
              <a:rPr lang="en-US" dirty="0"/>
              <a:t>blade root </a:t>
            </a:r>
            <a:r>
              <a:rPr lang="en-US" dirty="0" err="1"/>
              <a:t>flapwise</a:t>
            </a:r>
            <a:r>
              <a:rPr lang="en-US" dirty="0"/>
              <a:t> bending </a:t>
            </a:r>
            <a:r>
              <a:rPr lang="en-US" dirty="0" smtClean="0"/>
              <a:t>moment</a:t>
            </a:r>
          </a:p>
          <a:p>
            <a:endParaRPr lang="en-GB" dirty="0" smtClean="0"/>
          </a:p>
          <a:p>
            <a:r>
              <a:rPr lang="en-GB" dirty="0" smtClean="0"/>
              <a:t>Baseline load evaluation on the 2-bladed rotor on the semi-floater for flap controller 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291536" cy="5907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Individual Blade Flap Control (IFC)</a:t>
            </a: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99" y="1576933"/>
            <a:ext cx="3619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504118"/>
            <a:ext cx="5562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2 Bladed 10 MW Rotor</a:t>
            </a:r>
          </a:p>
          <a:p>
            <a:pPr lvl="1"/>
            <a:r>
              <a:rPr lang="en-GB" dirty="0" smtClean="0"/>
              <a:t>Cannot be mounted on a fixed support structure due to significant 2P, 4P excitations</a:t>
            </a:r>
          </a:p>
          <a:p>
            <a:pPr lvl="1"/>
            <a:r>
              <a:rPr lang="en-GB" dirty="0" smtClean="0"/>
              <a:t>At 50m water depths, can be mounted on an articulated substructure.</a:t>
            </a:r>
          </a:p>
          <a:p>
            <a:pPr lvl="1"/>
            <a:r>
              <a:rPr lang="en-GB" dirty="0" smtClean="0"/>
              <a:t>Jointed to the sea floor and buoyancy supported with guyed cables.</a:t>
            </a:r>
          </a:p>
          <a:p>
            <a:pPr lvl="1"/>
            <a:r>
              <a:rPr lang="en-GB" dirty="0" smtClean="0"/>
              <a:t>Minimize fatigue on the support structure and mooring lines – Individual Flap Control</a:t>
            </a:r>
          </a:p>
          <a:p>
            <a:pPr lvl="1"/>
            <a:r>
              <a:rPr lang="en-GB" dirty="0" smtClean="0"/>
              <a:t>Maximize energy capture – Increase Rotor Radius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IFC on 2-Bladed Rotor on Semi Floater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295400"/>
            <a:ext cx="3438525" cy="49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62" y="1371600"/>
            <a:ext cx="8365837" cy="4525963"/>
          </a:xfrm>
        </p:spPr>
        <p:txBody>
          <a:bodyPr/>
          <a:lstStyle/>
          <a:p>
            <a:r>
              <a:rPr lang="en-GB" dirty="0" smtClean="0"/>
              <a:t>Comparison of operational fatigue damage equivalent loads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6225" y="152400"/>
            <a:ext cx="7467600" cy="590706"/>
          </a:xfrm>
        </p:spPr>
        <p:txBody>
          <a:bodyPr>
            <a:noAutofit/>
          </a:bodyPr>
          <a:lstStyle/>
          <a:p>
            <a:r>
              <a:rPr lang="en-GB" sz="2800" dirty="0" smtClean="0"/>
              <a:t>Fatigue reduction using the semi-floater and advanced controls</a:t>
            </a:r>
            <a:endParaRPr lang="en-GB" sz="2800" dirty="0"/>
          </a:p>
        </p:txBody>
      </p:sp>
      <p:pic>
        <p:nvPicPr>
          <p:cNvPr id="4098" name="Picture 2" descr="C:\Users\anat\AppData\Local\Microsoft\Windows\Temporary Internet Files\Content.Outlook\O1II99Q1\fatigue_comp_spider_ons_ofs_fla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43099"/>
            <a:ext cx="60960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nwindGeneralMeetingAthens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InnwindGeneralMeetingAthens</Template>
  <TotalTime>694</TotalTime>
  <Words>638</Words>
  <Application>Microsoft Office PowerPoint</Application>
  <PresentationFormat>On-screen Show (4:3)</PresentationFormat>
  <Paragraphs>143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Franklin Gothic Book</vt:lpstr>
      <vt:lpstr>ITC Franklin Gothic Std Book</vt:lpstr>
      <vt:lpstr>Verdana</vt:lpstr>
      <vt:lpstr>InnwindGeneralMeetingAthens</vt:lpstr>
      <vt:lpstr>PowerPoint Presentation</vt:lpstr>
      <vt:lpstr>Introduction</vt:lpstr>
      <vt:lpstr>Wind Obervers - Spinner Lidars and Spinner Anemometers</vt:lpstr>
      <vt:lpstr>PowerPoint Presentation</vt:lpstr>
      <vt:lpstr>Curtailment of  the Turbine during High Turbulence</vt:lpstr>
      <vt:lpstr>Spinner  Lidar: ”400 Pixel Wind Camera”       2D rotor plane vLOS wind fields @ 400 measurement points per second . </vt:lpstr>
      <vt:lpstr>Individual Blade Flap Control (IFC)</vt:lpstr>
      <vt:lpstr>IFC on 2-Bladed Rotor on Semi Floater</vt:lpstr>
      <vt:lpstr>Fatigue reduction using the semi-floater and advanced controls</vt:lpstr>
      <vt:lpstr>Lower LCOE for the 2-Bladed 10 MW on Semi Floater</vt:lpstr>
      <vt:lpstr>Summary</vt:lpstr>
    </vt:vector>
  </TitlesOfParts>
  <Company>DTU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Natarajan, Anand</dc:creator>
  <cp:lastModifiedBy>Sabina Potestio</cp:lastModifiedBy>
  <cp:revision>151</cp:revision>
  <dcterms:created xsi:type="dcterms:W3CDTF">2013-09-26T07:46:01Z</dcterms:created>
  <dcterms:modified xsi:type="dcterms:W3CDTF">2017-11-23T16:15:42Z</dcterms:modified>
</cp:coreProperties>
</file>