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1"/>
  </p:notesMasterIdLst>
  <p:sldIdLst>
    <p:sldId id="260" r:id="rId2"/>
    <p:sldId id="310" r:id="rId3"/>
    <p:sldId id="301" r:id="rId4"/>
    <p:sldId id="309" r:id="rId5"/>
    <p:sldId id="295" r:id="rId6"/>
    <p:sldId id="296" r:id="rId7"/>
    <p:sldId id="307" r:id="rId8"/>
    <p:sldId id="308" r:id="rId9"/>
    <p:sldId id="29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10" d="100"/>
          <a:sy n="110" d="100"/>
        </p:scale>
        <p:origin x="1644" y="108"/>
      </p:cViewPr>
      <p:guideLst>
        <p:guide orient="horz" pos="432"/>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9F9D6-816F-4D15-9311-71A0C9D8FD65}" type="datetimeFigureOut">
              <a:rPr lang="en-US" smtClean="0"/>
              <a:t>11/20/2017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B2726-4198-4735-8E81-6D574B1572DF}" type="slidenum">
              <a:rPr lang="en-US" smtClean="0"/>
              <a:t>‹#›</a:t>
            </a:fld>
            <a:endParaRPr lang="en-US"/>
          </a:p>
        </p:txBody>
      </p:sp>
    </p:spTree>
    <p:extLst>
      <p:ext uri="{BB962C8B-B14F-4D97-AF65-F5344CB8AC3E}">
        <p14:creationId xmlns:p14="http://schemas.microsoft.com/office/powerpoint/2010/main" val="29889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B2726-4198-4735-8E81-6D574B1572DF}" type="slidenum">
              <a:rPr lang="en-US" smtClean="0"/>
              <a:t>4</a:t>
            </a:fld>
            <a:endParaRPr lang="en-US"/>
          </a:p>
        </p:txBody>
      </p:sp>
    </p:spTree>
    <p:extLst>
      <p:ext uri="{BB962C8B-B14F-4D97-AF65-F5344CB8AC3E}">
        <p14:creationId xmlns:p14="http://schemas.microsoft.com/office/powerpoint/2010/main" val="3906949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899"/>
          <a:stretch/>
        </p:blipFill>
        <p:spPr bwMode="auto">
          <a:xfrm>
            <a:off x="0" y="965200"/>
            <a:ext cx="9143999" cy="3759944"/>
          </a:xfrm>
          <a:prstGeom prst="rect">
            <a:avLst/>
          </a:prstGeom>
          <a:noFill/>
          <a:ln w="9525">
            <a:noFill/>
            <a:miter lim="800000"/>
            <a:headEnd/>
            <a:tailEnd/>
          </a:ln>
        </p:spPr>
      </p:pic>
      <p:sp>
        <p:nvSpPr>
          <p:cNvPr id="8" name="Rectangle 7"/>
          <p:cNvSpPr>
            <a:spLocks noChangeArrowheads="1"/>
          </p:cNvSpPr>
          <p:nvPr userDrawn="1"/>
        </p:nvSpPr>
        <p:spPr bwMode="auto">
          <a:xfrm>
            <a:off x="0" y="4697413"/>
            <a:ext cx="9144000" cy="2160587"/>
          </a:xfrm>
          <a:prstGeom prst="rect">
            <a:avLst/>
          </a:prstGeom>
          <a:gradFill rotWithShape="1">
            <a:gsLst>
              <a:gs pos="0">
                <a:srgbClr val="004A8F"/>
              </a:gs>
              <a:gs pos="53000">
                <a:srgbClr val="004A8F"/>
              </a:gs>
              <a:gs pos="100000">
                <a:srgbClr val="78B8E5"/>
              </a:gs>
            </a:gsLst>
            <a:lin ang="1560000"/>
          </a:gra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dirty="0">
              <a:latin typeface="Franklin Gothic Book" pitchFamily="-106" charset="0"/>
              <a:ea typeface="+mn-ea"/>
              <a:cs typeface="+mn-cs"/>
            </a:endParaRPr>
          </a:p>
        </p:txBody>
      </p:sp>
      <p:sp>
        <p:nvSpPr>
          <p:cNvPr id="9" name="Rectangle 11"/>
          <p:cNvSpPr>
            <a:spLocks noChangeArrowheads="1"/>
          </p:cNvSpPr>
          <p:nvPr userDrawn="1"/>
        </p:nvSpPr>
        <p:spPr bwMode="auto">
          <a:xfrm>
            <a:off x="0" y="4640263"/>
            <a:ext cx="9144000" cy="76200"/>
          </a:xfrm>
          <a:prstGeom prst="rect">
            <a:avLst/>
          </a:prstGeom>
          <a:solidFill>
            <a:schemeClr val="bg1"/>
          </a:soli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a:latin typeface="Franklin Gothic Book" pitchFamily="-106" charset="0"/>
              <a:ea typeface="+mn-ea"/>
              <a:cs typeface="+mn-cs"/>
            </a:endParaRPr>
          </a:p>
        </p:txBody>
      </p:sp>
      <p:pic>
        <p:nvPicPr>
          <p:cNvPr id="11" name="Picture 19" descr="foto2.ai"/>
          <p:cNvPicPr>
            <a:picLocks noChangeAspect="1"/>
          </p:cNvPicPr>
          <p:nvPr userDrawn="1"/>
        </p:nvPicPr>
        <p:blipFill>
          <a:blip r:embed="rId3"/>
          <a:srcRect/>
          <a:stretch>
            <a:fillRect/>
          </a:stretch>
        </p:blipFill>
        <p:spPr bwMode="auto">
          <a:xfrm>
            <a:off x="-80963" y="863600"/>
            <a:ext cx="9305926" cy="928688"/>
          </a:xfrm>
          <a:prstGeom prst="rect">
            <a:avLst/>
          </a:prstGeom>
          <a:noFill/>
          <a:ln w="9525">
            <a:noFill/>
            <a:miter lim="800000"/>
            <a:headEnd/>
            <a:tailEnd/>
          </a:ln>
        </p:spPr>
      </p:pic>
      <p:pic>
        <p:nvPicPr>
          <p:cNvPr id="12" name="Picture 11" descr="Innwind_logo_low.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4816" y="96787"/>
            <a:ext cx="2072928" cy="1087495"/>
          </a:xfrm>
          <a:prstGeom prst="rect">
            <a:avLst/>
          </a:prstGeom>
        </p:spPr>
      </p:pic>
      <p:sp>
        <p:nvSpPr>
          <p:cNvPr id="15" name="Subtitle 2"/>
          <p:cNvSpPr>
            <a:spLocks noGrp="1"/>
          </p:cNvSpPr>
          <p:nvPr>
            <p:ph type="subTitle" idx="1" hasCustomPrompt="1"/>
          </p:nvPr>
        </p:nvSpPr>
        <p:spPr>
          <a:xfrm>
            <a:off x="179512" y="6021288"/>
            <a:ext cx="2074912" cy="360040"/>
          </a:xfrm>
        </p:spPr>
        <p:txBody>
          <a:bodyPr>
            <a:normAutofit/>
          </a:bodyPr>
          <a:lstStyle>
            <a:lvl1pPr marL="0" indent="0">
              <a:buNone/>
              <a:defRPr sz="1300" baseline="0">
                <a:solidFill>
                  <a:srgbClr val="FFFFFF"/>
                </a:solidFill>
              </a:defRPr>
            </a:lvl1pPr>
          </a:lstStyle>
          <a:p>
            <a:r>
              <a:rPr lang="en-US" dirty="0" smtClean="0"/>
              <a:t>NAME OF PRESENTER</a:t>
            </a:r>
          </a:p>
        </p:txBody>
      </p:sp>
      <p:sp>
        <p:nvSpPr>
          <p:cNvPr id="16" name="Text Placeholder 2"/>
          <p:cNvSpPr>
            <a:spLocks noGrp="1"/>
          </p:cNvSpPr>
          <p:nvPr>
            <p:ph type="body" sz="quarter" idx="10"/>
          </p:nvPr>
        </p:nvSpPr>
        <p:spPr>
          <a:xfrm>
            <a:off x="142844" y="4756895"/>
            <a:ext cx="6336406" cy="792634"/>
          </a:xfrm>
        </p:spPr>
        <p:txBody>
          <a:bodyPr>
            <a:normAutofit/>
          </a:bodyPr>
          <a:lstStyle>
            <a:lvl1pPr marL="0" indent="0">
              <a:buNone/>
              <a:defRPr sz="3600" b="1">
                <a:solidFill>
                  <a:schemeClr val="bg1"/>
                </a:solidFill>
              </a:defRPr>
            </a:lvl1pPr>
          </a:lstStyle>
          <a:p>
            <a:pPr lvl="0"/>
            <a:r>
              <a:rPr lang="en-US" smtClean="0"/>
              <a:t>Click to edit Master text styles</a:t>
            </a:r>
          </a:p>
        </p:txBody>
      </p:sp>
      <p:sp>
        <p:nvSpPr>
          <p:cNvPr id="17" name="Text Placeholder 2"/>
          <p:cNvSpPr>
            <a:spLocks noGrp="1"/>
          </p:cNvSpPr>
          <p:nvPr>
            <p:ph type="body" sz="quarter" idx="11"/>
          </p:nvPr>
        </p:nvSpPr>
        <p:spPr>
          <a:xfrm>
            <a:off x="142844" y="5373216"/>
            <a:ext cx="6336406" cy="792634"/>
          </a:xfrm>
        </p:spPr>
        <p:txBody>
          <a:bodyPr>
            <a:normAutofit/>
          </a:bodyPr>
          <a:lstStyle>
            <a:lvl1pPr marL="0" indent="0">
              <a:buNone/>
              <a:defRPr sz="3200" b="0">
                <a:solidFill>
                  <a:srgbClr val="FFFFFF"/>
                </a:solidFill>
              </a:defRPr>
            </a:lvl1pPr>
          </a:lstStyle>
          <a:p>
            <a:pPr lvl="0"/>
            <a:r>
              <a:rPr lang="en-US" smtClean="0"/>
              <a:t>Click to edit Master text styles</a:t>
            </a:r>
          </a:p>
        </p:txBody>
      </p:sp>
      <p:sp>
        <p:nvSpPr>
          <p:cNvPr id="5" name="Text Placeholder 4"/>
          <p:cNvSpPr>
            <a:spLocks noGrp="1"/>
          </p:cNvSpPr>
          <p:nvPr>
            <p:ph type="body" sz="quarter" idx="12" hasCustomPrompt="1"/>
          </p:nvPr>
        </p:nvSpPr>
        <p:spPr>
          <a:xfrm>
            <a:off x="154608" y="6309321"/>
            <a:ext cx="2905224" cy="648072"/>
          </a:xfrm>
        </p:spPr>
        <p:txBody>
          <a:bodyPr>
            <a:normAutofit/>
          </a:bodyPr>
          <a:lstStyle>
            <a:lvl1pPr marL="0" indent="0">
              <a:buNone/>
              <a:defRPr sz="1300">
                <a:solidFill>
                  <a:srgbClr val="FFFFFF"/>
                </a:solidFill>
              </a:defRPr>
            </a:lvl1pPr>
          </a:lstStyle>
          <a:p>
            <a:r>
              <a:rPr lang="en-US" dirty="0" smtClean="0"/>
              <a:t>Business title </a:t>
            </a:r>
          </a:p>
          <a:p>
            <a:r>
              <a:rPr lang="en-US" dirty="0" smtClean="0"/>
              <a:t>Company </a:t>
            </a:r>
          </a:p>
        </p:txBody>
      </p:sp>
      <p:pic>
        <p:nvPicPr>
          <p:cNvPr id="14" name="Afbeelding 2"/>
          <p:cNvPicPr/>
          <p:nvPr userDrawn="1"/>
        </p:nvPicPr>
        <p:blipFill>
          <a:blip r:embed="rId5">
            <a:extLst>
              <a:ext uri="{28A0092B-C50C-407E-A947-70E740481C1C}">
                <a14:useLocalDpi xmlns:a14="http://schemas.microsoft.com/office/drawing/2010/main" val="0"/>
              </a:ext>
            </a:extLst>
          </a:blip>
          <a:stretch>
            <a:fillRect/>
          </a:stretch>
        </p:blipFill>
        <p:spPr>
          <a:xfrm>
            <a:off x="7696200" y="96787"/>
            <a:ext cx="1242060" cy="665213"/>
          </a:xfrm>
          <a:prstGeom prst="rect">
            <a:avLst/>
          </a:prstGeom>
        </p:spPr>
      </p:pic>
    </p:spTree>
    <p:extLst>
      <p:ext uri="{BB962C8B-B14F-4D97-AF65-F5344CB8AC3E}">
        <p14:creationId xmlns:p14="http://schemas.microsoft.com/office/powerpoint/2010/main" val="11726764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0" name="Title 1"/>
          <p:cNvSpPr>
            <a:spLocks noGrp="1"/>
          </p:cNvSpPr>
          <p:nvPr>
            <p:ph type="title"/>
          </p:nvPr>
        </p:nvSpPr>
        <p:spPr>
          <a:xfrm>
            <a:off x="304800" y="228600"/>
            <a:ext cx="8001000" cy="590706"/>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1600200"/>
            <a:ext cx="7848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11" name="Picture 10" descr="FP7.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6237312"/>
            <a:ext cx="1087140" cy="59286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0"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2" name="Vertical Title 1"/>
          <p:cNvSpPr>
            <a:spLocks noGrp="1"/>
          </p:cNvSpPr>
          <p:nvPr>
            <p:ph type="title" orient="vert"/>
          </p:nvPr>
        </p:nvSpPr>
        <p:spPr>
          <a:xfrm>
            <a:off x="6781800" y="1463675"/>
            <a:ext cx="2057400" cy="53181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1463675"/>
            <a:ext cx="55626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12" name="Picture 11" descr="FP7.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6237312"/>
            <a:ext cx="1087140" cy="59286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0" name="TextBox 9"/>
          <p:cNvSpPr txBox="1"/>
          <p:nvPr userDrawn="1"/>
        </p:nvSpPr>
        <p:spPr>
          <a:xfrm>
            <a:off x="518160" y="1733490"/>
            <a:ext cx="2667000" cy="400110"/>
          </a:xfrm>
          <a:prstGeom prst="rect">
            <a:avLst/>
          </a:prstGeom>
          <a:noFill/>
        </p:spPr>
        <p:txBody>
          <a:bodyPr wrap="square" rtlCol="0">
            <a:spAutoFit/>
          </a:bodyPr>
          <a:lstStyle/>
          <a:p>
            <a:r>
              <a:rPr lang="en-US" sz="2000" b="0" i="0" dirty="0" smtClean="0">
                <a:solidFill>
                  <a:schemeClr val="tx1"/>
                </a:solidFill>
                <a:latin typeface="ITC Franklin Gothic Std Book"/>
                <a:cs typeface="ITC Franklin Gothic Std Book"/>
              </a:rPr>
              <a:t>Support</a:t>
            </a:r>
            <a:r>
              <a:rPr lang="en-US" sz="2000" b="0" i="0" baseline="0" dirty="0" smtClean="0">
                <a:solidFill>
                  <a:schemeClr val="tx1"/>
                </a:solidFill>
                <a:latin typeface="ITC Franklin Gothic Std Book"/>
                <a:cs typeface="ITC Franklin Gothic Std Book"/>
              </a:rPr>
              <a:t> by</a:t>
            </a:r>
            <a:endParaRPr lang="en-US" sz="2000" b="0" i="0" dirty="0">
              <a:solidFill>
                <a:schemeClr val="tx1"/>
              </a:solidFill>
              <a:latin typeface="ITC Franklin Gothic Std Book"/>
              <a:cs typeface="ITC Franklin Gothic Std Book"/>
            </a:endParaRPr>
          </a:p>
        </p:txBody>
      </p:sp>
      <p:cxnSp>
        <p:nvCxnSpPr>
          <p:cNvPr id="14" name="Straight Connector 13"/>
          <p:cNvCxnSpPr/>
          <p:nvPr userDrawn="1"/>
        </p:nvCxnSpPr>
        <p:spPr>
          <a:xfrm>
            <a:off x="594360" y="2133600"/>
            <a:ext cx="798576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descr="FP7.jpg"/>
          <p:cNvPicPr>
            <a:picLocks noChangeAspect="1"/>
          </p:cNvPicPr>
          <p:nvPr userDrawn="1"/>
        </p:nvPicPr>
        <p:blipFill rotWithShape="1">
          <a:blip r:embed="rId3">
            <a:extLst>
              <a:ext uri="{28A0092B-C50C-407E-A947-70E740481C1C}">
                <a14:useLocalDpi xmlns:a14="http://schemas.microsoft.com/office/drawing/2010/main" val="0"/>
              </a:ext>
            </a:extLst>
          </a:blip>
          <a:srcRect t="18948"/>
          <a:stretch/>
        </p:blipFill>
        <p:spPr>
          <a:xfrm>
            <a:off x="2044700" y="2852936"/>
            <a:ext cx="5041392" cy="22283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92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2" name="Title 1"/>
          <p:cNvSpPr>
            <a:spLocks noGrp="1"/>
          </p:cNvSpPr>
          <p:nvPr>
            <p:ph type="title"/>
          </p:nvPr>
        </p:nvSpPr>
        <p:spPr>
          <a:xfrm>
            <a:off x="304800" y="228600"/>
            <a:ext cx="8001000" cy="590706"/>
          </a:xfrm>
        </p:spPr>
        <p:txBody>
          <a:bodyPr/>
          <a:lstStyle/>
          <a:p>
            <a:r>
              <a:rPr lang="en-US" smtClean="0"/>
              <a:t>Click to edit Master title style</a:t>
            </a:r>
            <a:endParaRPr lang="en-US" dirty="0"/>
          </a:p>
        </p:txBody>
      </p:sp>
      <p:pic>
        <p:nvPicPr>
          <p:cNvPr id="4" name="Picture 3"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7" name="Afbeelding 2"/>
          <p:cNvPicPr/>
          <p:nvPr userDrawn="1"/>
        </p:nvPicPr>
        <p:blipFill>
          <a:blip r:embed="rId4">
            <a:extLst>
              <a:ext uri="{28A0092B-C50C-407E-A947-70E740481C1C}">
                <a14:useLocalDpi xmlns:a14="http://schemas.microsoft.com/office/drawing/2010/main" val="0"/>
              </a:ext>
            </a:extLst>
          </a:blip>
          <a:stretch>
            <a:fillRect/>
          </a:stretch>
        </p:blipFill>
        <p:spPr>
          <a:xfrm>
            <a:off x="76200" y="6172200"/>
            <a:ext cx="1143000" cy="6705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1" name="Title 1"/>
          <p:cNvSpPr>
            <a:spLocks noGrp="1"/>
          </p:cNvSpPr>
          <p:nvPr>
            <p:ph type="title"/>
          </p:nvPr>
        </p:nvSpPr>
        <p:spPr>
          <a:xfrm>
            <a:off x="304800" y="228600"/>
            <a:ext cx="8001000" cy="590706"/>
          </a:xfrm>
        </p:spPr>
        <p:txBody>
          <a:bodyPr/>
          <a:lstStyle/>
          <a:p>
            <a:r>
              <a:rPr lang="en-US" smtClean="0"/>
              <a:t>Click to edit Master title style</a:t>
            </a:r>
            <a:endParaRPr lang="en-US" dirty="0"/>
          </a:p>
        </p:txBody>
      </p:sp>
      <p:pic>
        <p:nvPicPr>
          <p:cNvPr id="8" name="Picture 7"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10" name="Afbeelding 2"/>
          <p:cNvPicPr/>
          <p:nvPr userDrawn="1"/>
        </p:nvPicPr>
        <p:blipFill>
          <a:blip r:embed="rId4">
            <a:extLst>
              <a:ext uri="{28A0092B-C50C-407E-A947-70E740481C1C}">
                <a14:useLocalDpi xmlns:a14="http://schemas.microsoft.com/office/drawing/2010/main" val="0"/>
              </a:ext>
            </a:extLst>
          </a:blip>
          <a:stretch>
            <a:fillRect/>
          </a:stretch>
        </p:blipFill>
        <p:spPr>
          <a:xfrm>
            <a:off x="76200" y="6248400"/>
            <a:ext cx="1066800" cy="59436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316162"/>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3" name="Title 1"/>
          <p:cNvSpPr>
            <a:spLocks noGrp="1"/>
          </p:cNvSpPr>
          <p:nvPr>
            <p:ph type="title"/>
          </p:nvPr>
        </p:nvSpPr>
        <p:spPr>
          <a:xfrm>
            <a:off x="304800" y="228600"/>
            <a:ext cx="8001000" cy="590706"/>
          </a:xfrm>
        </p:spPr>
        <p:txBody>
          <a:bodyPr/>
          <a:lstStyle/>
          <a:p>
            <a:r>
              <a:rPr lang="en-US" smtClean="0"/>
              <a:t>Click to edit Master title style</a:t>
            </a:r>
            <a:endParaRPr lang="en-US" dirty="0"/>
          </a:p>
        </p:txBody>
      </p:sp>
      <p:pic>
        <p:nvPicPr>
          <p:cNvPr id="10" name="Picture 9"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12" name="Afbeelding 2"/>
          <p:cNvPicPr/>
          <p:nvPr userDrawn="1"/>
        </p:nvPicPr>
        <p:blipFill>
          <a:blip r:embed="rId4">
            <a:extLst>
              <a:ext uri="{28A0092B-C50C-407E-A947-70E740481C1C}">
                <a14:useLocalDpi xmlns:a14="http://schemas.microsoft.com/office/drawing/2010/main" val="0"/>
              </a:ext>
            </a:extLst>
          </a:blip>
          <a:stretch>
            <a:fillRect/>
          </a:stretch>
        </p:blipFill>
        <p:spPr>
          <a:xfrm>
            <a:off x="76200" y="6267450"/>
            <a:ext cx="1066800" cy="57531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20" name="Title 1"/>
          <p:cNvSpPr>
            <a:spLocks noGrp="1"/>
          </p:cNvSpPr>
          <p:nvPr>
            <p:ph type="title"/>
          </p:nvPr>
        </p:nvSpPr>
        <p:spPr>
          <a:xfrm>
            <a:off x="304800" y="228600"/>
            <a:ext cx="8001000" cy="590706"/>
          </a:xfrm>
        </p:spPr>
        <p:txBody>
          <a:bodyPr/>
          <a:lstStyle/>
          <a:p>
            <a:r>
              <a:rPr lang="en-US" smtClean="0"/>
              <a:t>Click to edit Master title style</a:t>
            </a:r>
            <a:endParaRPr lang="en-US" dirty="0"/>
          </a:p>
        </p:txBody>
      </p:sp>
      <p:pic>
        <p:nvPicPr>
          <p:cNvPr id="21" name="Picture 20"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22" name="Picture 21" descr="FP7.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6237312"/>
            <a:ext cx="1087140" cy="5928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9" name="Title 1"/>
          <p:cNvSpPr>
            <a:spLocks noGrp="1"/>
          </p:cNvSpPr>
          <p:nvPr>
            <p:ph type="title"/>
          </p:nvPr>
        </p:nvSpPr>
        <p:spPr>
          <a:xfrm>
            <a:off x="304800" y="228600"/>
            <a:ext cx="8001000" cy="590706"/>
          </a:xfrm>
        </p:spPr>
        <p:txBody>
          <a:bodyPr/>
          <a:lstStyle/>
          <a:p>
            <a:r>
              <a:rPr lang="en-US" smtClean="0"/>
              <a:t>Click to edit Master title style</a:t>
            </a:r>
            <a:endParaRPr lang="en-US" dirty="0"/>
          </a:p>
        </p:txBody>
      </p:sp>
      <p:pic>
        <p:nvPicPr>
          <p:cNvPr id="6" name="Picture 5"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8" name="Afbeelding 2"/>
          <p:cNvPicPr/>
          <p:nvPr userDrawn="1"/>
        </p:nvPicPr>
        <p:blipFill>
          <a:blip r:embed="rId4">
            <a:extLst>
              <a:ext uri="{28A0092B-C50C-407E-A947-70E740481C1C}">
                <a14:useLocalDpi xmlns:a14="http://schemas.microsoft.com/office/drawing/2010/main" val="0"/>
              </a:ext>
            </a:extLst>
          </a:blip>
          <a:stretch>
            <a:fillRect/>
          </a:stretch>
        </p:blipFill>
        <p:spPr>
          <a:xfrm>
            <a:off x="76200" y="6172200"/>
            <a:ext cx="1143000" cy="670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11"/>
          <p:cNvSpPr>
            <a:spLocks noChangeArrowheads="1"/>
          </p:cNvSpPr>
          <p:nvPr userDrawn="1"/>
        </p:nvSpPr>
        <p:spPr bwMode="auto">
          <a:xfrm>
            <a:off x="685800" y="3636963"/>
            <a:ext cx="7815263" cy="630237"/>
          </a:xfrm>
          <a:prstGeom prst="rect">
            <a:avLst/>
          </a:prstGeom>
          <a:noFill/>
          <a:ln w="9525">
            <a:noFill/>
            <a:miter lim="800000"/>
            <a:headEnd/>
            <a:tailEnd/>
          </a:ln>
        </p:spPr>
        <p:txBody>
          <a:bodyPr wrap="none">
            <a:prstTxWarp prst="textNoShape">
              <a:avLst/>
            </a:prstTxWarp>
            <a:spAutoFit/>
          </a:bodyPr>
          <a:lstStyle/>
          <a:p>
            <a:pPr algn="ctr" fontAlgn="auto">
              <a:spcBef>
                <a:spcPts val="0"/>
              </a:spcBef>
              <a:spcAft>
                <a:spcPts val="0"/>
              </a:spcAft>
              <a:defRPr/>
            </a:pPr>
            <a:r>
              <a:rPr lang="en-GB" sz="3500" b="1" dirty="0">
                <a:solidFill>
                  <a:srgbClr val="1F497D"/>
                </a:solidFill>
                <a:latin typeface="Franklin Gothic Book"/>
                <a:ea typeface="+mn-ea"/>
                <a:cs typeface="Franklin Gothic Book"/>
              </a:rPr>
              <a:t>Thank you very much for your attention  </a:t>
            </a:r>
          </a:p>
        </p:txBody>
      </p:sp>
      <p:pic>
        <p:nvPicPr>
          <p:cNvPr id="15" name="Picture 14" descr="ppt seanergy.jpg"/>
          <p:cNvPicPr>
            <a:picLocks noChangeAspect="1"/>
          </p:cNvPicPr>
          <p:nvPr userDrawn="1"/>
        </p:nvPicPr>
        <p:blipFill>
          <a:blip r:embed="rId2"/>
          <a:stretch>
            <a:fillRect/>
          </a:stretch>
        </p:blipFill>
        <p:spPr>
          <a:xfrm>
            <a:off x="0" y="838200"/>
            <a:ext cx="9144000" cy="849086"/>
          </a:xfrm>
          <a:prstGeom prst="rect">
            <a:avLst/>
          </a:prstGeom>
        </p:spPr>
      </p:pic>
      <p:pic>
        <p:nvPicPr>
          <p:cNvPr id="8" name="Picture 7" descr="IEE logo.jpg"/>
          <p:cNvPicPr>
            <a:picLocks noChangeAspect="1"/>
          </p:cNvPicPr>
          <p:nvPr userDrawn="1"/>
        </p:nvPicPr>
        <p:blipFill>
          <a:blip r:embed="rId3"/>
          <a:stretch>
            <a:fillRect/>
          </a:stretch>
        </p:blipFill>
        <p:spPr>
          <a:xfrm>
            <a:off x="76200" y="6437057"/>
            <a:ext cx="1981200" cy="344743"/>
          </a:xfrm>
          <a:prstGeom prst="rect">
            <a:avLst/>
          </a:prstGeom>
        </p:spPr>
      </p:pic>
      <p:pic>
        <p:nvPicPr>
          <p:cNvPr id="6" name="Picture 5" descr="Innwind_logo_low.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211013"/>
            <a:ext cx="2016224" cy="105774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8662" y="27003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1"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3" name="Content Placeholder 2"/>
          <p:cNvSpPr>
            <a:spLocks noGrp="1"/>
          </p:cNvSpPr>
          <p:nvPr>
            <p:ph idx="1"/>
          </p:nvPr>
        </p:nvSpPr>
        <p:spPr>
          <a:xfrm>
            <a:off x="3846512" y="1538287"/>
            <a:ext cx="4916488" cy="5167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8662" y="1538287"/>
            <a:ext cx="3008313" cy="1162050"/>
          </a:xfrm>
        </p:spPr>
        <p:txBody>
          <a:bodyPr anchor="b"/>
          <a:lstStyle>
            <a:lvl1pPr algn="l">
              <a:defRPr sz="2000" b="1"/>
            </a:lvl1pPr>
          </a:lstStyle>
          <a:p>
            <a:r>
              <a:rPr lang="en-US" smtClean="0"/>
              <a:t>Click to edit Master title style</a:t>
            </a:r>
            <a:endParaRPr lang="en-US"/>
          </a:p>
        </p:txBody>
      </p:sp>
      <p:pic>
        <p:nvPicPr>
          <p:cNvPr id="12" name="Picture 11"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13" name="Picture 12" descr="FP7.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6237312"/>
            <a:ext cx="1087140" cy="59286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1"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2" name="Title 1"/>
          <p:cNvSpPr>
            <a:spLocks noGrp="1"/>
          </p:cNvSpPr>
          <p:nvPr>
            <p:ph type="title"/>
          </p:nvPr>
        </p:nvSpPr>
        <p:spPr>
          <a:xfrm>
            <a:off x="2209800"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09800" y="1450975"/>
            <a:ext cx="5486400" cy="3883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209800"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2" name="Picture 11" descr="Innwind_logo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96788"/>
            <a:ext cx="1547664" cy="811932"/>
          </a:xfrm>
          <a:prstGeom prst="rect">
            <a:avLst/>
          </a:prstGeom>
        </p:spPr>
      </p:pic>
      <p:pic>
        <p:nvPicPr>
          <p:cNvPr id="13" name="Picture 12" descr="FP7.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6237312"/>
            <a:ext cx="1087140" cy="5928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8229600" cy="11430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3" r:id="rId4"/>
    <p:sldLayoutId id="2147483649"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2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6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6021288"/>
            <a:ext cx="3630488" cy="360040"/>
          </a:xfrm>
        </p:spPr>
        <p:txBody>
          <a:bodyPr>
            <a:noAutofit/>
          </a:bodyPr>
          <a:lstStyle/>
          <a:p>
            <a:r>
              <a:rPr lang="en-GB" sz="1200" dirty="0" smtClean="0"/>
              <a:t> </a:t>
            </a:r>
            <a:r>
              <a:rPr lang="en-US" sz="1200" dirty="0" smtClean="0"/>
              <a:t>INNWIND.EU, AVATAR and LEANWIND Final Event</a:t>
            </a:r>
            <a:endParaRPr lang="en-GB" sz="1200" dirty="0" smtClean="0"/>
          </a:p>
          <a:p>
            <a:r>
              <a:rPr lang="en-GB" sz="1200" dirty="0" smtClean="0"/>
              <a:t>30</a:t>
            </a:r>
            <a:r>
              <a:rPr lang="en-GB" sz="1200" baseline="30000" dirty="0" smtClean="0"/>
              <a:t>th</a:t>
            </a:r>
            <a:r>
              <a:rPr lang="en-GB" sz="1200" dirty="0" smtClean="0"/>
              <a:t> November 2017, Amsterdam </a:t>
            </a:r>
            <a:endParaRPr lang="en-GB" sz="1200" dirty="0"/>
          </a:p>
        </p:txBody>
      </p:sp>
      <p:sp>
        <p:nvSpPr>
          <p:cNvPr id="3" name="Text Placeholder 2"/>
          <p:cNvSpPr>
            <a:spLocks noGrp="1"/>
          </p:cNvSpPr>
          <p:nvPr>
            <p:ph type="body" sz="quarter" idx="10"/>
          </p:nvPr>
        </p:nvSpPr>
        <p:spPr>
          <a:xfrm>
            <a:off x="142844" y="4756895"/>
            <a:ext cx="8991600" cy="792634"/>
          </a:xfrm>
        </p:spPr>
        <p:txBody>
          <a:bodyPr>
            <a:normAutofit/>
          </a:bodyPr>
          <a:lstStyle/>
          <a:p>
            <a:pPr lvl="0">
              <a:defRPr/>
            </a:pPr>
            <a:r>
              <a:rPr lang="en-US" sz="2600" dirty="0"/>
              <a:t>LCOE reduction for the 20 MW wind turbine</a:t>
            </a:r>
            <a:endParaRPr lang="el-GR" sz="2600" dirty="0"/>
          </a:p>
        </p:txBody>
      </p:sp>
      <p:sp>
        <p:nvSpPr>
          <p:cNvPr id="4" name="Text Placeholder 3"/>
          <p:cNvSpPr>
            <a:spLocks noGrp="1"/>
          </p:cNvSpPr>
          <p:nvPr>
            <p:ph type="body" sz="quarter" idx="11"/>
          </p:nvPr>
        </p:nvSpPr>
        <p:spPr>
          <a:xfrm>
            <a:off x="142844" y="5373216"/>
            <a:ext cx="8991600" cy="792634"/>
          </a:xfrm>
        </p:spPr>
        <p:txBody>
          <a:bodyPr>
            <a:normAutofit/>
          </a:bodyPr>
          <a:lstStyle/>
          <a:p>
            <a:r>
              <a:rPr lang="en-GB" sz="2000" dirty="0" smtClean="0"/>
              <a:t>P.K. </a:t>
            </a:r>
            <a:r>
              <a:rPr lang="en-GB" sz="2000" dirty="0" err="1" smtClean="0"/>
              <a:t>Chaviaropoulos</a:t>
            </a:r>
            <a:r>
              <a:rPr lang="en-GB" sz="2000" dirty="0" smtClean="0"/>
              <a:t> (NTUA)</a:t>
            </a:r>
            <a:endParaRPr lang="en-GB" sz="2000" dirty="0"/>
          </a:p>
        </p:txBody>
      </p:sp>
    </p:spTree>
    <p:extLst>
      <p:ext uri="{BB962C8B-B14F-4D97-AF65-F5344CB8AC3E}">
        <p14:creationId xmlns:p14="http://schemas.microsoft.com/office/powerpoint/2010/main" val="2302782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924800" cy="4297363"/>
          </a:xfrm>
        </p:spPr>
        <p:txBody>
          <a:bodyPr/>
          <a:lstStyle/>
          <a:p>
            <a:pPr marL="457200" indent="-457200">
              <a:buFont typeface="+mj-lt"/>
              <a:buAutoNum type="arabicPeriod"/>
            </a:pPr>
            <a:r>
              <a:rPr lang="en-US" dirty="0">
                <a:latin typeface="Arial" panose="020B0604020202020204" pitchFamily="34" charset="0"/>
                <a:cs typeface="Arial" panose="020B0604020202020204" pitchFamily="34" charset="0"/>
              </a:rPr>
              <a:t>Cost model </a:t>
            </a:r>
            <a:r>
              <a:rPr lang="en-US" dirty="0" smtClean="0">
                <a:latin typeface="Arial" panose="020B0604020202020204" pitchFamily="34" charset="0"/>
                <a:cs typeface="Arial" panose="020B0604020202020204" pitchFamily="34" charset="0"/>
              </a:rPr>
              <a:t> for LCOE </a:t>
            </a:r>
            <a:r>
              <a:rPr lang="en-US" dirty="0">
                <a:latin typeface="Arial" panose="020B0604020202020204" pitchFamily="34" charset="0"/>
                <a:cs typeface="Arial" panose="020B0604020202020204" pitchFamily="34" charset="0"/>
              </a:rPr>
              <a:t>reduction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the 10-20 MW </a:t>
            </a:r>
            <a:r>
              <a:rPr lang="en-US" dirty="0" smtClean="0">
                <a:latin typeface="Arial" panose="020B0604020202020204" pitchFamily="34" charset="0"/>
                <a:cs typeface="Arial" panose="020B0604020202020204" pitchFamily="34" charset="0"/>
              </a:rPr>
              <a:t>turbine</a:t>
            </a:r>
          </a:p>
          <a:p>
            <a:pPr marL="457200" indent="-457200">
              <a:buFont typeface="+mj-lt"/>
              <a:buAutoNum type="arabicPeriod"/>
            </a:pPr>
            <a:endParaRPr lang="en-US" dirty="0" smtClean="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LCOE reduction for the 10-20 MW turbine elements</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Overall LCOE reduction </a:t>
            </a:r>
          </a:p>
          <a:p>
            <a:pPr marL="0" indent="0">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57843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600200"/>
            <a:ext cx="7772400" cy="4154984"/>
          </a:xfrm>
          <a:prstGeom prst="rect">
            <a:avLst/>
          </a:prstGeom>
          <a:noFill/>
        </p:spPr>
        <p:txBody>
          <a:bodyPr wrap="square" rtlCol="0">
            <a:spAutoFit/>
          </a:bodyPr>
          <a:lstStyle/>
          <a:p>
            <a:pPr algn="just"/>
            <a:r>
              <a:rPr lang="en-US" sz="2400" dirty="0" smtClean="0"/>
              <a:t>We can further reduce the cost of offshore wind electricity</a:t>
            </a:r>
            <a:r>
              <a:rPr lang="en-US" sz="2400" dirty="0"/>
              <a:t> t</a:t>
            </a:r>
            <a:r>
              <a:rPr lang="en-US" sz="2400" dirty="0" smtClean="0"/>
              <a:t>hrough innovative designs </a:t>
            </a:r>
            <a:r>
              <a:rPr lang="en-US" sz="2400" dirty="0"/>
              <a:t>aiming </a:t>
            </a:r>
            <a:r>
              <a:rPr lang="en-US" sz="2400" dirty="0" smtClean="0"/>
              <a:t>at</a:t>
            </a:r>
            <a:r>
              <a:rPr lang="en-US" sz="2400" dirty="0" smtClean="0"/>
              <a:t> </a:t>
            </a:r>
            <a:r>
              <a:rPr lang="en-US" sz="2400" dirty="0" smtClean="0"/>
              <a:t>:</a:t>
            </a:r>
            <a:endParaRPr lang="en-US" sz="2400" dirty="0"/>
          </a:p>
          <a:p>
            <a:pPr algn="just"/>
            <a:endParaRPr lang="en-US" sz="2400" dirty="0" smtClean="0"/>
          </a:p>
          <a:p>
            <a:pPr marL="342900" indent="-342900" algn="just">
              <a:buFont typeface="Arial" panose="020B0604020202020204" pitchFamily="34" charset="0"/>
              <a:buChar char="•"/>
            </a:pPr>
            <a:r>
              <a:rPr lang="en-US" sz="2400" dirty="0" smtClean="0"/>
              <a:t>Increasing wind farm energy yield</a:t>
            </a:r>
          </a:p>
          <a:p>
            <a:pPr marL="342900" indent="-342900" algn="just">
              <a:buFont typeface="Arial" panose="020B0604020202020204" pitchFamily="34" charset="0"/>
              <a:buChar char="•"/>
            </a:pPr>
            <a:r>
              <a:rPr lang="en-US" sz="2400" dirty="0"/>
              <a:t>R</a:t>
            </a:r>
            <a:r>
              <a:rPr lang="en-US" sz="2400" dirty="0" smtClean="0"/>
              <a:t>educing wind farm CAPEX </a:t>
            </a:r>
          </a:p>
          <a:p>
            <a:pPr marL="342900" indent="-342900" algn="just">
              <a:buFont typeface="Arial" panose="020B0604020202020204" pitchFamily="34" charset="0"/>
              <a:buChar char="•"/>
            </a:pPr>
            <a:r>
              <a:rPr lang="en-US" sz="2400" dirty="0" smtClean="0"/>
              <a:t>Reducing wind farm </a:t>
            </a:r>
            <a:r>
              <a:rPr lang="en-US" sz="2400" dirty="0" smtClean="0"/>
              <a:t>OPEX</a:t>
            </a:r>
          </a:p>
          <a:p>
            <a:pPr algn="just"/>
            <a:endParaRPr lang="en-US" sz="2400" dirty="0"/>
          </a:p>
          <a:p>
            <a:pPr algn="just"/>
            <a:r>
              <a:rPr lang="en-US" sz="2400" dirty="0"/>
              <a:t>A suitable </a:t>
            </a:r>
            <a:r>
              <a:rPr lang="en-US" sz="2400" b="1" dirty="0"/>
              <a:t>Cost Model </a:t>
            </a:r>
            <a:r>
              <a:rPr lang="en-US" sz="2400" dirty="0"/>
              <a:t>is </a:t>
            </a:r>
            <a:r>
              <a:rPr lang="en-US" sz="2400" dirty="0" smtClean="0"/>
              <a:t>needed </a:t>
            </a:r>
            <a:r>
              <a:rPr lang="en-US" sz="2400" b="1" dirty="0" smtClean="0"/>
              <a:t>for estimating the LCOE reduction potential</a:t>
            </a:r>
            <a:endParaRPr lang="en-US" sz="2400" b="1" dirty="0"/>
          </a:p>
          <a:p>
            <a:pPr algn="just"/>
            <a:endParaRPr lang="en-US" sz="2400" b="1" dirty="0" smtClean="0"/>
          </a:p>
          <a:p>
            <a:pPr algn="ctr"/>
            <a:endParaRPr lang="el-GR" sz="2400" b="1" dirty="0"/>
          </a:p>
        </p:txBody>
      </p:sp>
    </p:spTree>
    <p:extLst>
      <p:ext uri="{BB962C8B-B14F-4D97-AF65-F5344CB8AC3E}">
        <p14:creationId xmlns:p14="http://schemas.microsoft.com/office/powerpoint/2010/main" val="413863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INNWIND.EU Cost Model</a:t>
            </a:r>
            <a:endParaRPr lang="en-US" dirty="0"/>
          </a:p>
        </p:txBody>
      </p:sp>
      <p:pic>
        <p:nvPicPr>
          <p:cNvPr id="5" name="Picture 4"/>
          <p:cNvPicPr>
            <a:picLocks noChangeAspect="1"/>
          </p:cNvPicPr>
          <p:nvPr/>
        </p:nvPicPr>
        <p:blipFill rotWithShape="1">
          <a:blip r:embed="rId3"/>
          <a:srcRect l="30000" t="26296" r="15000" b="17408"/>
          <a:stretch/>
        </p:blipFill>
        <p:spPr>
          <a:xfrm>
            <a:off x="838200" y="1524000"/>
            <a:ext cx="7738826" cy="4455688"/>
          </a:xfrm>
          <a:prstGeom prst="rect">
            <a:avLst/>
          </a:prstGeom>
        </p:spPr>
      </p:pic>
    </p:spTree>
    <p:extLst>
      <p:ext uri="{BB962C8B-B14F-4D97-AF65-F5344CB8AC3E}">
        <p14:creationId xmlns:p14="http://schemas.microsoft.com/office/powerpoint/2010/main" val="211787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PIs and LCOE Reduction Potential</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98982"/>
            <a:ext cx="6172200" cy="473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6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PIs </a:t>
            </a:r>
            <a:r>
              <a:rPr lang="en-US" dirty="0"/>
              <a:t>and LCOE Reduction Potential</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4855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31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Conclusions</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321172572"/>
              </p:ext>
            </p:extLst>
          </p:nvPr>
        </p:nvGraphicFramePr>
        <p:xfrm>
          <a:off x="609601" y="1516884"/>
          <a:ext cx="8001000" cy="4507466"/>
        </p:xfrm>
        <a:graphic>
          <a:graphicData uri="http://schemas.openxmlformats.org/drawingml/2006/table">
            <a:tbl>
              <a:tblPr>
                <a:tableStyleId>{5C22544A-7EE6-4342-B048-85BDC9FD1C3A}</a:tableStyleId>
              </a:tblPr>
              <a:tblGrid>
                <a:gridCol w="1925906"/>
                <a:gridCol w="6075094"/>
              </a:tblGrid>
              <a:tr h="266086">
                <a:tc>
                  <a:txBody>
                    <a:bodyPr/>
                    <a:lstStyle/>
                    <a:p>
                      <a:pPr algn="l" fontAlgn="ctr"/>
                      <a:r>
                        <a:rPr lang="en-GB" sz="1800" b="1" u="none" strike="noStrike" dirty="0">
                          <a:effectLst/>
                        </a:rPr>
                        <a:t>CONCEPT</a:t>
                      </a:r>
                      <a:endParaRPr lang="en-GB" sz="1800" b="1" i="0" u="none" strike="noStrike" dirty="0">
                        <a:solidFill>
                          <a:srgbClr val="000000"/>
                        </a:solidFill>
                        <a:effectLst/>
                        <a:latin typeface="Calibri"/>
                      </a:endParaRPr>
                    </a:p>
                  </a:txBody>
                  <a:tcPr marL="0" marR="0" marT="0" marB="0" anchor="ctr"/>
                </a:tc>
                <a:tc>
                  <a:txBody>
                    <a:bodyPr/>
                    <a:lstStyle/>
                    <a:p>
                      <a:pPr algn="ctr" fontAlgn="ctr"/>
                      <a:endParaRPr lang="en-GB" sz="1100" b="1" i="0" u="none" strike="noStrike" dirty="0">
                        <a:solidFill>
                          <a:srgbClr val="000000"/>
                        </a:solidFill>
                        <a:effectLst/>
                        <a:latin typeface="Calibri"/>
                      </a:endParaRPr>
                    </a:p>
                  </a:txBody>
                  <a:tcPr marL="0" marR="0" marT="0" marB="0" anchor="ctr"/>
                </a:tc>
              </a:tr>
              <a:tr h="206956">
                <a:tc>
                  <a:txBody>
                    <a:bodyPr/>
                    <a:lstStyle/>
                    <a:p>
                      <a:pPr algn="l" fontAlgn="ctr"/>
                      <a:r>
                        <a:rPr lang="en-GB" sz="1400" b="1" u="none" strike="noStrike" dirty="0">
                          <a:effectLst/>
                        </a:rPr>
                        <a:t>ROTOR</a:t>
                      </a:r>
                      <a:endParaRPr lang="en-GB" sz="1400" b="1" i="0" u="none" strike="noStrike" dirty="0">
                        <a:solidFill>
                          <a:srgbClr val="000000"/>
                        </a:solidFill>
                        <a:effectLst/>
                        <a:latin typeface="Calibri"/>
                      </a:endParaRPr>
                    </a:p>
                  </a:txBody>
                  <a:tcPr marL="0" marR="0" marT="0" marB="0" anchor="ctr"/>
                </a:tc>
                <a:tc>
                  <a:txBody>
                    <a:bodyPr/>
                    <a:lstStyle/>
                    <a:p>
                      <a:pPr algn="ctr" fontAlgn="ctr"/>
                      <a:r>
                        <a:rPr lang="el-GR" sz="1100" u="none" strike="noStrike" dirty="0">
                          <a:effectLst/>
                        </a:rPr>
                        <a:t> </a:t>
                      </a:r>
                      <a:endParaRPr lang="el-GR" sz="1100" b="0" i="0" u="none" strike="noStrike" dirty="0">
                        <a:solidFill>
                          <a:srgbClr val="000000"/>
                        </a:solidFill>
                        <a:effectLst/>
                        <a:latin typeface="Calibri"/>
                      </a:endParaRPr>
                    </a:p>
                  </a:txBody>
                  <a:tcPr marL="0" marR="0" marT="0" marB="0" anchor="ctr"/>
                </a:tc>
              </a:tr>
              <a:tr h="1881636">
                <a:tc>
                  <a:txBody>
                    <a:bodyPr/>
                    <a:lstStyle/>
                    <a:p>
                      <a:pPr algn="l" fontAlgn="ctr"/>
                      <a:r>
                        <a:rPr lang="en-GB" sz="1200" b="1" i="1" u="none" strike="noStrike" dirty="0">
                          <a:solidFill>
                            <a:schemeClr val="tx2">
                              <a:lumMod val="60000"/>
                              <a:lumOff val="40000"/>
                            </a:schemeClr>
                          </a:solidFill>
                          <a:effectLst/>
                        </a:rPr>
                        <a:t>Low Induction Rotor</a:t>
                      </a:r>
                      <a:endParaRPr lang="en-GB" sz="1200" b="1" i="1" u="none" strike="noStrike" dirty="0">
                        <a:solidFill>
                          <a:schemeClr val="tx2">
                            <a:lumMod val="60000"/>
                            <a:lumOff val="40000"/>
                          </a:schemeClr>
                        </a:solidFill>
                        <a:effectLst/>
                        <a:latin typeface="Calibri"/>
                      </a:endParaRPr>
                    </a:p>
                  </a:txBody>
                  <a:tcPr marL="0" marR="0" marT="0" marB="0" anchor="ctr"/>
                </a:tc>
                <a:tc>
                  <a:txBody>
                    <a:bodyPr/>
                    <a:lstStyle/>
                    <a:p>
                      <a:pPr marL="171450" indent="-171450" algn="l" fontAlgn="ctr">
                        <a:spcAft>
                          <a:spcPts val="600"/>
                        </a:spcAft>
                        <a:buFont typeface="Arial" panose="020B0604020202020204" pitchFamily="34" charset="0"/>
                        <a:buChar char="•"/>
                      </a:pPr>
                      <a:r>
                        <a:rPr lang="en-US" sz="1000" u="none" strike="noStrike" dirty="0">
                          <a:solidFill>
                            <a:schemeClr val="bg2"/>
                          </a:solidFill>
                          <a:effectLst/>
                          <a:latin typeface="Arial" panose="020B0604020202020204" pitchFamily="34" charset="0"/>
                          <a:cs typeface="Arial" panose="020B0604020202020204" pitchFamily="34" charset="0"/>
                        </a:rPr>
                        <a:t>The new hybrid </a:t>
                      </a:r>
                      <a:r>
                        <a:rPr lang="en-US" sz="1000" u="none" strike="noStrike" dirty="0" smtClean="0">
                          <a:solidFill>
                            <a:schemeClr val="bg2"/>
                          </a:solidFill>
                          <a:effectLst/>
                          <a:latin typeface="Arial" panose="020B0604020202020204" pitchFamily="34" charset="0"/>
                          <a:cs typeface="Arial" panose="020B0604020202020204" pitchFamily="34" charset="0"/>
                        </a:rPr>
                        <a:t>blade </a:t>
                      </a:r>
                      <a:r>
                        <a:rPr lang="en-US" sz="1000" u="none" strike="noStrike" dirty="0">
                          <a:solidFill>
                            <a:schemeClr val="bg2"/>
                          </a:solidFill>
                          <a:effectLst/>
                          <a:latin typeface="Arial" panose="020B0604020202020204" pitchFamily="34" charset="0"/>
                          <a:cs typeface="Arial" panose="020B0604020202020204" pitchFamily="34" charset="0"/>
                        </a:rPr>
                        <a:t>is lighter (16%) than the full-glass classically up-scaled 20MW RWT blade but more expensive (7.3</a:t>
                      </a:r>
                      <a:r>
                        <a:rPr lang="en-US" sz="1000" u="none" strike="noStrike" dirty="0" smtClean="0">
                          <a:solidFill>
                            <a:schemeClr val="bg2"/>
                          </a:solidFill>
                          <a:effectLst/>
                          <a:latin typeface="Arial" panose="020B0604020202020204" pitchFamily="34" charset="0"/>
                          <a:cs typeface="Arial" panose="020B0604020202020204" pitchFamily="34" charset="0"/>
                        </a:rPr>
                        <a:t>%), due </a:t>
                      </a:r>
                      <a:r>
                        <a:rPr lang="en-US" sz="1000" u="none" strike="noStrike" dirty="0">
                          <a:solidFill>
                            <a:schemeClr val="bg2"/>
                          </a:solidFill>
                          <a:effectLst/>
                          <a:latin typeface="Arial" panose="020B0604020202020204" pitchFamily="34" charset="0"/>
                          <a:cs typeface="Arial" panose="020B0604020202020204" pitchFamily="34" charset="0"/>
                        </a:rPr>
                        <a:t>to its longer span and the use of expensive carbon. </a:t>
                      </a:r>
                      <a:endParaRPr lang="en-US" sz="1000" u="none" strike="noStrike" dirty="0" smtClean="0">
                        <a:solidFill>
                          <a:schemeClr val="bg2"/>
                        </a:solidFill>
                        <a:effectLst/>
                        <a:latin typeface="Arial" panose="020B0604020202020204" pitchFamily="34" charset="0"/>
                        <a:cs typeface="Arial" panose="020B0604020202020204" pitchFamily="34" charset="0"/>
                      </a:endParaRPr>
                    </a:p>
                    <a:p>
                      <a:pPr marL="171450" indent="-171450" algn="l" fontAlgn="ctr">
                        <a:spcAft>
                          <a:spcPts val="600"/>
                        </a:spcAft>
                        <a:buFont typeface="Arial" panose="020B0604020202020204" pitchFamily="34" charset="0"/>
                        <a:buChar char="•"/>
                      </a:pPr>
                      <a:r>
                        <a:rPr lang="en-US" sz="1000" u="none" strike="noStrike" dirty="0" smtClean="0">
                          <a:solidFill>
                            <a:schemeClr val="bg2"/>
                          </a:solidFill>
                          <a:effectLst/>
                          <a:latin typeface="Arial" panose="020B0604020202020204" pitchFamily="34" charset="0"/>
                          <a:cs typeface="Arial" panose="020B0604020202020204" pitchFamily="34" charset="0"/>
                        </a:rPr>
                        <a:t>The </a:t>
                      </a:r>
                      <a:r>
                        <a:rPr lang="en-US" sz="1000" u="none" strike="noStrike" dirty="0">
                          <a:solidFill>
                            <a:schemeClr val="bg2"/>
                          </a:solidFill>
                          <a:effectLst/>
                          <a:latin typeface="Arial" panose="020B0604020202020204" pitchFamily="34" charset="0"/>
                          <a:cs typeface="Arial" panose="020B0604020202020204" pitchFamily="34" charset="0"/>
                        </a:rPr>
                        <a:t>overall increase in </a:t>
                      </a:r>
                      <a:r>
                        <a:rPr lang="en-US" sz="1000" u="none" strike="noStrike" dirty="0" smtClean="0">
                          <a:solidFill>
                            <a:schemeClr val="bg2"/>
                          </a:solidFill>
                          <a:effectLst/>
                          <a:latin typeface="Arial" panose="020B0604020202020204" pitchFamily="34" charset="0"/>
                          <a:cs typeface="Arial" panose="020B0604020202020204" pitchFamily="34" charset="0"/>
                        </a:rPr>
                        <a:t>turbine CAPEX </a:t>
                      </a:r>
                      <a:r>
                        <a:rPr lang="en-US" sz="1000" u="none" strike="noStrike" dirty="0">
                          <a:solidFill>
                            <a:schemeClr val="bg2"/>
                          </a:solidFill>
                          <a:effectLst/>
                          <a:latin typeface="Arial" panose="020B0604020202020204" pitchFamily="34" charset="0"/>
                          <a:cs typeface="Arial" panose="020B0604020202020204" pitchFamily="34" charset="0"/>
                        </a:rPr>
                        <a:t>is </a:t>
                      </a:r>
                      <a:r>
                        <a:rPr lang="en-US" sz="1000" u="none" strike="noStrike" dirty="0" smtClean="0">
                          <a:solidFill>
                            <a:schemeClr val="bg2"/>
                          </a:solidFill>
                          <a:effectLst/>
                          <a:latin typeface="Arial" panose="020B0604020202020204" pitchFamily="34" charset="0"/>
                          <a:cs typeface="Arial" panose="020B0604020202020204" pitchFamily="34" charset="0"/>
                        </a:rPr>
                        <a:t>only 3.4</a:t>
                      </a:r>
                      <a:r>
                        <a:rPr lang="en-US" sz="1000" u="none" strike="noStrike" dirty="0">
                          <a:solidFill>
                            <a:schemeClr val="bg2"/>
                          </a:solidFill>
                          <a:effectLst/>
                          <a:latin typeface="Arial" panose="020B0604020202020204" pitchFamily="34" charset="0"/>
                          <a:cs typeface="Arial" panose="020B0604020202020204" pitchFamily="34" charset="0"/>
                        </a:rPr>
                        <a:t>% because in offshore wind the blades represent a small fraction of the turbine and support structure cost. </a:t>
                      </a:r>
                      <a:endParaRPr lang="en-US" sz="1000" u="none" strike="noStrike" dirty="0" smtClean="0">
                        <a:solidFill>
                          <a:schemeClr val="bg2"/>
                        </a:solidFill>
                        <a:effectLst/>
                        <a:latin typeface="Arial" panose="020B0604020202020204" pitchFamily="34" charset="0"/>
                        <a:cs typeface="Arial" panose="020B0604020202020204" pitchFamily="34" charset="0"/>
                      </a:endParaRPr>
                    </a:p>
                    <a:p>
                      <a:pPr marL="171450" indent="-171450" algn="l" fontAlgn="ctr">
                        <a:spcAft>
                          <a:spcPts val="600"/>
                        </a:spcAft>
                        <a:buFont typeface="Arial" panose="020B0604020202020204" pitchFamily="34" charset="0"/>
                        <a:buChar char="•"/>
                      </a:pPr>
                      <a:r>
                        <a:rPr lang="en-US" sz="1000" u="none" strike="noStrike" dirty="0" smtClean="0">
                          <a:solidFill>
                            <a:schemeClr val="bg2"/>
                          </a:solidFill>
                          <a:effectLst/>
                          <a:latin typeface="Arial" panose="020B0604020202020204" pitchFamily="34" charset="0"/>
                          <a:cs typeface="Arial" panose="020B0604020202020204" pitchFamily="34" charset="0"/>
                        </a:rPr>
                        <a:t>The </a:t>
                      </a:r>
                      <a:r>
                        <a:rPr lang="en-US" sz="1000" u="none" strike="noStrike" dirty="0">
                          <a:solidFill>
                            <a:schemeClr val="bg2"/>
                          </a:solidFill>
                          <a:effectLst/>
                          <a:latin typeface="Arial" panose="020B0604020202020204" pitchFamily="34" charset="0"/>
                          <a:cs typeface="Arial" panose="020B0604020202020204" pitchFamily="34" charset="0"/>
                        </a:rPr>
                        <a:t>turbine </a:t>
                      </a:r>
                      <a:r>
                        <a:rPr lang="en-US" sz="1000" u="none" strike="noStrike" dirty="0" smtClean="0">
                          <a:solidFill>
                            <a:schemeClr val="bg2"/>
                          </a:solidFill>
                          <a:effectLst/>
                          <a:latin typeface="Arial" panose="020B0604020202020204" pitchFamily="34" charset="0"/>
                          <a:cs typeface="Arial" panose="020B0604020202020204" pitchFamily="34" charset="0"/>
                        </a:rPr>
                        <a:t>yield </a:t>
                      </a:r>
                      <a:r>
                        <a:rPr lang="en-US" sz="1000" u="none" strike="noStrike" dirty="0" smtClean="0">
                          <a:solidFill>
                            <a:schemeClr val="bg2"/>
                          </a:solidFill>
                          <a:effectLst/>
                          <a:latin typeface="Arial" panose="020B0604020202020204" pitchFamily="34" charset="0"/>
                          <a:cs typeface="Arial" panose="020B0604020202020204" pitchFamily="34" charset="0"/>
                        </a:rPr>
                        <a:t>increases by </a:t>
                      </a:r>
                      <a:r>
                        <a:rPr lang="en-US" sz="1000" u="none" strike="noStrike" dirty="0">
                          <a:solidFill>
                            <a:schemeClr val="bg2"/>
                          </a:solidFill>
                          <a:effectLst/>
                          <a:latin typeface="Arial" panose="020B0604020202020204" pitchFamily="34" charset="0"/>
                          <a:cs typeface="Arial" panose="020B0604020202020204" pitchFamily="34" charset="0"/>
                        </a:rPr>
                        <a:t>7.5</a:t>
                      </a:r>
                      <a:r>
                        <a:rPr lang="en-US" sz="1000" u="none" strike="noStrike" dirty="0" smtClean="0">
                          <a:solidFill>
                            <a:schemeClr val="bg2"/>
                          </a:solidFill>
                          <a:effectLst/>
                          <a:latin typeface="Arial" panose="020B0604020202020204" pitchFamily="34" charset="0"/>
                          <a:cs typeface="Arial" panose="020B0604020202020204" pitchFamily="34" charset="0"/>
                        </a:rPr>
                        <a:t>%, </a:t>
                      </a:r>
                      <a:r>
                        <a:rPr lang="en-US" sz="1000" u="none" strike="noStrike" dirty="0">
                          <a:solidFill>
                            <a:schemeClr val="bg2"/>
                          </a:solidFill>
                          <a:effectLst/>
                          <a:latin typeface="Arial" panose="020B0604020202020204" pitchFamily="34" charset="0"/>
                          <a:cs typeface="Arial" panose="020B0604020202020204" pitchFamily="34" charset="0"/>
                        </a:rPr>
                        <a:t>4.5% </a:t>
                      </a:r>
                      <a:r>
                        <a:rPr lang="en-US" sz="1000" u="none" strike="noStrike" dirty="0" smtClean="0">
                          <a:solidFill>
                            <a:schemeClr val="bg2"/>
                          </a:solidFill>
                          <a:effectLst/>
                          <a:latin typeface="Arial" panose="020B0604020202020204" pitchFamily="34" charset="0"/>
                          <a:cs typeface="Arial" panose="020B0604020202020204" pitchFamily="34" charset="0"/>
                        </a:rPr>
                        <a:t>coming </a:t>
                      </a:r>
                      <a:r>
                        <a:rPr lang="en-US" sz="1000" u="none" strike="noStrike" dirty="0">
                          <a:solidFill>
                            <a:schemeClr val="bg2"/>
                          </a:solidFill>
                          <a:effectLst/>
                          <a:latin typeface="Arial" panose="020B0604020202020204" pitchFamily="34" charset="0"/>
                          <a:cs typeface="Arial" panose="020B0604020202020204" pitchFamily="34" charset="0"/>
                        </a:rPr>
                        <a:t>from the LIR planform and another 3% from the dedicated low lift profiles. </a:t>
                      </a:r>
                      <a:endParaRPr lang="en-US" sz="1000" u="none" strike="noStrike" dirty="0" smtClean="0">
                        <a:solidFill>
                          <a:schemeClr val="bg2"/>
                        </a:solidFill>
                        <a:effectLst/>
                        <a:latin typeface="Arial" panose="020B0604020202020204" pitchFamily="34" charset="0"/>
                        <a:cs typeface="Arial" panose="020B0604020202020204" pitchFamily="34" charset="0"/>
                      </a:endParaRPr>
                    </a:p>
                    <a:p>
                      <a:pPr marL="171450" indent="-171450" algn="l" fontAlgn="ctr">
                        <a:spcAft>
                          <a:spcPts val="600"/>
                        </a:spcAft>
                        <a:buFont typeface="Arial" panose="020B0604020202020204" pitchFamily="34" charset="0"/>
                        <a:buChar char="•"/>
                      </a:pPr>
                      <a:r>
                        <a:rPr lang="en-US" sz="1000" u="none" strike="noStrike" dirty="0" smtClean="0">
                          <a:solidFill>
                            <a:schemeClr val="bg2"/>
                          </a:solidFill>
                          <a:effectLst/>
                          <a:latin typeface="Arial" panose="020B0604020202020204" pitchFamily="34" charset="0"/>
                          <a:cs typeface="Arial" panose="020B0604020202020204" pitchFamily="34" charset="0"/>
                        </a:rPr>
                        <a:t>the </a:t>
                      </a:r>
                      <a:r>
                        <a:rPr lang="en-US" sz="1000" u="none" strike="noStrike" dirty="0">
                          <a:solidFill>
                            <a:schemeClr val="bg2"/>
                          </a:solidFill>
                          <a:effectLst/>
                          <a:latin typeface="Arial" panose="020B0604020202020204" pitchFamily="34" charset="0"/>
                          <a:cs typeface="Arial" panose="020B0604020202020204" pitchFamily="34" charset="0"/>
                        </a:rPr>
                        <a:t>wind farm capacity factor </a:t>
                      </a:r>
                      <a:r>
                        <a:rPr lang="en-US" sz="1000" u="none" strike="noStrike" dirty="0" smtClean="0">
                          <a:solidFill>
                            <a:schemeClr val="bg2"/>
                          </a:solidFill>
                          <a:effectLst/>
                          <a:latin typeface="Arial" panose="020B0604020202020204" pitchFamily="34" charset="0"/>
                          <a:cs typeface="Arial" panose="020B0604020202020204" pitchFamily="34" charset="0"/>
                        </a:rPr>
                        <a:t>increases by </a:t>
                      </a:r>
                      <a:r>
                        <a:rPr lang="en-US" sz="1000" u="none" strike="noStrike" dirty="0">
                          <a:solidFill>
                            <a:schemeClr val="bg2"/>
                          </a:solidFill>
                          <a:effectLst/>
                          <a:latin typeface="Arial" panose="020B0604020202020204" pitchFamily="34" charset="0"/>
                          <a:cs typeface="Arial" panose="020B0604020202020204" pitchFamily="34" charset="0"/>
                        </a:rPr>
                        <a:t>9.7% due to the lower wake losses of LIR rotors. </a:t>
                      </a:r>
                      <a:endParaRPr lang="en-US" sz="1000" u="none" strike="noStrike" dirty="0" smtClean="0">
                        <a:solidFill>
                          <a:schemeClr val="bg2"/>
                        </a:solidFill>
                        <a:effectLst/>
                        <a:latin typeface="Arial" panose="020B0604020202020204" pitchFamily="34" charset="0"/>
                        <a:cs typeface="Arial" panose="020B0604020202020204" pitchFamily="34" charset="0"/>
                      </a:endParaRPr>
                    </a:p>
                    <a:p>
                      <a:pPr marL="171450" indent="-171450" algn="l" fontAlgn="ctr">
                        <a:spcAft>
                          <a:spcPts val="600"/>
                        </a:spcAft>
                        <a:buFont typeface="Arial" panose="020B0604020202020204" pitchFamily="34" charset="0"/>
                        <a:buChar char="•"/>
                      </a:pPr>
                      <a:r>
                        <a:rPr lang="en-US" sz="1000" u="none" strike="noStrike" dirty="0" smtClean="0">
                          <a:solidFill>
                            <a:schemeClr val="bg2"/>
                          </a:solidFill>
                          <a:effectLst/>
                          <a:latin typeface="Arial" panose="020B0604020202020204" pitchFamily="34" charset="0"/>
                          <a:cs typeface="Arial" panose="020B0604020202020204" pitchFamily="34" charset="0"/>
                        </a:rPr>
                        <a:t>Overall</a:t>
                      </a:r>
                      <a:r>
                        <a:rPr lang="en-US" sz="1000" u="none" strike="noStrike" dirty="0">
                          <a:solidFill>
                            <a:schemeClr val="bg2"/>
                          </a:solidFill>
                          <a:effectLst/>
                          <a:latin typeface="Arial" panose="020B0604020202020204" pitchFamily="34" charset="0"/>
                          <a:cs typeface="Arial" panose="020B0604020202020204" pitchFamily="34" charset="0"/>
                        </a:rPr>
                        <a:t>, LIR promises a 3.9% reduction of LCOE compared to the 20MW RWT</a:t>
                      </a:r>
                      <a:r>
                        <a:rPr lang="en-US" sz="1000" u="none" strike="noStrike" dirty="0" smtClean="0">
                          <a:solidFill>
                            <a:schemeClr val="bg2"/>
                          </a:solidFill>
                          <a:effectLst/>
                          <a:latin typeface="Arial" panose="020B0604020202020204" pitchFamily="34" charset="0"/>
                          <a:cs typeface="Arial" panose="020B0604020202020204" pitchFamily="34" charset="0"/>
                        </a:rPr>
                        <a:t>.</a:t>
                      </a:r>
                    </a:p>
                    <a:p>
                      <a:pPr marL="0" indent="0" algn="l" fontAlgn="ctr">
                        <a:spcAft>
                          <a:spcPts val="600"/>
                        </a:spcAft>
                        <a:buFont typeface="Arial" panose="020B0604020202020204" pitchFamily="34" charset="0"/>
                        <a:buNone/>
                      </a:pPr>
                      <a:endParaRPr lang="en-US" sz="1200" b="0" i="0" u="none" strike="noStrike" dirty="0">
                        <a:solidFill>
                          <a:schemeClr val="bg2"/>
                        </a:solidFill>
                        <a:effectLst/>
                        <a:latin typeface="Calibri"/>
                      </a:endParaRPr>
                    </a:p>
                  </a:txBody>
                  <a:tcPr marL="0" marR="0" marT="0" marB="0" anchor="ctr"/>
                </a:tc>
              </a:tr>
              <a:tr h="2138150">
                <a:tc>
                  <a:txBody>
                    <a:bodyPr/>
                    <a:lstStyle/>
                    <a:p>
                      <a:pPr algn="l" fontAlgn="ctr"/>
                      <a:r>
                        <a:rPr lang="en-GB" sz="1200" b="1" i="1" u="none" strike="noStrike" dirty="0">
                          <a:solidFill>
                            <a:schemeClr val="tx2">
                              <a:lumMod val="60000"/>
                              <a:lumOff val="40000"/>
                            </a:schemeClr>
                          </a:solidFill>
                          <a:effectLst/>
                        </a:rPr>
                        <a:t>Bend-twist Coupled Rotor</a:t>
                      </a:r>
                      <a:endParaRPr lang="en-GB" sz="1200" b="1" i="1" u="none" strike="noStrike" dirty="0">
                        <a:solidFill>
                          <a:schemeClr val="tx2">
                            <a:lumMod val="60000"/>
                            <a:lumOff val="40000"/>
                          </a:schemeClr>
                        </a:solidFill>
                        <a:effectLst/>
                        <a:latin typeface="Calibri"/>
                      </a:endParaRPr>
                    </a:p>
                  </a:txBody>
                  <a:tcPr marL="0" marR="0" marT="0" marB="0" anchor="ctr"/>
                </a:tc>
                <a:tc>
                  <a:txBody>
                    <a:bodyPr/>
                    <a:lstStyle/>
                    <a:p>
                      <a:pPr marL="0" indent="0" algn="l" defTabSz="457200" rtl="0" eaLnBrk="1" fontAlgn="ctr" latinLnBrk="0" hangingPunct="1">
                        <a:spcAft>
                          <a:spcPts val="600"/>
                        </a:spcAft>
                        <a:buFont typeface="Arial" panose="020B0604020202020204" pitchFamily="34" charset="0"/>
                        <a:buNone/>
                      </a:pPr>
                      <a:endParaRPr lang="en-US" sz="1200" u="none" strike="noStrike" kern="1200" dirty="0" smtClean="0">
                        <a:solidFill>
                          <a:schemeClr val="bg2"/>
                        </a:solidFill>
                        <a:effectLst/>
                        <a:latin typeface="+mn-lt"/>
                        <a:ea typeface="+mn-ea"/>
                        <a:cs typeface="+mn-cs"/>
                      </a:endParaRP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No </a:t>
                      </a:r>
                      <a:r>
                        <a:rPr lang="en-US" sz="1000" u="none" strike="noStrike" kern="1200" dirty="0">
                          <a:solidFill>
                            <a:schemeClr val="bg2"/>
                          </a:solidFill>
                          <a:effectLst/>
                          <a:latin typeface="+mn-lt"/>
                          <a:ea typeface="+mn-ea"/>
                          <a:cs typeface="+mn-cs"/>
                        </a:rPr>
                        <a:t>real improvement in the cost of energy is expected maintaining the reference rotor diameter. Such designs may reduce primary the fatigue and secondary the ultimate loading of the blade itself but, also, of the support structure having an indirect effect on CAPEX </a:t>
                      </a:r>
                      <a:r>
                        <a:rPr lang="en-US" sz="1000" u="none" strike="noStrike" kern="1200" dirty="0" smtClean="0">
                          <a:solidFill>
                            <a:schemeClr val="bg2"/>
                          </a:solidFill>
                          <a:effectLst/>
                          <a:latin typeface="+mn-lt"/>
                          <a:ea typeface="+mn-ea"/>
                          <a:cs typeface="+mn-cs"/>
                        </a:rPr>
                        <a:t>reduction. </a:t>
                      </a: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The </a:t>
                      </a:r>
                      <a:r>
                        <a:rPr lang="en-US" sz="1000" u="none" strike="noStrike" kern="1200" dirty="0">
                          <a:solidFill>
                            <a:schemeClr val="bg2"/>
                          </a:solidFill>
                          <a:effectLst/>
                          <a:latin typeface="+mn-lt"/>
                          <a:ea typeface="+mn-ea"/>
                          <a:cs typeface="+mn-cs"/>
                        </a:rPr>
                        <a:t>BTC blade is highly loaded </a:t>
                      </a:r>
                      <a:r>
                        <a:rPr lang="en-US" sz="1000" u="none" strike="noStrike" kern="1200" dirty="0" smtClean="0">
                          <a:solidFill>
                            <a:schemeClr val="bg2"/>
                          </a:solidFill>
                          <a:effectLst/>
                          <a:latin typeface="+mn-lt"/>
                          <a:ea typeface="+mn-ea"/>
                          <a:cs typeface="+mn-cs"/>
                        </a:rPr>
                        <a:t>and </a:t>
                      </a:r>
                      <a:r>
                        <a:rPr lang="en-US" sz="1000" u="none" strike="noStrike" kern="1200" dirty="0">
                          <a:solidFill>
                            <a:schemeClr val="bg2"/>
                          </a:solidFill>
                          <a:effectLst/>
                          <a:latin typeface="+mn-lt"/>
                          <a:ea typeface="+mn-ea"/>
                          <a:cs typeface="+mn-cs"/>
                        </a:rPr>
                        <a:t>8.5% lighter and cheaper than the RWT </a:t>
                      </a:r>
                      <a:r>
                        <a:rPr lang="en-US" sz="1000" u="none" strike="noStrike" kern="1200" dirty="0" smtClean="0">
                          <a:solidFill>
                            <a:schemeClr val="bg2"/>
                          </a:solidFill>
                          <a:effectLst/>
                          <a:latin typeface="+mn-lt"/>
                          <a:ea typeface="+mn-ea"/>
                          <a:cs typeface="+mn-cs"/>
                        </a:rPr>
                        <a:t>blade.</a:t>
                      </a: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The </a:t>
                      </a:r>
                      <a:r>
                        <a:rPr lang="en-US" sz="1000" u="none" strike="noStrike" kern="1200" dirty="0">
                          <a:solidFill>
                            <a:schemeClr val="bg2"/>
                          </a:solidFill>
                          <a:effectLst/>
                          <a:latin typeface="+mn-lt"/>
                          <a:ea typeface="+mn-ea"/>
                          <a:cs typeface="+mn-cs"/>
                        </a:rPr>
                        <a:t>overall CAPEX and LCOE improvement is small (1%) leading to an LCOE reduction of 0.6%. Due to the assumptions made we can consider that BTC improvements can be superimposed to LIR summing up their individual impacts to all PIs. </a:t>
                      </a:r>
                      <a:endParaRPr lang="en-US" sz="1000" u="none" strike="noStrike" kern="1200" dirty="0" smtClean="0">
                        <a:solidFill>
                          <a:schemeClr val="bg2"/>
                        </a:solidFill>
                        <a:effectLst/>
                        <a:latin typeface="+mn-lt"/>
                        <a:ea typeface="+mn-ea"/>
                        <a:cs typeface="+mn-cs"/>
                      </a:endParaRP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Alternatively</a:t>
                      </a:r>
                      <a:r>
                        <a:rPr lang="en-US" sz="1000" u="none" strike="noStrike" kern="1200" dirty="0">
                          <a:solidFill>
                            <a:schemeClr val="bg2"/>
                          </a:solidFill>
                          <a:effectLst/>
                          <a:latin typeface="+mn-lt"/>
                          <a:ea typeface="+mn-ea"/>
                          <a:cs typeface="+mn-cs"/>
                        </a:rPr>
                        <a:t>, the BTC concept could be used to increase the diameter of a </a:t>
                      </a:r>
                      <a:r>
                        <a:rPr lang="en-US" sz="1000" u="none" strike="noStrike" kern="1200" dirty="0" err="1" smtClean="0">
                          <a:solidFill>
                            <a:schemeClr val="bg2"/>
                          </a:solidFill>
                          <a:effectLst/>
                          <a:latin typeface="+mn-lt"/>
                          <a:ea typeface="+mn-ea"/>
                          <a:cs typeface="+mn-cs"/>
                        </a:rPr>
                        <a:t>Cpmax</a:t>
                      </a:r>
                      <a:r>
                        <a:rPr lang="en-US" sz="1000" u="none" strike="noStrike" kern="1200" dirty="0" smtClean="0">
                          <a:solidFill>
                            <a:schemeClr val="bg2"/>
                          </a:solidFill>
                          <a:effectLst/>
                          <a:latin typeface="+mn-lt"/>
                          <a:ea typeface="+mn-ea"/>
                          <a:cs typeface="+mn-cs"/>
                        </a:rPr>
                        <a:t> </a:t>
                      </a:r>
                      <a:r>
                        <a:rPr lang="en-US" sz="1000" u="none" strike="noStrike" kern="1200" dirty="0">
                          <a:solidFill>
                            <a:schemeClr val="bg2"/>
                          </a:solidFill>
                          <a:effectLst/>
                          <a:latin typeface="+mn-lt"/>
                          <a:ea typeface="+mn-ea"/>
                          <a:cs typeface="+mn-cs"/>
                        </a:rPr>
                        <a:t>rotor maintaining the loads to their reference level</a:t>
                      </a:r>
                      <a:r>
                        <a:rPr lang="en-US" sz="1000" u="none" strike="noStrike" kern="1200" dirty="0" smtClean="0">
                          <a:solidFill>
                            <a:schemeClr val="bg2"/>
                          </a:solidFill>
                          <a:effectLst/>
                          <a:latin typeface="+mn-lt"/>
                          <a:ea typeface="+mn-ea"/>
                          <a:cs typeface="+mn-cs"/>
                        </a:rPr>
                        <a:t>.</a:t>
                      </a: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Overall </a:t>
                      </a:r>
                      <a:r>
                        <a:rPr lang="en-US" sz="1000" u="none" strike="noStrike" kern="1200" dirty="0">
                          <a:solidFill>
                            <a:schemeClr val="bg2"/>
                          </a:solidFill>
                          <a:effectLst/>
                          <a:latin typeface="+mn-lt"/>
                          <a:ea typeface="+mn-ea"/>
                          <a:cs typeface="+mn-cs"/>
                        </a:rPr>
                        <a:t>LIR+BTC or BLT alone can offer an LCOE reduction of 4 to 5%. </a:t>
                      </a:r>
                    </a:p>
                  </a:txBody>
                  <a:tcPr marL="0" marR="0" marT="0" marB="0" anchor="ctr"/>
                </a:tc>
              </a:tr>
            </a:tbl>
          </a:graphicData>
        </a:graphic>
      </p:graphicFrame>
    </p:spTree>
    <p:extLst>
      <p:ext uri="{BB962C8B-B14F-4D97-AF65-F5344CB8AC3E}">
        <p14:creationId xmlns:p14="http://schemas.microsoft.com/office/powerpoint/2010/main" val="266111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Conclusions</a:t>
            </a:r>
            <a:endParaRPr lang="el-GR" dirty="0"/>
          </a:p>
        </p:txBody>
      </p:sp>
      <p:graphicFrame>
        <p:nvGraphicFramePr>
          <p:cNvPr id="2" name="Table 1"/>
          <p:cNvGraphicFramePr>
            <a:graphicFrameLocks noGrp="1"/>
          </p:cNvGraphicFramePr>
          <p:nvPr>
            <p:extLst>
              <p:ext uri="{D42A27DB-BD31-4B8C-83A1-F6EECF244321}">
                <p14:modId xmlns:p14="http://schemas.microsoft.com/office/powerpoint/2010/main" val="2889430801"/>
              </p:ext>
            </p:extLst>
          </p:nvPr>
        </p:nvGraphicFramePr>
        <p:xfrm>
          <a:off x="339634" y="1600200"/>
          <a:ext cx="8686800" cy="4451121"/>
        </p:xfrm>
        <a:graphic>
          <a:graphicData uri="http://schemas.openxmlformats.org/drawingml/2006/table">
            <a:tbl>
              <a:tblPr>
                <a:tableStyleId>{5C22544A-7EE6-4342-B048-85BDC9FD1C3A}</a:tableStyleId>
              </a:tblPr>
              <a:tblGrid>
                <a:gridCol w="1955193"/>
                <a:gridCol w="6731607"/>
              </a:tblGrid>
              <a:tr h="206052">
                <a:tc>
                  <a:txBody>
                    <a:bodyPr/>
                    <a:lstStyle/>
                    <a:p>
                      <a:pPr algn="l" fontAlgn="ctr"/>
                      <a:r>
                        <a:rPr lang="en-GB" sz="1400" b="1" u="none" strike="noStrike" dirty="0">
                          <a:effectLst/>
                        </a:rPr>
                        <a:t>CONCEPT</a:t>
                      </a:r>
                      <a:endParaRPr lang="en-GB" sz="1400" b="1" i="0" u="none" strike="noStrike" dirty="0">
                        <a:solidFill>
                          <a:srgbClr val="000000"/>
                        </a:solidFill>
                        <a:effectLst/>
                        <a:latin typeface="Calibri"/>
                      </a:endParaRPr>
                    </a:p>
                  </a:txBody>
                  <a:tcPr marL="0" marR="0" marT="0" marB="0" anchor="ctr"/>
                </a:tc>
                <a:tc>
                  <a:txBody>
                    <a:bodyPr/>
                    <a:lstStyle/>
                    <a:p>
                      <a:pPr algn="ctr" fontAlgn="ctr"/>
                      <a:endParaRPr lang="en-GB" sz="1100" b="1" i="0" u="none" strike="noStrike" dirty="0">
                        <a:solidFill>
                          <a:srgbClr val="000000"/>
                        </a:solidFill>
                        <a:effectLst/>
                        <a:latin typeface="Calibri"/>
                      </a:endParaRPr>
                    </a:p>
                  </a:txBody>
                  <a:tcPr marL="0" marR="0" marT="0" marB="0" anchor="ctr"/>
                </a:tc>
              </a:tr>
              <a:tr h="234150">
                <a:tc>
                  <a:txBody>
                    <a:bodyPr/>
                    <a:lstStyle/>
                    <a:p>
                      <a:pPr algn="l" fontAlgn="ctr"/>
                      <a:r>
                        <a:rPr lang="en-GB" sz="1400" b="1" u="none" strike="noStrike" dirty="0">
                          <a:effectLst/>
                        </a:rPr>
                        <a:t>DRIVE TRAIN</a:t>
                      </a:r>
                      <a:endParaRPr lang="en-GB" sz="1400" b="1" i="0" u="none" strike="noStrike" dirty="0">
                        <a:solidFill>
                          <a:srgbClr val="000000"/>
                        </a:solidFill>
                        <a:effectLst/>
                        <a:latin typeface="Calibri"/>
                      </a:endParaRPr>
                    </a:p>
                  </a:txBody>
                  <a:tcPr marL="0" marR="0" marT="0" marB="0" anchor="ctr"/>
                </a:tc>
                <a:tc>
                  <a:txBody>
                    <a:bodyPr/>
                    <a:lstStyle/>
                    <a:p>
                      <a:pPr algn="ctr" fontAlgn="ctr"/>
                      <a:r>
                        <a:rPr lang="el-GR" sz="1100" u="none" strike="noStrike">
                          <a:effectLst/>
                        </a:rPr>
                        <a:t> </a:t>
                      </a:r>
                      <a:endParaRPr lang="el-GR" sz="1100" b="0" i="0" u="none" strike="noStrike">
                        <a:solidFill>
                          <a:srgbClr val="000000"/>
                        </a:solidFill>
                        <a:effectLst/>
                        <a:latin typeface="Calibri"/>
                      </a:endParaRPr>
                    </a:p>
                  </a:txBody>
                  <a:tcPr marL="0" marR="0" marT="0" marB="0" anchor="ctr"/>
                </a:tc>
              </a:tr>
              <a:tr h="1030261">
                <a:tc>
                  <a:txBody>
                    <a:bodyPr/>
                    <a:lstStyle/>
                    <a:p>
                      <a:pPr algn="l" fontAlgn="ctr"/>
                      <a:r>
                        <a:rPr lang="en-GB" sz="1200" b="1" i="1" u="none" strike="noStrike" dirty="0">
                          <a:solidFill>
                            <a:schemeClr val="tx2">
                              <a:lumMod val="60000"/>
                              <a:lumOff val="40000"/>
                            </a:schemeClr>
                          </a:solidFill>
                          <a:effectLst/>
                        </a:rPr>
                        <a:t>PMDD Generator</a:t>
                      </a:r>
                      <a:endParaRPr lang="en-GB" sz="1200" b="1" i="1" u="none" strike="noStrike" dirty="0">
                        <a:solidFill>
                          <a:schemeClr val="tx2">
                            <a:lumMod val="60000"/>
                            <a:lumOff val="40000"/>
                          </a:schemeClr>
                        </a:solidFill>
                        <a:effectLst/>
                        <a:latin typeface="Calibri"/>
                      </a:endParaRPr>
                    </a:p>
                  </a:txBody>
                  <a:tcPr marL="0" marR="0" marT="0" marB="0" anchor="ctr"/>
                </a:tc>
                <a:tc>
                  <a:txBody>
                    <a:bodyPr/>
                    <a:lstStyle/>
                    <a:p>
                      <a:pPr marL="171450" indent="-171450" algn="l" fontAlgn="ctr">
                        <a:spcAft>
                          <a:spcPts val="600"/>
                        </a:spcAft>
                        <a:buFont typeface="Arial" panose="020B0604020202020204" pitchFamily="34" charset="0"/>
                        <a:buChar char="•"/>
                      </a:pPr>
                      <a:r>
                        <a:rPr lang="en-US" sz="1000" u="none" strike="noStrike" dirty="0">
                          <a:solidFill>
                            <a:schemeClr val="bg2"/>
                          </a:solidFill>
                          <a:effectLst/>
                        </a:rPr>
                        <a:t>The PDD generator with highly efficient power electronics promises a good LCOE performance (2 % lower than the reference) combined with a significant nacelle/drive train cost reduction of 7%. </a:t>
                      </a:r>
                      <a:endParaRPr lang="en-US" sz="1000" u="none" strike="noStrike" dirty="0" smtClean="0">
                        <a:solidFill>
                          <a:schemeClr val="bg2"/>
                        </a:solidFill>
                        <a:effectLst/>
                      </a:endParaRPr>
                    </a:p>
                    <a:p>
                      <a:pPr marL="171450" indent="-171450" algn="l" fontAlgn="ctr">
                        <a:spcAft>
                          <a:spcPts val="600"/>
                        </a:spcAft>
                        <a:buFont typeface="Arial" panose="020B0604020202020204" pitchFamily="34" charset="0"/>
                        <a:buChar char="•"/>
                      </a:pPr>
                      <a:r>
                        <a:rPr lang="en-US" sz="1000" u="none" strike="noStrike" dirty="0" smtClean="0">
                          <a:solidFill>
                            <a:schemeClr val="bg2"/>
                          </a:solidFill>
                          <a:effectLst/>
                        </a:rPr>
                        <a:t>The </a:t>
                      </a:r>
                      <a:r>
                        <a:rPr lang="en-US" sz="1000" u="none" strike="noStrike" dirty="0">
                          <a:solidFill>
                            <a:schemeClr val="bg2"/>
                          </a:solidFill>
                          <a:effectLst/>
                        </a:rPr>
                        <a:t>nacelle mass is slightly increased by 4% while the capacity factor increases by 1.1 % which, along with the reduced CAPEX, is the reason of LCOE improvement. </a:t>
                      </a:r>
                      <a:endParaRPr lang="en-US" sz="1000" u="none" strike="noStrike" dirty="0" smtClean="0">
                        <a:solidFill>
                          <a:schemeClr val="bg2"/>
                        </a:solidFill>
                        <a:effectLst/>
                      </a:endParaRPr>
                    </a:p>
                    <a:p>
                      <a:pPr marL="171450" indent="-171450" algn="l" fontAlgn="ctr">
                        <a:spcAft>
                          <a:spcPts val="600"/>
                        </a:spcAft>
                        <a:buFont typeface="Arial" panose="020B0604020202020204" pitchFamily="34" charset="0"/>
                        <a:buChar char="•"/>
                      </a:pPr>
                      <a:r>
                        <a:rPr lang="en-US" sz="1000" u="none" strike="noStrike" dirty="0" smtClean="0">
                          <a:solidFill>
                            <a:schemeClr val="bg2"/>
                          </a:solidFill>
                          <a:effectLst/>
                        </a:rPr>
                        <a:t>The </a:t>
                      </a:r>
                      <a:r>
                        <a:rPr lang="en-US" sz="1000" u="none" strike="noStrike" dirty="0">
                          <a:solidFill>
                            <a:schemeClr val="bg2"/>
                          </a:solidFill>
                          <a:effectLst/>
                        </a:rPr>
                        <a:t>improved capacity factor comes as a combination of the highly efficient 20MW PDD generator (98.5% at full load) and the highly efficient power electronics.</a:t>
                      </a:r>
                      <a:endParaRPr lang="en-US" sz="1000" b="0" i="0" u="none" strike="noStrike" dirty="0">
                        <a:solidFill>
                          <a:schemeClr val="bg2"/>
                        </a:solidFill>
                        <a:effectLst/>
                        <a:latin typeface="Calibri"/>
                      </a:endParaRPr>
                    </a:p>
                  </a:txBody>
                  <a:tcPr marL="0" marR="0" marT="0" marB="0" anchor="ctr"/>
                </a:tc>
              </a:tr>
              <a:tr h="402738">
                <a:tc>
                  <a:txBody>
                    <a:bodyPr/>
                    <a:lstStyle/>
                    <a:p>
                      <a:pPr algn="l" fontAlgn="ctr"/>
                      <a:r>
                        <a:rPr lang="en-GB" sz="1400" b="1" u="none" strike="noStrike" dirty="0">
                          <a:effectLst/>
                        </a:rPr>
                        <a:t>OFFSHORE SUPPORT STRUCTURE</a:t>
                      </a:r>
                      <a:endParaRPr lang="en-GB" sz="1400" b="1" i="0" u="none" strike="noStrike" dirty="0">
                        <a:solidFill>
                          <a:srgbClr val="000000"/>
                        </a:solidFill>
                        <a:effectLst/>
                        <a:latin typeface="Calibri"/>
                      </a:endParaRPr>
                    </a:p>
                  </a:txBody>
                  <a:tcPr marL="0" marR="0" marT="0" marB="0" anchor="ctr"/>
                </a:tc>
                <a:tc>
                  <a:txBody>
                    <a:bodyPr/>
                    <a:lstStyle/>
                    <a:p>
                      <a:pPr marL="0" indent="0" algn="l" fontAlgn="b">
                        <a:buFont typeface="Arial" panose="020B0604020202020204" pitchFamily="34" charset="0"/>
                        <a:buNone/>
                      </a:pPr>
                      <a:r>
                        <a:rPr lang="el-GR" sz="1200" u="none" strike="noStrike" dirty="0">
                          <a:solidFill>
                            <a:schemeClr val="bg2"/>
                          </a:solidFill>
                          <a:effectLst/>
                        </a:rPr>
                        <a:t> </a:t>
                      </a:r>
                      <a:endParaRPr lang="el-GR" sz="1200" b="0" i="0" u="none" strike="noStrike" dirty="0">
                        <a:solidFill>
                          <a:schemeClr val="bg2"/>
                        </a:solidFill>
                        <a:effectLst/>
                        <a:latin typeface="Calibri"/>
                      </a:endParaRPr>
                    </a:p>
                  </a:txBody>
                  <a:tcPr marL="0" marR="0" marT="0" marB="0" anchor="ctr"/>
                </a:tc>
              </a:tr>
              <a:tr h="543229">
                <a:tc>
                  <a:txBody>
                    <a:bodyPr/>
                    <a:lstStyle/>
                    <a:p>
                      <a:pPr algn="l" fontAlgn="ctr"/>
                      <a:r>
                        <a:rPr lang="en-GB" sz="1200" b="1" i="1" u="none" strike="noStrike" dirty="0">
                          <a:solidFill>
                            <a:schemeClr val="tx2">
                              <a:lumMod val="60000"/>
                              <a:lumOff val="40000"/>
                            </a:schemeClr>
                          </a:solidFill>
                          <a:effectLst/>
                        </a:rPr>
                        <a:t>Advanced Jacket</a:t>
                      </a:r>
                      <a:endParaRPr lang="en-GB" sz="1200" b="1" i="1" u="none" strike="noStrike" dirty="0">
                        <a:solidFill>
                          <a:schemeClr val="tx2">
                            <a:lumMod val="60000"/>
                            <a:lumOff val="40000"/>
                          </a:schemeClr>
                        </a:solidFill>
                        <a:effectLst/>
                        <a:latin typeface="Calibri"/>
                      </a:endParaRPr>
                    </a:p>
                  </a:txBody>
                  <a:tcPr marL="0" marR="0" marT="0" marB="0" anchor="ctr"/>
                </a:tc>
                <a:tc>
                  <a:txBody>
                    <a:bodyPr/>
                    <a:lstStyle/>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a:solidFill>
                            <a:schemeClr val="bg2"/>
                          </a:solidFill>
                          <a:effectLst/>
                          <a:latin typeface="+mn-lt"/>
                          <a:ea typeface="+mn-ea"/>
                          <a:cs typeface="+mn-cs"/>
                        </a:rPr>
                        <a:t>An advanced design/manufacturing of the 20MW RWT jacket is expected to reduce the original cost of ~14 M€ by 20%. </a:t>
                      </a:r>
                      <a:endParaRPr lang="en-US" sz="1000" u="none" strike="noStrike" kern="1200" dirty="0" smtClean="0">
                        <a:solidFill>
                          <a:schemeClr val="bg2"/>
                        </a:solidFill>
                        <a:effectLst/>
                        <a:latin typeface="+mn-lt"/>
                        <a:ea typeface="+mn-ea"/>
                        <a:cs typeface="+mn-cs"/>
                      </a:endParaRP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Such </a:t>
                      </a:r>
                      <a:r>
                        <a:rPr lang="en-US" sz="1000" u="none" strike="noStrike" kern="1200" dirty="0">
                          <a:solidFill>
                            <a:schemeClr val="bg2"/>
                          </a:solidFill>
                          <a:effectLst/>
                          <a:latin typeface="+mn-lt"/>
                          <a:ea typeface="+mn-ea"/>
                          <a:cs typeface="+mn-cs"/>
                        </a:rPr>
                        <a:t>a reduction would decrease the overall CAPEX by 4.3% translated to 2.9% reduction of the LCOE.</a:t>
                      </a:r>
                    </a:p>
                  </a:txBody>
                  <a:tcPr marL="0" marR="0" marT="0" marB="0" anchor="ctr"/>
                </a:tc>
              </a:tr>
              <a:tr h="393372">
                <a:tc>
                  <a:txBody>
                    <a:bodyPr/>
                    <a:lstStyle/>
                    <a:p>
                      <a:pPr algn="l" fontAlgn="ctr"/>
                      <a:r>
                        <a:rPr lang="en-GB" sz="1400" b="1" u="none" strike="noStrike" dirty="0">
                          <a:effectLst/>
                        </a:rPr>
                        <a:t>CONTROL</a:t>
                      </a:r>
                      <a:endParaRPr lang="en-GB" sz="1400" b="1" i="0" u="none" strike="noStrike" dirty="0">
                        <a:solidFill>
                          <a:srgbClr val="000000"/>
                        </a:solidFill>
                        <a:effectLst/>
                        <a:latin typeface="Calibri"/>
                      </a:endParaRPr>
                    </a:p>
                  </a:txBody>
                  <a:tcPr marL="0" marR="0" marT="0" marB="0" anchor="ctr"/>
                </a:tc>
                <a:tc>
                  <a:txBody>
                    <a:bodyPr/>
                    <a:lstStyle/>
                    <a:p>
                      <a:pPr marL="0" indent="0" algn="ctr" fontAlgn="ctr">
                        <a:buFont typeface="Arial" panose="020B0604020202020204" pitchFamily="34" charset="0"/>
                        <a:buNone/>
                      </a:pPr>
                      <a:endParaRPr lang="el-GR" sz="1200" b="0" i="0" u="none" strike="noStrike" dirty="0">
                        <a:solidFill>
                          <a:schemeClr val="bg2"/>
                        </a:solidFill>
                        <a:effectLst/>
                        <a:latin typeface="Calibri"/>
                      </a:endParaRPr>
                    </a:p>
                  </a:txBody>
                  <a:tcPr marL="0" marR="0" marT="0" marB="0" anchor="ctr"/>
                </a:tc>
              </a:tr>
              <a:tr h="1573490">
                <a:tc>
                  <a:txBody>
                    <a:bodyPr/>
                    <a:lstStyle/>
                    <a:p>
                      <a:pPr algn="l" fontAlgn="ctr"/>
                      <a:r>
                        <a:rPr lang="en-GB" sz="1200" b="1" i="1" u="none" strike="noStrike" dirty="0">
                          <a:solidFill>
                            <a:schemeClr val="tx2">
                              <a:lumMod val="60000"/>
                              <a:lumOff val="40000"/>
                            </a:schemeClr>
                          </a:solidFill>
                          <a:effectLst/>
                        </a:rPr>
                        <a:t>Advanced Control</a:t>
                      </a:r>
                      <a:endParaRPr lang="en-GB" sz="1200" b="1" i="1" u="none" strike="noStrike" dirty="0">
                        <a:solidFill>
                          <a:schemeClr val="tx2">
                            <a:lumMod val="60000"/>
                            <a:lumOff val="40000"/>
                          </a:schemeClr>
                        </a:solidFill>
                        <a:effectLst/>
                        <a:latin typeface="Calibri"/>
                      </a:endParaRPr>
                    </a:p>
                  </a:txBody>
                  <a:tcPr marL="0" marR="0" marT="0" marB="0" anchor="ctr"/>
                </a:tc>
                <a:tc>
                  <a:txBody>
                    <a:bodyPr/>
                    <a:lstStyle/>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a:solidFill>
                            <a:schemeClr val="bg2"/>
                          </a:solidFill>
                          <a:effectLst/>
                          <a:latin typeface="+mn-lt"/>
                          <a:ea typeface="+mn-ea"/>
                          <a:cs typeface="+mn-cs"/>
                        </a:rPr>
                        <a:t>An LCOE drop of 4% can be expected due to the mitigation of design loads of the turbine and its support structure offered by advanced control. </a:t>
                      </a:r>
                      <a:endParaRPr lang="en-US" sz="1000" u="none" strike="noStrike" kern="1200" dirty="0" smtClean="0">
                        <a:solidFill>
                          <a:schemeClr val="bg2"/>
                        </a:solidFill>
                        <a:effectLst/>
                        <a:latin typeface="+mn-lt"/>
                        <a:ea typeface="+mn-ea"/>
                        <a:cs typeface="+mn-cs"/>
                      </a:endParaRP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In </a:t>
                      </a:r>
                      <a:r>
                        <a:rPr lang="en-US" sz="1000" u="none" strike="noStrike" kern="1200" dirty="0">
                          <a:solidFill>
                            <a:schemeClr val="bg2"/>
                          </a:solidFill>
                          <a:effectLst/>
                          <a:latin typeface="+mn-lt"/>
                          <a:ea typeface="+mn-ea"/>
                          <a:cs typeface="+mn-cs"/>
                        </a:rPr>
                        <a:t>the present context advanced control was mainly targeted in reducing blade than support structure loads. Such a reduction can be used for increasing the rotor diameter and improve LCOE through better energy capturing. </a:t>
                      </a:r>
                      <a:endParaRPr lang="en-US" sz="1000" u="none" strike="noStrike" kern="1200" dirty="0" smtClean="0">
                        <a:solidFill>
                          <a:schemeClr val="bg2"/>
                        </a:solidFill>
                        <a:effectLst/>
                        <a:latin typeface="+mn-lt"/>
                        <a:ea typeface="+mn-ea"/>
                        <a:cs typeface="+mn-cs"/>
                      </a:endParaRP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Alternatively</a:t>
                      </a:r>
                      <a:r>
                        <a:rPr lang="en-US" sz="1000" u="none" strike="noStrike" kern="1200" dirty="0">
                          <a:solidFill>
                            <a:schemeClr val="bg2"/>
                          </a:solidFill>
                          <a:effectLst/>
                          <a:latin typeface="+mn-lt"/>
                          <a:ea typeface="+mn-ea"/>
                          <a:cs typeface="+mn-cs"/>
                        </a:rPr>
                        <a:t>, one can target on the reduction of the support structure fatigue loads which are the design drivers of the jacket. </a:t>
                      </a:r>
                      <a:endParaRPr lang="en-US" sz="1000" u="none" strike="noStrike" kern="1200" dirty="0" smtClean="0">
                        <a:solidFill>
                          <a:schemeClr val="bg2"/>
                        </a:solidFill>
                        <a:effectLst/>
                        <a:latin typeface="+mn-lt"/>
                        <a:ea typeface="+mn-ea"/>
                        <a:cs typeface="+mn-cs"/>
                      </a:endParaRPr>
                    </a:p>
                    <a:p>
                      <a:pPr marL="171450" indent="-171450" algn="l" defTabSz="457200" rtl="0" eaLnBrk="1" fontAlgn="ctr" latinLnBrk="0" hangingPunct="1">
                        <a:spcAft>
                          <a:spcPts val="600"/>
                        </a:spcAft>
                        <a:buFont typeface="Arial" panose="020B0604020202020204" pitchFamily="34" charset="0"/>
                        <a:buChar char="•"/>
                      </a:pPr>
                      <a:r>
                        <a:rPr lang="en-US" sz="1000" u="none" strike="noStrike" kern="1200" dirty="0" smtClean="0">
                          <a:solidFill>
                            <a:schemeClr val="bg2"/>
                          </a:solidFill>
                          <a:effectLst/>
                          <a:latin typeface="+mn-lt"/>
                          <a:ea typeface="+mn-ea"/>
                          <a:cs typeface="+mn-cs"/>
                        </a:rPr>
                        <a:t>Since </a:t>
                      </a:r>
                      <a:r>
                        <a:rPr lang="en-US" sz="1000" u="none" strike="noStrike" kern="1200" dirty="0">
                          <a:solidFill>
                            <a:schemeClr val="bg2"/>
                          </a:solidFill>
                          <a:effectLst/>
                          <a:latin typeface="+mn-lt"/>
                          <a:ea typeface="+mn-ea"/>
                          <a:cs typeface="+mn-cs"/>
                        </a:rPr>
                        <a:t>the offshore turbine support structure has a significant contribution to CAPEX, the reduction of the jacket fatigue loads through advanced control can also lead to an LCOE reduction </a:t>
                      </a:r>
                      <a:r>
                        <a:rPr lang="en-US" sz="1000" u="none" strike="noStrike" kern="1200" dirty="0" smtClean="0">
                          <a:solidFill>
                            <a:schemeClr val="bg2"/>
                          </a:solidFill>
                          <a:effectLst/>
                          <a:latin typeface="+mn-lt"/>
                          <a:ea typeface="+mn-ea"/>
                          <a:cs typeface="+mn-cs"/>
                        </a:rPr>
                        <a:t>without </a:t>
                      </a:r>
                      <a:r>
                        <a:rPr lang="en-US" sz="1000" u="none" strike="noStrike" kern="1200" dirty="0">
                          <a:solidFill>
                            <a:schemeClr val="bg2"/>
                          </a:solidFill>
                          <a:effectLst/>
                          <a:latin typeface="+mn-lt"/>
                          <a:ea typeface="+mn-ea"/>
                          <a:cs typeface="+mn-cs"/>
                        </a:rPr>
                        <a:t>increasing rotor diameter.</a:t>
                      </a:r>
                    </a:p>
                  </a:txBody>
                  <a:tcPr marL="0" marR="0" marT="0" marB="0" anchor="ctr"/>
                </a:tc>
              </a:tr>
            </a:tbl>
          </a:graphicData>
        </a:graphic>
      </p:graphicFrame>
      <p:pic>
        <p:nvPicPr>
          <p:cNvPr id="6" name="Picture 5" descr="C:\Users\elp12ap\PhDwork\innwind\reports\150831 final report\figures\PDD_manincrease1_0__opt_Nmode51__efficiency.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325" y="7634288"/>
            <a:ext cx="0" cy="2428875"/>
          </a:xfrm>
          <a:prstGeom prst="rect">
            <a:avLst/>
          </a:prstGeom>
          <a:noFill/>
          <a:ln>
            <a:noFill/>
          </a:ln>
        </p:spPr>
      </p:pic>
    </p:spTree>
    <p:extLst>
      <p:ext uri="{BB962C8B-B14F-4D97-AF65-F5344CB8AC3E}">
        <p14:creationId xmlns:p14="http://schemas.microsoft.com/office/powerpoint/2010/main" val="37667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l-GR" dirty="0"/>
          </a:p>
        </p:txBody>
      </p:sp>
      <p:sp>
        <p:nvSpPr>
          <p:cNvPr id="2" name="TextBox 1"/>
          <p:cNvSpPr txBox="1"/>
          <p:nvPr/>
        </p:nvSpPr>
        <p:spPr>
          <a:xfrm>
            <a:off x="304800" y="1447799"/>
            <a:ext cx="8610600" cy="4632037"/>
          </a:xfrm>
          <a:prstGeom prst="rect">
            <a:avLst/>
          </a:prstGeom>
          <a:noFill/>
        </p:spPr>
        <p:txBody>
          <a:bodyPr wrap="square" rtlCol="0">
            <a:spAutoFit/>
          </a:bodyPr>
          <a:lstStyle/>
          <a:p>
            <a:r>
              <a:rPr lang="en-US" sz="1500" dirty="0" smtClean="0"/>
              <a:t>Bottom </a:t>
            </a:r>
            <a:r>
              <a:rPr lang="en-US" sz="1500" dirty="0"/>
              <a:t>mounted designs at INNWIND.EU 20MW </a:t>
            </a:r>
            <a:r>
              <a:rPr lang="en-US" sz="1500" dirty="0" smtClean="0"/>
              <a:t>RWT expectations for </a:t>
            </a:r>
            <a:r>
              <a:rPr lang="en-US" sz="1500" dirty="0"/>
              <a:t>LCOE </a:t>
            </a:r>
            <a:r>
              <a:rPr lang="en-US" sz="1500" dirty="0" smtClean="0"/>
              <a:t>reduction: </a:t>
            </a:r>
            <a:endParaRPr lang="en-US" sz="1500" dirty="0"/>
          </a:p>
          <a:p>
            <a:endParaRPr lang="en-US" sz="1500" dirty="0"/>
          </a:p>
          <a:p>
            <a:r>
              <a:rPr lang="en-US" sz="1500" dirty="0"/>
              <a:t>•	Low induction rotors with conventional inner structure			4.0% </a:t>
            </a:r>
          </a:p>
          <a:p>
            <a:r>
              <a:rPr lang="en-US" sz="1500" dirty="0"/>
              <a:t>•	</a:t>
            </a:r>
            <a:r>
              <a:rPr lang="en-US" sz="1500" dirty="0" err="1"/>
              <a:t>Aeroelastically</a:t>
            </a:r>
            <a:r>
              <a:rPr lang="en-US" sz="1500" dirty="0"/>
              <a:t> tailored rotors (adding on LIR)				0.5%</a:t>
            </a:r>
          </a:p>
          <a:p>
            <a:r>
              <a:rPr lang="en-US" sz="1500" dirty="0"/>
              <a:t>•	Drive train (reduced CAPEX, increased efficiency)			</a:t>
            </a:r>
            <a:r>
              <a:rPr lang="en-US" sz="1500" dirty="0" smtClean="0"/>
              <a:t>2.0%</a:t>
            </a:r>
            <a:endParaRPr lang="en-US" sz="1500" dirty="0"/>
          </a:p>
          <a:p>
            <a:r>
              <a:rPr lang="en-US" sz="1500" dirty="0"/>
              <a:t>•	Advanced Jacket								</a:t>
            </a:r>
            <a:r>
              <a:rPr lang="en-US" sz="1500" dirty="0" smtClean="0"/>
              <a:t>	3.0</a:t>
            </a:r>
            <a:r>
              <a:rPr lang="en-US" sz="1500" dirty="0"/>
              <a:t>%</a:t>
            </a:r>
          </a:p>
          <a:p>
            <a:r>
              <a:rPr lang="en-US" sz="1500" dirty="0"/>
              <a:t>•	Advanced control								</a:t>
            </a:r>
            <a:r>
              <a:rPr lang="en-US" sz="1500" dirty="0" smtClean="0"/>
              <a:t>	4.0%</a:t>
            </a:r>
            <a:endParaRPr lang="en-US" sz="1500" dirty="0"/>
          </a:p>
          <a:p>
            <a:endParaRPr lang="en-US" sz="1500" dirty="0"/>
          </a:p>
          <a:p>
            <a:pPr marL="285750" indent="-285750">
              <a:buFont typeface="Arial" panose="020B0604020202020204" pitchFamily="34" charset="0"/>
              <a:buChar char="•"/>
            </a:pPr>
            <a:r>
              <a:rPr lang="en-US" sz="1500" dirty="0" smtClean="0"/>
              <a:t>   </a:t>
            </a:r>
            <a:r>
              <a:rPr lang="en-US" sz="1500" b="1" dirty="0" smtClean="0"/>
              <a:t>Expected </a:t>
            </a:r>
            <a:r>
              <a:rPr lang="en-US" sz="1500" b="1" dirty="0"/>
              <a:t>Overall </a:t>
            </a:r>
            <a:r>
              <a:rPr lang="en-US" sz="1500" b="1" dirty="0" smtClean="0"/>
              <a:t>LCOE </a:t>
            </a:r>
            <a:r>
              <a:rPr lang="en-US" sz="1500" b="1" dirty="0"/>
              <a:t>reduction		</a:t>
            </a:r>
            <a:r>
              <a:rPr lang="en-US" sz="1500" b="1" dirty="0">
                <a:solidFill>
                  <a:schemeClr val="bg2"/>
                </a:solidFill>
              </a:rPr>
              <a:t>		        </a:t>
            </a:r>
            <a:r>
              <a:rPr lang="en-US" sz="1500" b="1" dirty="0" smtClean="0">
                <a:solidFill>
                  <a:schemeClr val="bg2"/>
                </a:solidFill>
              </a:rPr>
              <a:t>        </a:t>
            </a:r>
            <a:r>
              <a:rPr lang="en-US" sz="1500" b="1" dirty="0" smtClean="0"/>
              <a:t>~14%</a:t>
            </a:r>
            <a:endParaRPr lang="en-US" sz="1500" b="1" dirty="0"/>
          </a:p>
          <a:p>
            <a:endParaRPr lang="en-US" sz="1500" dirty="0"/>
          </a:p>
          <a:p>
            <a:pPr marL="285750" indent="-285750" algn="just">
              <a:spcAft>
                <a:spcPts val="600"/>
              </a:spcAft>
              <a:buFont typeface="Arial" panose="020B0604020202020204" pitchFamily="34" charset="0"/>
              <a:buChar char="•"/>
            </a:pPr>
            <a:r>
              <a:rPr lang="en-US" sz="1500" dirty="0"/>
              <a:t>Starting from the EWII LCOE value of 106.93 €/MWh corresponding to 5MW turbine </a:t>
            </a:r>
            <a:r>
              <a:rPr lang="en-US" sz="1500" dirty="0" smtClean="0"/>
              <a:t>sizes, this </a:t>
            </a:r>
            <a:r>
              <a:rPr lang="en-US" sz="1500" dirty="0"/>
              <a:t>number dropped at 98.56 €/MWh (8.5% reduction) </a:t>
            </a:r>
            <a:r>
              <a:rPr lang="en-US" sz="1500" dirty="0" smtClean="0"/>
              <a:t>and 93.22 </a:t>
            </a:r>
            <a:r>
              <a:rPr lang="en-US" sz="1500" dirty="0"/>
              <a:t>€/MWh (14.7% reduction</a:t>
            </a:r>
            <a:r>
              <a:rPr lang="en-US" sz="1500" dirty="0"/>
              <a:t>) for the 10MW </a:t>
            </a:r>
            <a:r>
              <a:rPr lang="en-US" sz="1500" dirty="0" smtClean="0"/>
              <a:t>RWT. </a:t>
            </a:r>
            <a:endParaRPr lang="en-US" sz="1500" dirty="0" smtClean="0"/>
          </a:p>
          <a:p>
            <a:pPr marL="285750" indent="-285750" algn="just">
              <a:spcAft>
                <a:spcPts val="600"/>
              </a:spcAft>
              <a:buFont typeface="Arial" panose="020B0604020202020204" pitchFamily="34" charset="0"/>
              <a:buChar char="•"/>
            </a:pPr>
            <a:r>
              <a:rPr lang="en-US" sz="1500" dirty="0"/>
              <a:t>R</a:t>
            </a:r>
            <a:r>
              <a:rPr lang="en-US" sz="1500" dirty="0" smtClean="0"/>
              <a:t>eductions due to: </a:t>
            </a:r>
            <a:r>
              <a:rPr lang="en-US" sz="1500" b="1" dirty="0" smtClean="0"/>
              <a:t>larger </a:t>
            </a:r>
            <a:r>
              <a:rPr lang="en-US" sz="1500" b="1" dirty="0"/>
              <a:t>turbine sizes </a:t>
            </a:r>
            <a:r>
              <a:rPr lang="en-US" sz="1500" b="1" dirty="0" smtClean="0"/>
              <a:t>with lightweight </a:t>
            </a:r>
            <a:r>
              <a:rPr lang="en-US" sz="1500" b="1" dirty="0"/>
              <a:t>rotor with thick </a:t>
            </a:r>
            <a:r>
              <a:rPr lang="en-US" sz="1500" b="1" dirty="0" smtClean="0"/>
              <a:t>profiles</a:t>
            </a:r>
            <a:r>
              <a:rPr lang="en-US" sz="1500" dirty="0" smtClean="0"/>
              <a:t>; shift </a:t>
            </a:r>
            <a:r>
              <a:rPr lang="en-US" sz="1500" dirty="0"/>
              <a:t>from traditional three-stage geared drive trains to </a:t>
            </a:r>
            <a:r>
              <a:rPr lang="en-US" sz="1500" b="1" dirty="0"/>
              <a:t>medium speed single-stage </a:t>
            </a:r>
            <a:r>
              <a:rPr lang="en-US" sz="1500" b="1" dirty="0" smtClean="0"/>
              <a:t>drive</a:t>
            </a:r>
            <a:r>
              <a:rPr lang="en-US" sz="1500" dirty="0" smtClean="0"/>
              <a:t>; employing </a:t>
            </a:r>
            <a:r>
              <a:rPr lang="en-US" sz="1500" b="1" dirty="0" smtClean="0"/>
              <a:t>state- of-the-art </a:t>
            </a:r>
            <a:r>
              <a:rPr lang="en-US" sz="1500" b="1" dirty="0"/>
              <a:t>designed and manufactured jackets</a:t>
            </a:r>
            <a:r>
              <a:rPr lang="en-US" sz="1500" dirty="0"/>
              <a:t>. </a:t>
            </a:r>
            <a:endParaRPr lang="en-US" sz="1500" dirty="0" smtClean="0"/>
          </a:p>
          <a:p>
            <a:pPr marL="285750" indent="-285750" algn="just">
              <a:spcAft>
                <a:spcPts val="600"/>
              </a:spcAft>
              <a:buFont typeface="Arial" panose="020B0604020202020204" pitchFamily="34" charset="0"/>
              <a:buChar char="•"/>
            </a:pPr>
            <a:r>
              <a:rPr lang="en-US" sz="1500" dirty="0" smtClean="0"/>
              <a:t>An </a:t>
            </a:r>
            <a:r>
              <a:rPr lang="en-US" sz="1500" b="1" dirty="0"/>
              <a:t>additional </a:t>
            </a:r>
            <a:r>
              <a:rPr lang="en-US" sz="1500" b="1" dirty="0" smtClean="0"/>
              <a:t>14% </a:t>
            </a:r>
            <a:r>
              <a:rPr lang="en-US" sz="1500" b="1" dirty="0"/>
              <a:t>reduction of LCOE </a:t>
            </a:r>
            <a:r>
              <a:rPr lang="en-US" sz="1500" dirty="0"/>
              <a:t>can be expected </a:t>
            </a:r>
            <a:r>
              <a:rPr lang="en-US" sz="1500" dirty="0" smtClean="0"/>
              <a:t>for 10 </a:t>
            </a:r>
            <a:r>
              <a:rPr lang="en-US" sz="1500" dirty="0"/>
              <a:t>and 20MW </a:t>
            </a:r>
            <a:r>
              <a:rPr lang="en-US" sz="1500" dirty="0" smtClean="0"/>
              <a:t>designs</a:t>
            </a:r>
            <a:r>
              <a:rPr lang="en-US" sz="1500" dirty="0"/>
              <a:t> </a:t>
            </a:r>
            <a:r>
              <a:rPr lang="en-US" sz="1500" dirty="0" smtClean="0"/>
              <a:t>due to</a:t>
            </a:r>
            <a:r>
              <a:rPr lang="en-US" sz="1500" dirty="0" smtClean="0"/>
              <a:t> </a:t>
            </a:r>
            <a:r>
              <a:rPr lang="en-US" sz="1500" dirty="0"/>
              <a:t>the advanced concepts researched in INNWIND.EU, getting LCOE close to 80 €/MWh for 20MW turbines (and 85 €/MWh for 10MW turbines). </a:t>
            </a:r>
          </a:p>
        </p:txBody>
      </p:sp>
    </p:spTree>
    <p:extLst>
      <p:ext uri="{BB962C8B-B14F-4D97-AF65-F5344CB8AC3E}">
        <p14:creationId xmlns:p14="http://schemas.microsoft.com/office/powerpoint/2010/main" val="1721299251"/>
      </p:ext>
    </p:extLst>
  </p:cSld>
  <p:clrMapOvr>
    <a:masterClrMapping/>
  </p:clrMapOvr>
</p:sld>
</file>

<file path=ppt/theme/theme1.xml><?xml version="1.0" encoding="utf-8"?>
<a:theme xmlns:a="http://schemas.openxmlformats.org/drawingml/2006/main" name="InnwindGeneralMeetingAthens">
  <a:themeElements>
    <a:clrScheme name="EWEA ID">
      <a:dk1>
        <a:srgbClr val="005596"/>
      </a:dk1>
      <a:lt1>
        <a:sysClr val="window" lastClr="FFFFFF"/>
      </a:lt1>
      <a:dk2>
        <a:srgbClr val="005596"/>
      </a:dk2>
      <a:lt2>
        <a:srgbClr val="000000"/>
      </a:lt2>
      <a:accent1>
        <a:srgbClr val="005596"/>
      </a:accent1>
      <a:accent2>
        <a:srgbClr val="79BDE8"/>
      </a:accent2>
      <a:accent3>
        <a:srgbClr val="78A22F"/>
      </a:accent3>
      <a:accent4>
        <a:srgbClr val="FDBB30"/>
      </a:accent4>
      <a:accent5>
        <a:srgbClr val="DB1230"/>
      </a:accent5>
      <a:accent6>
        <a:srgbClr val="FFFFFF"/>
      </a:accent6>
      <a:hlink>
        <a:srgbClr val="0000FF"/>
      </a:hlink>
      <a:folHlink>
        <a:srgbClr val="79BDE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InnwindGeneralMeetingAthens</Template>
  <TotalTime>882</TotalTime>
  <Words>670</Words>
  <Application>Microsoft Office PowerPoint</Application>
  <PresentationFormat>On-screen Show (4:3)</PresentationFormat>
  <Paragraphs>74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Franklin Gothic Book</vt:lpstr>
      <vt:lpstr>ITC Franklin Gothic Std Book</vt:lpstr>
      <vt:lpstr>InnwindGeneralMeetingAthens</vt:lpstr>
      <vt:lpstr>PowerPoint Presentation</vt:lpstr>
      <vt:lpstr>Contents</vt:lpstr>
      <vt:lpstr>PowerPoint Presentation</vt:lpstr>
      <vt:lpstr>INNWIND.EU Cost Model</vt:lpstr>
      <vt:lpstr>PIs and LCOE Reduction Potential</vt:lpstr>
      <vt:lpstr>PIs and LCOE Reduction Potential</vt:lpstr>
      <vt:lpstr>Conclusions</vt:lpstr>
      <vt:lpstr>Conclusions</vt:lpstr>
      <vt:lpstr>Conclusions</vt:lpstr>
    </vt:vector>
  </TitlesOfParts>
  <Company>DTU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Natarajan, Anand</dc:creator>
  <cp:lastModifiedBy>Sabina Potestio</cp:lastModifiedBy>
  <cp:revision>116</cp:revision>
  <dcterms:created xsi:type="dcterms:W3CDTF">2013-09-26T07:46:01Z</dcterms:created>
  <dcterms:modified xsi:type="dcterms:W3CDTF">2017-11-20T14:06:55Z</dcterms:modified>
</cp:coreProperties>
</file>