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sldIdLst>
    <p:sldId id="278" r:id="rId2"/>
    <p:sldId id="282" r:id="rId3"/>
    <p:sldId id="267" r:id="rId4"/>
    <p:sldId id="313" r:id="rId5"/>
    <p:sldId id="314" r:id="rId6"/>
    <p:sldId id="315" r:id="rId7"/>
    <p:sldId id="316" r:id="rId8"/>
    <p:sldId id="317" r:id="rId9"/>
    <p:sldId id="318" r:id="rId10"/>
    <p:sldId id="319" r:id="rId11"/>
    <p:sldId id="341" r:id="rId12"/>
    <p:sldId id="320" r:id="rId13"/>
    <p:sldId id="321" r:id="rId14"/>
    <p:sldId id="322" r:id="rId15"/>
    <p:sldId id="323" r:id="rId16"/>
    <p:sldId id="324" r:id="rId17"/>
    <p:sldId id="325" r:id="rId18"/>
    <p:sldId id="327" r:id="rId19"/>
    <p:sldId id="326" r:id="rId20"/>
    <p:sldId id="328" r:id="rId21"/>
    <p:sldId id="329" r:id="rId22"/>
    <p:sldId id="330" r:id="rId23"/>
    <p:sldId id="331" r:id="rId24"/>
    <p:sldId id="332" r:id="rId25"/>
    <p:sldId id="333" r:id="rId26"/>
    <p:sldId id="334" r:id="rId27"/>
    <p:sldId id="335" r:id="rId28"/>
    <p:sldId id="336" r:id="rId29"/>
    <p:sldId id="337" r:id="rId30"/>
    <p:sldId id="339" r:id="rId31"/>
    <p:sldId id="340" r:id="rId32"/>
    <p:sldId id="312" r:id="rId3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8C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DeclanJordan:Downloads:SurveySummary_03072017.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DeclanJordan:Downloads:SurveySummary_03072017.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DeclanJordan:Downloads:SurveySummary_030720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353044697161312E-2"/>
          <c:y val="2.5463410048456148E-2"/>
          <c:w val="0.90045039588346698"/>
          <c:h val="0.78953914851552598"/>
        </c:manualLayout>
      </c:layout>
      <c:barChart>
        <c:barDir val="col"/>
        <c:grouping val="clustered"/>
        <c:varyColors val="0"/>
        <c:ser>
          <c:idx val="0"/>
          <c:order val="0"/>
          <c:tx>
            <c:strRef>
              <c:f>Sheet1!$B$2</c:f>
              <c:strCache>
                <c:ptCount val="1"/>
                <c:pt idx="0">
                  <c:v>Responses</c:v>
                </c:pt>
              </c:strCache>
            </c:strRef>
          </c:tx>
          <c:spPr>
            <a:solidFill>
              <a:schemeClr val="accent1"/>
            </a:solidFill>
            <a:ln>
              <a:noFill/>
            </a:ln>
            <a:effectLst/>
          </c:spPr>
          <c:invertIfNegative val="0"/>
          <c:cat>
            <c:strRef>
              <c:f>Sheet1!$A$3:$A$5</c:f>
              <c:strCache>
                <c:ptCount val="3"/>
                <c:pt idx="0">
                  <c:v>Foundations</c:v>
                </c:pt>
                <c:pt idx="1">
                  <c:v>O&amp;M vessels</c:v>
                </c:pt>
                <c:pt idx="2">
                  <c:v>Installation vessels</c:v>
                </c:pt>
              </c:strCache>
            </c:strRef>
          </c:cat>
          <c:val>
            <c:numRef>
              <c:f>Sheet1!$B$3:$B$5</c:f>
              <c:numCache>
                <c:formatCode>General</c:formatCode>
                <c:ptCount val="3"/>
                <c:pt idx="0">
                  <c:v>7</c:v>
                </c:pt>
                <c:pt idx="1">
                  <c:v>20</c:v>
                </c:pt>
                <c:pt idx="2">
                  <c:v>25</c:v>
                </c:pt>
              </c:numCache>
            </c:numRef>
          </c:val>
          <c:extLst xmlns:c16r2="http://schemas.microsoft.com/office/drawing/2015/06/chart">
            <c:ext xmlns:c16="http://schemas.microsoft.com/office/drawing/2014/chart" uri="{C3380CC4-5D6E-409C-BE32-E72D297353CC}">
              <c16:uniqueId val="{00000000-90DB-4669-AB40-82A1514A9B10}"/>
            </c:ext>
          </c:extLst>
        </c:ser>
        <c:dLbls>
          <c:showLegendKey val="0"/>
          <c:showVal val="0"/>
          <c:showCatName val="0"/>
          <c:showSerName val="0"/>
          <c:showPercent val="0"/>
          <c:showBubbleSize val="0"/>
        </c:dLbls>
        <c:gapWidth val="219"/>
        <c:overlap val="-27"/>
        <c:axId val="240117328"/>
        <c:axId val="382335664"/>
      </c:barChart>
      <c:catAx>
        <c:axId val="24011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2335664"/>
        <c:crosses val="autoZero"/>
        <c:auto val="1"/>
        <c:lblAlgn val="ctr"/>
        <c:lblOffset val="100"/>
        <c:noMultiLvlLbl val="0"/>
      </c:catAx>
      <c:valAx>
        <c:axId val="382335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1173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4.4733158355205603E-2"/>
          <c:y val="2.0833333333333301E-2"/>
          <c:w val="0.56666666666666698"/>
          <c:h val="0.94444444444444398"/>
        </c:manualLayout>
      </c:layout>
      <c:pieChart>
        <c:varyColors val="1"/>
        <c:ser>
          <c:idx val="0"/>
          <c:order val="0"/>
          <c:dPt>
            <c:idx val="0"/>
            <c:bubble3D val="0"/>
            <c:spPr>
              <a:solidFill>
                <a:schemeClr val="accent3">
                  <a:shade val="58000"/>
                </a:schemeClr>
              </a:solidFill>
              <a:ln>
                <a:noFill/>
              </a:ln>
              <a:effectLst/>
            </c:spPr>
            <c:extLst xmlns:c16r2="http://schemas.microsoft.com/office/drawing/2015/06/chart">
              <c:ext xmlns:c16="http://schemas.microsoft.com/office/drawing/2014/chart" uri="{C3380CC4-5D6E-409C-BE32-E72D297353CC}">
                <c16:uniqueId val="{00000001-FD70-44C6-A996-63E4131C52DF}"/>
              </c:ext>
            </c:extLst>
          </c:dPt>
          <c:dPt>
            <c:idx val="1"/>
            <c:bubble3D val="0"/>
            <c:spPr>
              <a:solidFill>
                <a:schemeClr val="accent3">
                  <a:shade val="86000"/>
                </a:schemeClr>
              </a:solidFill>
              <a:ln>
                <a:noFill/>
              </a:ln>
              <a:effectLst/>
            </c:spPr>
            <c:extLst xmlns:c16r2="http://schemas.microsoft.com/office/drawing/2015/06/chart">
              <c:ext xmlns:c16="http://schemas.microsoft.com/office/drawing/2014/chart" uri="{C3380CC4-5D6E-409C-BE32-E72D297353CC}">
                <c16:uniqueId val="{00000003-FD70-44C6-A996-63E4131C52DF}"/>
              </c:ext>
            </c:extLst>
          </c:dPt>
          <c:dPt>
            <c:idx val="2"/>
            <c:bubble3D val="0"/>
            <c:spPr>
              <a:solidFill>
                <a:schemeClr val="accent3">
                  <a:tint val="86000"/>
                </a:schemeClr>
              </a:solidFill>
              <a:ln>
                <a:noFill/>
              </a:ln>
              <a:effectLst/>
            </c:spPr>
            <c:extLst xmlns:c16r2="http://schemas.microsoft.com/office/drawing/2015/06/chart">
              <c:ext xmlns:c16="http://schemas.microsoft.com/office/drawing/2014/chart" uri="{C3380CC4-5D6E-409C-BE32-E72D297353CC}">
                <c16:uniqueId val="{00000005-FD70-44C6-A996-63E4131C52DF}"/>
              </c:ext>
            </c:extLst>
          </c:dPt>
          <c:dPt>
            <c:idx val="3"/>
            <c:bubble3D val="0"/>
            <c:spPr>
              <a:solidFill>
                <a:schemeClr val="accent3">
                  <a:tint val="58000"/>
                </a:schemeClr>
              </a:solidFill>
              <a:ln>
                <a:noFill/>
              </a:ln>
              <a:effectLst/>
            </c:spPr>
            <c:extLst xmlns:c16r2="http://schemas.microsoft.com/office/drawing/2015/06/chart">
              <c:ext xmlns:c16="http://schemas.microsoft.com/office/drawing/2014/chart" uri="{C3380CC4-5D6E-409C-BE32-E72D297353CC}">
                <c16:uniqueId val="{00000007-FD70-44C6-A996-63E4131C52DF}"/>
              </c:ext>
            </c:extLst>
          </c:dPt>
          <c:dLbls>
            <c:spPr>
              <a:noFill/>
              <a:ln>
                <a:noFill/>
              </a:ln>
              <a:effectLst/>
            </c:spPr>
            <c:txPr>
              <a:bodyPr rot="0" spcFirstLastPara="1" vertOverflow="ellipsis" vert="horz" wrap="square" anchor="ctr" anchorCtr="1"/>
              <a:lstStyle/>
              <a:p>
                <a:pPr>
                  <a:defRPr kumimoji="0" lang="en-GB" sz="2000" b="0" i="1" u="none" strike="noStrike" kern="1200" cap="none" normalizeH="0" baseline="0">
                    <a:ln>
                      <a:noFill/>
                    </a:ln>
                    <a:solidFill>
                      <a:srgbClr val="003A6D"/>
                    </a:solidFill>
                    <a:effectLst/>
                    <a:latin typeface="Franklin Gothic Medium" panose="020B0603020102020204" pitchFamily="34" charset="0"/>
                    <a:ea typeface="Franklin Gothic Medium" panose="020B0603020102020204" pitchFamily="34" charset="0"/>
                    <a:cs typeface="Times New Roman" panose="02020603050405020304" pitchFamily="18"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xmlns:c16r2="http://schemas.microsoft.com/office/drawing/2015/06/chart">
              <c:ext xmlns:c15="http://schemas.microsoft.com/office/drawing/2012/chart" uri="{CE6537A1-D6FC-4f65-9D91-7224C49458BB}"/>
            </c:extLst>
          </c:dLbls>
          <c:cat>
            <c:strRef>
              <c:f>'[SurveySummary_02152017.xls]Question 1'!$B$4:$B$7</c:f>
              <c:strCache>
                <c:ptCount val="4"/>
                <c:pt idx="0">
                  <c:v>Offshore Wind Farm Developer</c:v>
                </c:pt>
                <c:pt idx="1">
                  <c:v>Contractor to Offshore Wind Farm Developer</c:v>
                </c:pt>
                <c:pt idx="2">
                  <c:v>Vessel Operator</c:v>
                </c:pt>
                <c:pt idx="3">
                  <c:v>Other (please specify)</c:v>
                </c:pt>
              </c:strCache>
            </c:strRef>
          </c:cat>
          <c:val>
            <c:numRef>
              <c:f>'[SurveySummary_02152017.xls]Question 1'!$C$4:$C$7</c:f>
              <c:numCache>
                <c:formatCode>0.0%</c:formatCode>
                <c:ptCount val="4"/>
                <c:pt idx="0">
                  <c:v>8.3000000000000004E-2</c:v>
                </c:pt>
                <c:pt idx="1">
                  <c:v>0.66700000000000004</c:v>
                </c:pt>
                <c:pt idx="2">
                  <c:v>0.125</c:v>
                </c:pt>
                <c:pt idx="3">
                  <c:v>0.125</c:v>
                </c:pt>
              </c:numCache>
            </c:numRef>
          </c:val>
          <c:extLst xmlns:c16r2="http://schemas.microsoft.com/office/drawing/2015/06/chart">
            <c:ext xmlns:c16="http://schemas.microsoft.com/office/drawing/2014/chart" uri="{C3380CC4-5D6E-409C-BE32-E72D297353CC}">
              <c16:uniqueId val="{00000008-FD70-44C6-A996-63E4131C52DF}"/>
            </c:ext>
          </c:extLst>
        </c:ser>
        <c:ser>
          <c:idx val="1"/>
          <c:order val="1"/>
          <c:dPt>
            <c:idx val="0"/>
            <c:bubble3D val="0"/>
            <c:spPr>
              <a:solidFill>
                <a:schemeClr val="accent3">
                  <a:shade val="58000"/>
                </a:schemeClr>
              </a:solidFill>
              <a:ln>
                <a:noFill/>
              </a:ln>
              <a:effectLst/>
            </c:spPr>
            <c:extLst xmlns:c16r2="http://schemas.microsoft.com/office/drawing/2015/06/chart">
              <c:ext xmlns:c16="http://schemas.microsoft.com/office/drawing/2014/chart" uri="{C3380CC4-5D6E-409C-BE32-E72D297353CC}">
                <c16:uniqueId val="{0000000A-FD70-44C6-A996-63E4131C52DF}"/>
              </c:ext>
            </c:extLst>
          </c:dPt>
          <c:dPt>
            <c:idx val="1"/>
            <c:bubble3D val="0"/>
            <c:spPr>
              <a:solidFill>
                <a:schemeClr val="accent3">
                  <a:shade val="86000"/>
                </a:schemeClr>
              </a:solidFill>
              <a:ln>
                <a:noFill/>
              </a:ln>
              <a:effectLst/>
            </c:spPr>
            <c:extLst xmlns:c16r2="http://schemas.microsoft.com/office/drawing/2015/06/chart">
              <c:ext xmlns:c16="http://schemas.microsoft.com/office/drawing/2014/chart" uri="{C3380CC4-5D6E-409C-BE32-E72D297353CC}">
                <c16:uniqueId val="{0000000C-FD70-44C6-A996-63E4131C52DF}"/>
              </c:ext>
            </c:extLst>
          </c:dPt>
          <c:dPt>
            <c:idx val="2"/>
            <c:bubble3D val="0"/>
            <c:spPr>
              <a:solidFill>
                <a:schemeClr val="accent3">
                  <a:tint val="86000"/>
                </a:schemeClr>
              </a:solidFill>
              <a:ln>
                <a:noFill/>
              </a:ln>
              <a:effectLst/>
            </c:spPr>
            <c:extLst xmlns:c16r2="http://schemas.microsoft.com/office/drawing/2015/06/chart">
              <c:ext xmlns:c16="http://schemas.microsoft.com/office/drawing/2014/chart" uri="{C3380CC4-5D6E-409C-BE32-E72D297353CC}">
                <c16:uniqueId val="{0000000E-FD70-44C6-A996-63E4131C52DF}"/>
              </c:ext>
            </c:extLst>
          </c:dPt>
          <c:dPt>
            <c:idx val="3"/>
            <c:bubble3D val="0"/>
            <c:spPr>
              <a:solidFill>
                <a:schemeClr val="accent3">
                  <a:tint val="58000"/>
                </a:schemeClr>
              </a:solidFill>
              <a:ln>
                <a:noFill/>
              </a:ln>
              <a:effectLst/>
            </c:spPr>
            <c:extLst xmlns:c16r2="http://schemas.microsoft.com/office/drawing/2015/06/chart">
              <c:ext xmlns:c16="http://schemas.microsoft.com/office/drawing/2014/chart" uri="{C3380CC4-5D6E-409C-BE32-E72D297353CC}">
                <c16:uniqueId val="{00000010-FD70-44C6-A996-63E4131C52DF}"/>
              </c:ext>
            </c:extLst>
          </c:dPt>
          <c:cat>
            <c:strRef>
              <c:f>'[SurveySummary_02152017.xls]Question 1'!$B$4:$B$7</c:f>
              <c:strCache>
                <c:ptCount val="4"/>
                <c:pt idx="0">
                  <c:v>Offshore Wind Farm Developer</c:v>
                </c:pt>
                <c:pt idx="1">
                  <c:v>Contractor to Offshore Wind Farm Developer</c:v>
                </c:pt>
                <c:pt idx="2">
                  <c:v>Vessel Operator</c:v>
                </c:pt>
                <c:pt idx="3">
                  <c:v>Other (please specify)</c:v>
                </c:pt>
              </c:strCache>
            </c:strRef>
          </c:cat>
          <c:val>
            <c:numRef>
              <c:f>'[SurveySummary_02152017.xls]Question 1'!$D$4:$D$7</c:f>
              <c:numCache>
                <c:formatCode>0</c:formatCode>
                <c:ptCount val="4"/>
                <c:pt idx="0">
                  <c:v>2</c:v>
                </c:pt>
                <c:pt idx="1">
                  <c:v>16</c:v>
                </c:pt>
                <c:pt idx="2">
                  <c:v>3</c:v>
                </c:pt>
                <c:pt idx="3">
                  <c:v>3</c:v>
                </c:pt>
              </c:numCache>
            </c:numRef>
          </c:val>
          <c:extLst xmlns:c16r2="http://schemas.microsoft.com/office/drawing/2015/06/chart">
            <c:ext xmlns:c16="http://schemas.microsoft.com/office/drawing/2014/chart" uri="{C3380CC4-5D6E-409C-BE32-E72D297353CC}">
              <c16:uniqueId val="{00000011-FD70-44C6-A996-63E4131C52D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kumimoji="0" lang="en-GB" sz="2000" b="0" i="1" u="none" strike="noStrike" kern="1200" cap="none" normalizeH="0" baseline="0">
              <a:ln>
                <a:noFill/>
              </a:ln>
              <a:solidFill>
                <a:srgbClr val="003A6D"/>
              </a:solidFill>
              <a:effectLst/>
              <a:latin typeface="Franklin Gothic Medium" panose="020B0603020102020204" pitchFamily="34" charset="0"/>
              <a:ea typeface="Franklin Gothic Medium" panose="020B0603020102020204" pitchFamily="34" charset="0"/>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marL="0" marR="0" lvl="0" indent="0" algn="l" defTabSz="914400" rtl="0" eaLnBrk="0" fontAlgn="base" latinLnBrk="0" hangingPunct="0">
        <a:lnSpc>
          <a:spcPct val="100000"/>
        </a:lnSpc>
        <a:spcBef>
          <a:spcPct val="0"/>
        </a:spcBef>
        <a:spcAft>
          <a:spcPct val="0"/>
        </a:spcAft>
        <a:buClrTx/>
        <a:buSzTx/>
        <a:buFontTx/>
        <a:buNone/>
        <a:tabLst/>
        <a:defRPr kumimoji="0" lang="en-GB" sz="2000" b="0" i="1" u="none" strike="noStrike" kern="1200" cap="none" normalizeH="0" baseline="0">
          <a:ln>
            <a:noFill/>
          </a:ln>
          <a:solidFill>
            <a:srgbClr val="003A6D"/>
          </a:solidFill>
          <a:effectLst/>
          <a:latin typeface="Franklin Gothic Medium" panose="020B0603020102020204" pitchFamily="34" charset="0"/>
          <a:ea typeface="Franklin Gothic Medium" panose="020B0603020102020204" pitchFamily="34"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Sheet1!$C$1</c:f>
              <c:strCache>
                <c:ptCount val="1"/>
                <c:pt idx="0">
                  <c:v>Respondents</c:v>
                </c:pt>
              </c:strCache>
            </c:strRef>
          </c:tx>
          <c:spPr>
            <a:solidFill>
              <a:schemeClr val="dk1">
                <a:tint val="88500"/>
              </a:schemeClr>
            </a:solidFill>
            <a:ln>
              <a:noFill/>
            </a:ln>
            <a:effectLst/>
          </c:spPr>
          <c:invertIfNegative val="0"/>
          <c:cat>
            <c:strRef>
              <c:f>Sheet1!$B$2:$B$8</c:f>
              <c:strCache>
                <c:ptCount val="7"/>
                <c:pt idx="0">
                  <c:v>Cargo Capacity</c:v>
                </c:pt>
                <c:pt idx="1">
                  <c:v>Ship Design/Build</c:v>
                </c:pt>
                <c:pt idx="2">
                  <c:v>Jack-up</c:v>
                </c:pt>
                <c:pt idx="3">
                  <c:v>Costs</c:v>
                </c:pt>
                <c:pt idx="4">
                  <c:v>Dimensions</c:v>
                </c:pt>
                <c:pt idx="5">
                  <c:v>Endurance</c:v>
                </c:pt>
                <c:pt idx="6">
                  <c:v>Propulsion</c:v>
                </c:pt>
              </c:strCache>
            </c:strRef>
          </c:cat>
          <c:val>
            <c:numRef>
              <c:f>Sheet1!$C$2:$C$8</c:f>
              <c:numCache>
                <c:formatCode>General</c:formatCode>
                <c:ptCount val="7"/>
                <c:pt idx="0">
                  <c:v>1</c:v>
                </c:pt>
                <c:pt idx="1">
                  <c:v>2</c:v>
                </c:pt>
                <c:pt idx="2">
                  <c:v>3</c:v>
                </c:pt>
                <c:pt idx="3">
                  <c:v>4</c:v>
                </c:pt>
                <c:pt idx="4">
                  <c:v>5</c:v>
                </c:pt>
                <c:pt idx="5">
                  <c:v>6</c:v>
                </c:pt>
                <c:pt idx="6">
                  <c:v>7</c:v>
                </c:pt>
              </c:numCache>
            </c:numRef>
          </c:val>
          <c:extLst xmlns:c16r2="http://schemas.microsoft.com/office/drawing/2015/06/chart">
            <c:ext xmlns:c16="http://schemas.microsoft.com/office/drawing/2014/chart" uri="{C3380CC4-5D6E-409C-BE32-E72D297353CC}">
              <c16:uniqueId val="{00000000-3C73-4E4E-B67D-45E40E7974F9}"/>
            </c:ext>
          </c:extLst>
        </c:ser>
        <c:ser>
          <c:idx val="1"/>
          <c:order val="1"/>
          <c:tx>
            <c:strRef>
              <c:f>Sheet1!$D$1</c:f>
              <c:strCache>
                <c:ptCount val="1"/>
                <c:pt idx="0">
                  <c:v>LEANWIND partners</c:v>
                </c:pt>
              </c:strCache>
            </c:strRef>
          </c:tx>
          <c:spPr>
            <a:solidFill>
              <a:schemeClr val="dk1">
                <a:tint val="55000"/>
              </a:schemeClr>
            </a:solidFill>
            <a:ln>
              <a:noFill/>
            </a:ln>
            <a:effectLst/>
          </c:spPr>
          <c:invertIfNegative val="0"/>
          <c:cat>
            <c:strRef>
              <c:f>Sheet1!$B$2:$B$8</c:f>
              <c:strCache>
                <c:ptCount val="7"/>
                <c:pt idx="0">
                  <c:v>Cargo Capacity</c:v>
                </c:pt>
                <c:pt idx="1">
                  <c:v>Ship Design/Build</c:v>
                </c:pt>
                <c:pt idx="2">
                  <c:v>Jack-up</c:v>
                </c:pt>
                <c:pt idx="3">
                  <c:v>Costs</c:v>
                </c:pt>
                <c:pt idx="4">
                  <c:v>Dimensions</c:v>
                </c:pt>
                <c:pt idx="5">
                  <c:v>Endurance</c:v>
                </c:pt>
                <c:pt idx="6">
                  <c:v>Propulsion</c:v>
                </c:pt>
              </c:strCache>
            </c:strRef>
          </c:cat>
          <c:val>
            <c:numRef>
              <c:f>Sheet1!$D$2:$D$8</c:f>
              <c:numCache>
                <c:formatCode>General</c:formatCode>
                <c:ptCount val="7"/>
                <c:pt idx="0">
                  <c:v>2</c:v>
                </c:pt>
                <c:pt idx="1">
                  <c:v>6</c:v>
                </c:pt>
                <c:pt idx="2">
                  <c:v>7</c:v>
                </c:pt>
                <c:pt idx="3">
                  <c:v>1</c:v>
                </c:pt>
                <c:pt idx="4">
                  <c:v>3</c:v>
                </c:pt>
                <c:pt idx="5">
                  <c:v>4</c:v>
                </c:pt>
                <c:pt idx="6">
                  <c:v>5</c:v>
                </c:pt>
              </c:numCache>
            </c:numRef>
          </c:val>
          <c:extLst xmlns:c16r2="http://schemas.microsoft.com/office/drawing/2015/06/chart">
            <c:ext xmlns:c16="http://schemas.microsoft.com/office/drawing/2014/chart" uri="{C3380CC4-5D6E-409C-BE32-E72D297353CC}">
              <c16:uniqueId val="{00000001-3C73-4E4E-B67D-45E40E7974F9}"/>
            </c:ext>
          </c:extLst>
        </c:ser>
        <c:dLbls>
          <c:showLegendKey val="0"/>
          <c:showVal val="0"/>
          <c:showCatName val="0"/>
          <c:showSerName val="0"/>
          <c:showPercent val="0"/>
          <c:showBubbleSize val="0"/>
        </c:dLbls>
        <c:gapWidth val="219"/>
        <c:overlap val="-27"/>
        <c:axId val="382332920"/>
        <c:axId val="382336056"/>
      </c:barChart>
      <c:catAx>
        <c:axId val="382332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336056"/>
        <c:crosses val="autoZero"/>
        <c:auto val="1"/>
        <c:lblAlgn val="ctr"/>
        <c:lblOffset val="100"/>
        <c:noMultiLvlLbl val="0"/>
      </c:catAx>
      <c:valAx>
        <c:axId val="38233605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332920"/>
        <c:crosses val="autoZero"/>
        <c:crossBetween val="between"/>
      </c:valAx>
      <c:spPr>
        <a:noFill/>
        <a:ln>
          <a:noFill/>
        </a:ln>
        <a:effectLst/>
      </c:spPr>
    </c:plotArea>
    <c:legend>
      <c:legendPos val="b"/>
      <c:layout>
        <c:manualLayout>
          <c:xMode val="edge"/>
          <c:yMode val="edge"/>
          <c:x val="3.5915734133516238E-2"/>
          <c:y val="3.8177120403020785E-2"/>
          <c:w val="0.51932295129775397"/>
          <c:h val="8.071635782369310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2.3616587926509201E-2"/>
          <c:y val="4.2587418508170397E-2"/>
          <c:w val="0.62856692913385803"/>
          <c:h val="0.9387200255882"/>
        </c:manualLayout>
      </c:layout>
      <c:pieChart>
        <c:varyColors val="1"/>
        <c:ser>
          <c:idx val="0"/>
          <c:order val="0"/>
          <c:dPt>
            <c:idx val="0"/>
            <c:bubble3D val="0"/>
            <c:spPr>
              <a:solidFill>
                <a:schemeClr val="accent3">
                  <a:shade val="58000"/>
                </a:schemeClr>
              </a:solidFill>
              <a:ln>
                <a:noFill/>
              </a:ln>
              <a:effectLst/>
            </c:spPr>
          </c:dPt>
          <c:dPt>
            <c:idx val="1"/>
            <c:bubble3D val="0"/>
            <c:spPr>
              <a:solidFill>
                <a:schemeClr val="accent3">
                  <a:shade val="86000"/>
                </a:schemeClr>
              </a:solidFill>
              <a:ln>
                <a:noFill/>
              </a:ln>
              <a:effectLst/>
            </c:spPr>
          </c:dPt>
          <c:dPt>
            <c:idx val="2"/>
            <c:bubble3D val="0"/>
            <c:spPr>
              <a:solidFill>
                <a:schemeClr val="accent3">
                  <a:tint val="86000"/>
                </a:schemeClr>
              </a:solidFill>
              <a:ln>
                <a:noFill/>
              </a:ln>
              <a:effectLst/>
            </c:spPr>
          </c:dPt>
          <c:dPt>
            <c:idx val="3"/>
            <c:bubble3D val="0"/>
            <c:spPr>
              <a:solidFill>
                <a:schemeClr val="accent3">
                  <a:tint val="58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'Question 1'!$B$4:$B$7</c:f>
              <c:strCache>
                <c:ptCount val="4"/>
                <c:pt idx="0">
                  <c:v>Offshore Wind Farm Developer</c:v>
                </c:pt>
                <c:pt idx="1">
                  <c:v>Contractor to Offshore Wind Farm Developer</c:v>
                </c:pt>
                <c:pt idx="2">
                  <c:v>Vessel Operator</c:v>
                </c:pt>
                <c:pt idx="3">
                  <c:v>Other (please specify)</c:v>
                </c:pt>
              </c:strCache>
            </c:strRef>
          </c:cat>
          <c:val>
            <c:numRef>
              <c:f>'Question 1'!$C$4:$C$7</c:f>
              <c:numCache>
                <c:formatCode>0.0%</c:formatCode>
                <c:ptCount val="4"/>
                <c:pt idx="0">
                  <c:v>0.05</c:v>
                </c:pt>
                <c:pt idx="1">
                  <c:v>0.6</c:v>
                </c:pt>
                <c:pt idx="2">
                  <c:v>0.2</c:v>
                </c:pt>
                <c:pt idx="3">
                  <c:v>0.15</c:v>
                </c:pt>
              </c:numCache>
            </c:numRef>
          </c:val>
          <c:extLst xmlns:c16r2="http://schemas.microsoft.com/office/drawing/2015/06/chart">
            <c:ext xmlns:c16="http://schemas.microsoft.com/office/drawing/2014/chart" uri="{C3380CC4-5D6E-409C-BE32-E72D297353CC}">
              <c16:uniqueId val="{00000000-5330-4D54-BA91-420EF4CEF3A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162511670243271"/>
          <c:y val="0.13149446703224524"/>
          <c:w val="0.3683748832975674"/>
          <c:h val="0.54040249161693976"/>
        </c:manualLayout>
      </c:layout>
      <c:overlay val="0"/>
      <c:spPr>
        <a:noFill/>
        <a:ln>
          <a:noFill/>
        </a:ln>
        <a:effectLst/>
      </c:spPr>
      <c:txPr>
        <a:bodyPr rot="0" spcFirstLastPara="1" vertOverflow="ellipsis" vert="horz" wrap="square" anchor="ctr" anchorCtr="1"/>
        <a:lstStyle/>
        <a:p>
          <a:pPr>
            <a:defRPr sz="2000" b="0" i="1"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Sheet1!$C$1</c:f>
              <c:strCache>
                <c:ptCount val="1"/>
                <c:pt idx="0">
                  <c:v>Respondents</c:v>
                </c:pt>
              </c:strCache>
            </c:strRef>
          </c:tx>
          <c:spPr>
            <a:solidFill>
              <a:schemeClr val="accent3">
                <a:shade val="76000"/>
              </a:schemeClr>
            </a:solidFill>
            <a:ln>
              <a:noFill/>
            </a:ln>
            <a:effectLst/>
          </c:spPr>
          <c:invertIfNegative val="0"/>
          <c:cat>
            <c:strRef>
              <c:f>Sheet1!$B$2:$B$7</c:f>
              <c:strCache>
                <c:ptCount val="6"/>
                <c:pt idx="0">
                  <c:v>Costs</c:v>
                </c:pt>
                <c:pt idx="1">
                  <c:v>Personnel</c:v>
                </c:pt>
                <c:pt idx="2">
                  <c:v>Ship build/design</c:v>
                </c:pt>
                <c:pt idx="3">
                  <c:v>Cargo</c:v>
                </c:pt>
                <c:pt idx="4">
                  <c:v>Dimensions</c:v>
                </c:pt>
                <c:pt idx="5">
                  <c:v>Propulsion</c:v>
                </c:pt>
              </c:strCache>
            </c:strRef>
          </c:cat>
          <c:val>
            <c:numRef>
              <c:f>Sheet1!$C$2:$C$7</c:f>
              <c:numCache>
                <c:formatCode>General</c:formatCode>
                <c:ptCount val="6"/>
                <c:pt idx="0">
                  <c:v>1</c:v>
                </c:pt>
                <c:pt idx="1">
                  <c:v>2</c:v>
                </c:pt>
                <c:pt idx="2">
                  <c:v>3</c:v>
                </c:pt>
                <c:pt idx="3">
                  <c:v>4</c:v>
                </c:pt>
                <c:pt idx="4">
                  <c:v>5</c:v>
                </c:pt>
                <c:pt idx="5">
                  <c:v>6</c:v>
                </c:pt>
              </c:numCache>
            </c:numRef>
          </c:val>
          <c:extLst xmlns:c16r2="http://schemas.microsoft.com/office/drawing/2015/06/chart">
            <c:ext xmlns:c16="http://schemas.microsoft.com/office/drawing/2014/chart" uri="{C3380CC4-5D6E-409C-BE32-E72D297353CC}">
              <c16:uniqueId val="{00000000-6914-4C82-8884-589269B31960}"/>
            </c:ext>
          </c:extLst>
        </c:ser>
        <c:ser>
          <c:idx val="1"/>
          <c:order val="1"/>
          <c:tx>
            <c:strRef>
              <c:f>Sheet1!$D$1</c:f>
              <c:strCache>
                <c:ptCount val="1"/>
                <c:pt idx="0">
                  <c:v>LEANWIND partners</c:v>
                </c:pt>
              </c:strCache>
            </c:strRef>
          </c:tx>
          <c:spPr>
            <a:solidFill>
              <a:schemeClr val="accent3">
                <a:tint val="77000"/>
              </a:schemeClr>
            </a:solidFill>
            <a:ln>
              <a:noFill/>
            </a:ln>
            <a:effectLst/>
          </c:spPr>
          <c:invertIfNegative val="0"/>
          <c:cat>
            <c:strRef>
              <c:f>Sheet1!$B$2:$B$7</c:f>
              <c:strCache>
                <c:ptCount val="6"/>
                <c:pt idx="0">
                  <c:v>Costs</c:v>
                </c:pt>
                <c:pt idx="1">
                  <c:v>Personnel</c:v>
                </c:pt>
                <c:pt idx="2">
                  <c:v>Ship build/design</c:v>
                </c:pt>
                <c:pt idx="3">
                  <c:v>Cargo</c:v>
                </c:pt>
                <c:pt idx="4">
                  <c:v>Dimensions</c:v>
                </c:pt>
                <c:pt idx="5">
                  <c:v>Propulsion</c:v>
                </c:pt>
              </c:strCache>
            </c:strRef>
          </c:cat>
          <c:val>
            <c:numRef>
              <c:f>Sheet1!$D$2:$D$7</c:f>
              <c:numCache>
                <c:formatCode>General</c:formatCode>
                <c:ptCount val="6"/>
                <c:pt idx="0">
                  <c:v>1</c:v>
                </c:pt>
                <c:pt idx="1">
                  <c:v>2</c:v>
                </c:pt>
                <c:pt idx="2">
                  <c:v>3</c:v>
                </c:pt>
                <c:pt idx="3">
                  <c:v>4</c:v>
                </c:pt>
                <c:pt idx="4">
                  <c:v>5</c:v>
                </c:pt>
                <c:pt idx="5">
                  <c:v>6</c:v>
                </c:pt>
              </c:numCache>
            </c:numRef>
          </c:val>
          <c:extLst xmlns:c16r2="http://schemas.microsoft.com/office/drawing/2015/06/chart">
            <c:ext xmlns:c16="http://schemas.microsoft.com/office/drawing/2014/chart" uri="{C3380CC4-5D6E-409C-BE32-E72D297353CC}">
              <c16:uniqueId val="{00000001-6914-4C82-8884-589269B31960}"/>
            </c:ext>
          </c:extLst>
        </c:ser>
        <c:dLbls>
          <c:showLegendKey val="0"/>
          <c:showVal val="0"/>
          <c:showCatName val="0"/>
          <c:showSerName val="0"/>
          <c:showPercent val="0"/>
          <c:showBubbleSize val="0"/>
        </c:dLbls>
        <c:gapWidth val="219"/>
        <c:overlap val="-27"/>
        <c:axId val="382331352"/>
        <c:axId val="382331744"/>
      </c:barChart>
      <c:catAx>
        <c:axId val="38233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331744"/>
        <c:crosses val="autoZero"/>
        <c:auto val="1"/>
        <c:lblAlgn val="ctr"/>
        <c:lblOffset val="100"/>
        <c:noMultiLvlLbl val="0"/>
      </c:catAx>
      <c:valAx>
        <c:axId val="38233174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331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Sheet1!$B$24:$B$32</c:f>
              <c:strCache>
                <c:ptCount val="9"/>
                <c:pt idx="0">
                  <c:v>Suitable for recycling</c:v>
                </c:pt>
                <c:pt idx="1">
                  <c:v>Materials used</c:v>
                </c:pt>
                <c:pt idx="2">
                  <c:v>Manufacturing duration/complexity</c:v>
                </c:pt>
                <c:pt idx="3">
                  <c:v>Quality of the build</c:v>
                </c:pt>
                <c:pt idx="4">
                  <c:v>Soil profile at installation site</c:v>
                </c:pt>
                <c:pt idx="5">
                  <c:v>Durability</c:v>
                </c:pt>
                <c:pt idx="6">
                  <c:v>Manufacturing costs</c:v>
                </c:pt>
                <c:pt idx="7">
                  <c:v>Met-Ocean conditions at installation site</c:v>
                </c:pt>
                <c:pt idx="8">
                  <c:v>Existing supply chain</c:v>
                </c:pt>
              </c:strCache>
            </c:strRef>
          </c:cat>
          <c:val>
            <c:numRef>
              <c:f>Sheet1!$C$24:$C$32</c:f>
              <c:numCache>
                <c:formatCode>0%</c:formatCode>
                <c:ptCount val="9"/>
                <c:pt idx="0">
                  <c:v>0.28571428571428598</c:v>
                </c:pt>
                <c:pt idx="1">
                  <c:v>0.42857142857142899</c:v>
                </c:pt>
                <c:pt idx="2">
                  <c:v>0.57142857142857095</c:v>
                </c:pt>
                <c:pt idx="3">
                  <c:v>0.85714285714285698</c:v>
                </c:pt>
                <c:pt idx="4">
                  <c:v>0.85714285714285698</c:v>
                </c:pt>
                <c:pt idx="5">
                  <c:v>0.85714285714285698</c:v>
                </c:pt>
                <c:pt idx="6">
                  <c:v>1</c:v>
                </c:pt>
                <c:pt idx="7">
                  <c:v>1</c:v>
                </c:pt>
                <c:pt idx="8">
                  <c:v>1</c:v>
                </c:pt>
              </c:numCache>
            </c:numRef>
          </c:val>
          <c:extLst xmlns:c16r2="http://schemas.microsoft.com/office/drawing/2015/06/chart">
            <c:ext xmlns:c16="http://schemas.microsoft.com/office/drawing/2014/chart" uri="{C3380CC4-5D6E-409C-BE32-E72D297353CC}">
              <c16:uniqueId val="{00000000-A7AD-4278-847A-D1E522035B1D}"/>
            </c:ext>
          </c:extLst>
        </c:ser>
        <c:dLbls>
          <c:showLegendKey val="0"/>
          <c:showVal val="0"/>
          <c:showCatName val="0"/>
          <c:showSerName val="0"/>
          <c:showPercent val="0"/>
          <c:showBubbleSize val="0"/>
        </c:dLbls>
        <c:gapWidth val="150"/>
        <c:axId val="382334488"/>
        <c:axId val="382330176"/>
      </c:barChart>
      <c:catAx>
        <c:axId val="382334488"/>
        <c:scaling>
          <c:orientation val="minMax"/>
        </c:scaling>
        <c:delete val="0"/>
        <c:axPos val="l"/>
        <c:numFmt formatCode="General" sourceLinked="0"/>
        <c:majorTickMark val="out"/>
        <c:minorTickMark val="none"/>
        <c:tickLblPos val="nextTo"/>
        <c:txPr>
          <a:bodyPr/>
          <a:lstStyle/>
          <a:p>
            <a:pPr>
              <a:defRPr sz="1600"/>
            </a:pPr>
            <a:endParaRPr lang="en-US"/>
          </a:p>
        </c:txPr>
        <c:crossAx val="382330176"/>
        <c:crosses val="autoZero"/>
        <c:auto val="1"/>
        <c:lblAlgn val="ctr"/>
        <c:lblOffset val="100"/>
        <c:noMultiLvlLbl val="0"/>
      </c:catAx>
      <c:valAx>
        <c:axId val="382330176"/>
        <c:scaling>
          <c:orientation val="minMax"/>
          <c:max val="1"/>
        </c:scaling>
        <c:delete val="0"/>
        <c:axPos val="b"/>
        <c:majorGridlines/>
        <c:numFmt formatCode="0%" sourceLinked="1"/>
        <c:majorTickMark val="out"/>
        <c:minorTickMark val="none"/>
        <c:tickLblPos val="nextTo"/>
        <c:crossAx val="38233448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Sheet1!$B$35:$B$38</c:f>
              <c:strCache>
                <c:ptCount val="4"/>
                <c:pt idx="0">
                  <c:v>Maximum length, width or diameter</c:v>
                </c:pt>
                <c:pt idx="1">
                  <c:v>Maximum weight</c:v>
                </c:pt>
                <c:pt idx="2">
                  <c:v>Maximum draft (if floating)</c:v>
                </c:pt>
                <c:pt idx="3">
                  <c:v>Maximum installation water depth</c:v>
                </c:pt>
              </c:strCache>
            </c:strRef>
          </c:cat>
          <c:val>
            <c:numRef>
              <c:f>Sheet1!$C$35:$C$38</c:f>
              <c:numCache>
                <c:formatCode>0%</c:formatCode>
                <c:ptCount val="4"/>
                <c:pt idx="0">
                  <c:v>0.33333333333333298</c:v>
                </c:pt>
                <c:pt idx="1">
                  <c:v>0.66666666666666696</c:v>
                </c:pt>
                <c:pt idx="2">
                  <c:v>0.66666666666666696</c:v>
                </c:pt>
                <c:pt idx="3">
                  <c:v>0.83333333333333304</c:v>
                </c:pt>
              </c:numCache>
            </c:numRef>
          </c:val>
          <c:extLst xmlns:c16r2="http://schemas.microsoft.com/office/drawing/2015/06/chart">
            <c:ext xmlns:c16="http://schemas.microsoft.com/office/drawing/2014/chart" uri="{C3380CC4-5D6E-409C-BE32-E72D297353CC}">
              <c16:uniqueId val="{00000000-3388-4AD8-9166-FFC5A5B24AAB}"/>
            </c:ext>
          </c:extLst>
        </c:ser>
        <c:dLbls>
          <c:showLegendKey val="0"/>
          <c:showVal val="0"/>
          <c:showCatName val="0"/>
          <c:showSerName val="0"/>
          <c:showPercent val="0"/>
          <c:showBubbleSize val="0"/>
        </c:dLbls>
        <c:gapWidth val="150"/>
        <c:axId val="382329784"/>
        <c:axId val="382334880"/>
      </c:barChart>
      <c:catAx>
        <c:axId val="382329784"/>
        <c:scaling>
          <c:orientation val="minMax"/>
        </c:scaling>
        <c:delete val="0"/>
        <c:axPos val="l"/>
        <c:numFmt formatCode="General" sourceLinked="0"/>
        <c:majorTickMark val="out"/>
        <c:minorTickMark val="none"/>
        <c:tickLblPos val="nextTo"/>
        <c:txPr>
          <a:bodyPr/>
          <a:lstStyle/>
          <a:p>
            <a:pPr>
              <a:defRPr sz="1800"/>
            </a:pPr>
            <a:endParaRPr lang="en-US"/>
          </a:p>
        </c:txPr>
        <c:crossAx val="382334880"/>
        <c:crosses val="autoZero"/>
        <c:auto val="1"/>
        <c:lblAlgn val="ctr"/>
        <c:lblOffset val="100"/>
        <c:noMultiLvlLbl val="0"/>
      </c:catAx>
      <c:valAx>
        <c:axId val="382334880"/>
        <c:scaling>
          <c:orientation val="minMax"/>
          <c:max val="1"/>
        </c:scaling>
        <c:delete val="0"/>
        <c:axPos val="b"/>
        <c:majorGridlines/>
        <c:numFmt formatCode="0%" sourceLinked="1"/>
        <c:majorTickMark val="out"/>
        <c:minorTickMark val="none"/>
        <c:tickLblPos val="nextTo"/>
        <c:crossAx val="38232978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Sheet1!$B$45:$B$48</c:f>
              <c:strCache>
                <c:ptCount val="4"/>
                <c:pt idx="0">
                  <c:v>Hydrodynamic/aerodynamic properties</c:v>
                </c:pt>
                <c:pt idx="1">
                  <c:v>Maintainability</c:v>
                </c:pt>
                <c:pt idx="2">
                  <c:v>Maximum size turbine the foundations can support</c:v>
                </c:pt>
                <c:pt idx="3">
                  <c:v>Stability (if floating)</c:v>
                </c:pt>
              </c:strCache>
            </c:strRef>
          </c:cat>
          <c:val>
            <c:numRef>
              <c:f>Sheet1!$C$45:$C$48</c:f>
              <c:numCache>
                <c:formatCode>0%</c:formatCode>
                <c:ptCount val="4"/>
                <c:pt idx="0">
                  <c:v>0.57142857142857095</c:v>
                </c:pt>
                <c:pt idx="1">
                  <c:v>0.71428571428571397</c:v>
                </c:pt>
                <c:pt idx="2">
                  <c:v>0.85714285714285698</c:v>
                </c:pt>
                <c:pt idx="3">
                  <c:v>1</c:v>
                </c:pt>
              </c:numCache>
            </c:numRef>
          </c:val>
          <c:extLst xmlns:c16r2="http://schemas.microsoft.com/office/drawing/2015/06/chart">
            <c:ext xmlns:c16="http://schemas.microsoft.com/office/drawing/2014/chart" uri="{C3380CC4-5D6E-409C-BE32-E72D297353CC}">
              <c16:uniqueId val="{00000000-A79E-46D1-8847-752B2E3A6E44}"/>
            </c:ext>
          </c:extLst>
        </c:ser>
        <c:dLbls>
          <c:showLegendKey val="0"/>
          <c:showVal val="0"/>
          <c:showCatName val="0"/>
          <c:showSerName val="0"/>
          <c:showPercent val="0"/>
          <c:showBubbleSize val="0"/>
        </c:dLbls>
        <c:gapWidth val="150"/>
        <c:axId val="382330568"/>
        <c:axId val="382333312"/>
      </c:barChart>
      <c:catAx>
        <c:axId val="382330568"/>
        <c:scaling>
          <c:orientation val="minMax"/>
        </c:scaling>
        <c:delete val="0"/>
        <c:axPos val="l"/>
        <c:numFmt formatCode="General" sourceLinked="0"/>
        <c:majorTickMark val="out"/>
        <c:minorTickMark val="none"/>
        <c:tickLblPos val="nextTo"/>
        <c:txPr>
          <a:bodyPr/>
          <a:lstStyle/>
          <a:p>
            <a:pPr>
              <a:defRPr sz="2000"/>
            </a:pPr>
            <a:endParaRPr lang="en-US"/>
          </a:p>
        </c:txPr>
        <c:crossAx val="382333312"/>
        <c:crosses val="autoZero"/>
        <c:auto val="1"/>
        <c:lblAlgn val="ctr"/>
        <c:lblOffset val="100"/>
        <c:noMultiLvlLbl val="0"/>
      </c:catAx>
      <c:valAx>
        <c:axId val="382333312"/>
        <c:scaling>
          <c:orientation val="minMax"/>
          <c:max val="1"/>
        </c:scaling>
        <c:delete val="0"/>
        <c:axPos val="b"/>
        <c:majorGridlines/>
        <c:numFmt formatCode="0%" sourceLinked="1"/>
        <c:majorTickMark val="out"/>
        <c:minorTickMark val="none"/>
        <c:tickLblPos val="nextTo"/>
        <c:crossAx val="382330568"/>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59AB4-55C9-4A05-8697-989C200D11B2}" type="datetimeFigureOut">
              <a:rPr lang="en-GB" smtClean="0"/>
              <a:t>19/06/2017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63D3E-DA6B-474A-9985-AA1B05E333B8}" type="slidenum">
              <a:rPr lang="en-GB" smtClean="0"/>
              <a:t>‹#›</a:t>
            </a:fld>
            <a:endParaRPr lang="en-GB"/>
          </a:p>
        </p:txBody>
      </p:sp>
    </p:spTree>
    <p:extLst>
      <p:ext uri="{BB962C8B-B14F-4D97-AF65-F5344CB8AC3E}">
        <p14:creationId xmlns:p14="http://schemas.microsoft.com/office/powerpoint/2010/main" val="2146392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C63D3E-DA6B-474A-9985-AA1B05E333B8}" type="slidenum">
              <a:rPr lang="en-GB" smtClean="0"/>
              <a:t>2</a:t>
            </a:fld>
            <a:endParaRPr lang="en-GB"/>
          </a:p>
        </p:txBody>
      </p:sp>
    </p:spTree>
    <p:extLst>
      <p:ext uri="{BB962C8B-B14F-4D97-AF65-F5344CB8AC3E}">
        <p14:creationId xmlns:p14="http://schemas.microsoft.com/office/powerpoint/2010/main" val="267076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Max 1-2 slides on this topic</a:t>
            </a:r>
            <a:endParaRPr lang="en-GB" dirty="0"/>
          </a:p>
        </p:txBody>
      </p:sp>
      <p:sp>
        <p:nvSpPr>
          <p:cNvPr id="4" name="Slide Number Placeholder 3"/>
          <p:cNvSpPr>
            <a:spLocks noGrp="1"/>
          </p:cNvSpPr>
          <p:nvPr>
            <p:ph type="sldNum" sz="quarter" idx="10"/>
          </p:nvPr>
        </p:nvSpPr>
        <p:spPr/>
        <p:txBody>
          <a:bodyPr/>
          <a:lstStyle/>
          <a:p>
            <a:fld id="{D0C63D3E-DA6B-474A-9985-AA1B05E333B8}" type="slidenum">
              <a:rPr lang="en-GB" smtClean="0"/>
              <a:t>3</a:t>
            </a:fld>
            <a:endParaRPr lang="en-GB"/>
          </a:p>
        </p:txBody>
      </p:sp>
    </p:spTree>
    <p:extLst>
      <p:ext uri="{BB962C8B-B14F-4D97-AF65-F5344CB8AC3E}">
        <p14:creationId xmlns:p14="http://schemas.microsoft.com/office/powerpoint/2010/main" val="89366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Max 1-2 slides on this topic</a:t>
            </a:r>
            <a:endParaRPr lang="en-GB" dirty="0"/>
          </a:p>
        </p:txBody>
      </p:sp>
      <p:sp>
        <p:nvSpPr>
          <p:cNvPr id="4" name="Slide Number Placeholder 3"/>
          <p:cNvSpPr>
            <a:spLocks noGrp="1"/>
          </p:cNvSpPr>
          <p:nvPr>
            <p:ph type="sldNum" sz="quarter" idx="10"/>
          </p:nvPr>
        </p:nvSpPr>
        <p:spPr/>
        <p:txBody>
          <a:bodyPr/>
          <a:lstStyle/>
          <a:p>
            <a:fld id="{D0C63D3E-DA6B-474A-9985-AA1B05E333B8}" type="slidenum">
              <a:rPr lang="en-GB" smtClean="0"/>
              <a:t>4</a:t>
            </a:fld>
            <a:endParaRPr lang="en-GB"/>
          </a:p>
        </p:txBody>
      </p:sp>
    </p:spTree>
    <p:extLst>
      <p:ext uri="{BB962C8B-B14F-4D97-AF65-F5344CB8AC3E}">
        <p14:creationId xmlns:p14="http://schemas.microsoft.com/office/powerpoint/2010/main" val="411913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Max 1 slide</a:t>
            </a:r>
            <a:endParaRPr lang="en-GB" dirty="0"/>
          </a:p>
        </p:txBody>
      </p:sp>
      <p:sp>
        <p:nvSpPr>
          <p:cNvPr id="4" name="Slide Number Placeholder 3"/>
          <p:cNvSpPr>
            <a:spLocks noGrp="1"/>
          </p:cNvSpPr>
          <p:nvPr>
            <p:ph type="sldNum" sz="quarter" idx="10"/>
          </p:nvPr>
        </p:nvSpPr>
        <p:spPr/>
        <p:txBody>
          <a:bodyPr/>
          <a:lstStyle/>
          <a:p>
            <a:fld id="{D0C63D3E-DA6B-474A-9985-AA1B05E333B8}" type="slidenum">
              <a:rPr lang="en-GB" smtClean="0"/>
              <a:t>32</a:t>
            </a:fld>
            <a:endParaRPr lang="en-GB"/>
          </a:p>
        </p:txBody>
      </p:sp>
    </p:spTree>
    <p:extLst>
      <p:ext uri="{BB962C8B-B14F-4D97-AF65-F5344CB8AC3E}">
        <p14:creationId xmlns:p14="http://schemas.microsoft.com/office/powerpoint/2010/main" val="2274854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 name="Afbeelding 3" descr="A2SEA_SEA-JACK_Tony-West_Vattenfall_wide.jpg"/>
          <p:cNvPicPr>
            <a:picLocks noChangeAspect="1"/>
          </p:cNvPicPr>
          <p:nvPr/>
        </p:nvPicPr>
        <p:blipFill>
          <a:blip r:embed="rId2">
            <a:extLst>
              <a:ext uri="{28A0092B-C50C-407E-A947-70E740481C1C}">
                <a14:useLocalDpi xmlns:a14="http://schemas.microsoft.com/office/drawing/2010/main" val="0"/>
              </a:ext>
            </a:extLst>
          </a:blip>
          <a:srcRect t="6384" b="7755"/>
          <a:stretch>
            <a:fillRect/>
          </a:stretch>
        </p:blipFill>
        <p:spPr bwMode="auto">
          <a:xfrm>
            <a:off x="0" y="0"/>
            <a:ext cx="9144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4"/>
          <p:cNvPicPr>
            <a:picLocks noChangeAspect="1"/>
          </p:cNvPicPr>
          <p:nvPr/>
        </p:nvPicPr>
        <p:blipFill>
          <a:blip r:embed="rId3">
            <a:extLst>
              <a:ext uri="{28A0092B-C50C-407E-A947-70E740481C1C}">
                <a14:useLocalDpi xmlns:a14="http://schemas.microsoft.com/office/drawing/2010/main" val="0"/>
              </a:ext>
            </a:extLst>
          </a:blip>
          <a:srcRect l="389" r="243"/>
          <a:stretch>
            <a:fillRect/>
          </a:stretch>
        </p:blipFill>
        <p:spPr bwMode="auto">
          <a:xfrm>
            <a:off x="21554" y="3754438"/>
            <a:ext cx="9144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eanwind_FINAL_RGB.jpg"/>
          <p:cNvPicPr>
            <a:picLocks noChangeAspect="1"/>
          </p:cNvPicPr>
          <p:nvPr/>
        </p:nvPicPr>
        <p:blipFill>
          <a:blip r:embed="rId4">
            <a:extLst>
              <a:ext uri="{28A0092B-C50C-407E-A947-70E740481C1C}">
                <a14:useLocalDpi xmlns:a14="http://schemas.microsoft.com/office/drawing/2010/main" val="0"/>
              </a:ext>
            </a:extLst>
          </a:blip>
          <a:srcRect l="18497" t="15782" r="17677" b="15530"/>
          <a:stretch>
            <a:fillRect/>
          </a:stretch>
        </p:blipFill>
        <p:spPr bwMode="auto">
          <a:xfrm>
            <a:off x="6696724" y="4348998"/>
            <a:ext cx="2160365" cy="11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2"/>
          <p:cNvPicPr/>
          <p:nvPr userDrawn="1"/>
        </p:nvPicPr>
        <p:blipFill>
          <a:blip r:embed="rId5">
            <a:extLst>
              <a:ext uri="{28A0092B-C50C-407E-A947-70E740481C1C}">
                <a14:useLocalDpi xmlns:a14="http://schemas.microsoft.com/office/drawing/2010/main" val="0"/>
              </a:ext>
            </a:extLst>
          </a:blip>
          <a:stretch>
            <a:fillRect/>
          </a:stretch>
        </p:blipFill>
        <p:spPr>
          <a:xfrm>
            <a:off x="7615992" y="5752047"/>
            <a:ext cx="1255275" cy="840105"/>
          </a:xfrm>
          <a:prstGeom prst="rect">
            <a:avLst/>
          </a:prstGeom>
        </p:spPr>
      </p:pic>
      <p:sp>
        <p:nvSpPr>
          <p:cNvPr id="9" name="Rectangle 8"/>
          <p:cNvSpPr/>
          <p:nvPr userDrawn="1"/>
        </p:nvSpPr>
        <p:spPr>
          <a:xfrm>
            <a:off x="4981423" y="5873235"/>
            <a:ext cx="2484827" cy="707886"/>
          </a:xfrm>
          <a:prstGeom prst="rect">
            <a:avLst/>
          </a:prstGeom>
        </p:spPr>
        <p:txBody>
          <a:bodyPr wrap="square">
            <a:spAutoFit/>
          </a:bodyPr>
          <a:lstStyle/>
          <a:p>
            <a:pPr algn="ctr"/>
            <a:r>
              <a:rPr lang="en-IE" sz="1000" b="0" i="0" u="none" strike="noStrike" kern="1200" baseline="0" dirty="0" smtClean="0">
                <a:solidFill>
                  <a:schemeClr val="tx1"/>
                </a:solidFill>
                <a:latin typeface="Arial" charset="0"/>
                <a:ea typeface="ヒラギノ角ゴ Pro W3" charset="0"/>
                <a:cs typeface="ヒラギノ角ゴ Pro W3" charset="0"/>
              </a:rPr>
              <a:t>Project supported within the Ocean of Tomorrow call of the</a:t>
            </a:r>
          </a:p>
          <a:p>
            <a:pPr algn="ctr"/>
            <a:r>
              <a:rPr lang="en-IE" sz="1000" b="0" i="0" u="none" strike="noStrike" kern="1200" baseline="0" dirty="0" smtClean="0">
                <a:solidFill>
                  <a:schemeClr val="tx1"/>
                </a:solidFill>
                <a:latin typeface="Arial" charset="0"/>
                <a:ea typeface="ヒラギノ角ゴ Pro W3" charset="0"/>
                <a:cs typeface="ヒラギノ角ゴ Pro W3" charset="0"/>
              </a:rPr>
              <a:t>European Commission Seventh Framework Programme</a:t>
            </a:r>
            <a:endParaRPr lang="en-IE" sz="1000" dirty="0"/>
          </a:p>
        </p:txBody>
      </p:sp>
      <p:sp>
        <p:nvSpPr>
          <p:cNvPr id="13" name="Text Placeholder 12"/>
          <p:cNvSpPr>
            <a:spLocks noGrp="1"/>
          </p:cNvSpPr>
          <p:nvPr>
            <p:ph type="body" sz="quarter" idx="10" hasCustomPrompt="1"/>
          </p:nvPr>
        </p:nvSpPr>
        <p:spPr>
          <a:xfrm>
            <a:off x="107950" y="4533722"/>
            <a:ext cx="6588125" cy="792163"/>
          </a:xfrm>
        </p:spPr>
        <p:txBody>
          <a:bodyPr/>
          <a:lstStyle>
            <a:lvl1pPr marL="0" indent="0">
              <a:buNone/>
              <a:defRPr sz="3600" b="1">
                <a:solidFill>
                  <a:srgbClr val="6BA8CF"/>
                </a:solidFill>
              </a:defRPr>
            </a:lvl1pPr>
          </a:lstStyle>
          <a:p>
            <a:pPr lvl="0"/>
            <a:r>
              <a:rPr lang="en-US" dirty="0" smtClean="0"/>
              <a:t>Title</a:t>
            </a:r>
            <a:endParaRPr lang="en-GB" dirty="0"/>
          </a:p>
        </p:txBody>
      </p:sp>
      <p:sp>
        <p:nvSpPr>
          <p:cNvPr id="14" name="Text Placeholder 12"/>
          <p:cNvSpPr>
            <a:spLocks noGrp="1"/>
          </p:cNvSpPr>
          <p:nvPr>
            <p:ph type="body" sz="quarter" idx="11" hasCustomPrompt="1"/>
          </p:nvPr>
        </p:nvSpPr>
        <p:spPr>
          <a:xfrm>
            <a:off x="116887" y="5325886"/>
            <a:ext cx="6588125" cy="547350"/>
          </a:xfrm>
        </p:spPr>
        <p:txBody>
          <a:bodyPr/>
          <a:lstStyle>
            <a:lvl1pPr marL="0" indent="0">
              <a:buNone/>
              <a:defRPr sz="3200" b="0">
                <a:solidFill>
                  <a:schemeClr val="accent3">
                    <a:lumMod val="50000"/>
                  </a:schemeClr>
                </a:solidFill>
              </a:defRPr>
            </a:lvl1pPr>
          </a:lstStyle>
          <a:p>
            <a:pPr lvl="0"/>
            <a:r>
              <a:rPr lang="en-US" dirty="0" smtClean="0"/>
              <a:t>Event/Conference</a:t>
            </a:r>
            <a:endParaRPr lang="en-GB" dirty="0"/>
          </a:p>
        </p:txBody>
      </p:sp>
      <p:sp>
        <p:nvSpPr>
          <p:cNvPr id="15" name="Text Placeholder 12"/>
          <p:cNvSpPr>
            <a:spLocks noGrp="1"/>
          </p:cNvSpPr>
          <p:nvPr>
            <p:ph type="body" sz="quarter" idx="12" hasCustomPrompt="1"/>
          </p:nvPr>
        </p:nvSpPr>
        <p:spPr>
          <a:xfrm>
            <a:off x="132738" y="5873235"/>
            <a:ext cx="6588125" cy="353942"/>
          </a:xfrm>
        </p:spPr>
        <p:txBody>
          <a:bodyPr/>
          <a:lstStyle>
            <a:lvl1pPr marL="0" indent="0">
              <a:buNone/>
              <a:defRPr sz="1800" b="0">
                <a:solidFill>
                  <a:schemeClr val="bg2">
                    <a:lumMod val="65000"/>
                    <a:lumOff val="35000"/>
                  </a:schemeClr>
                </a:solidFill>
              </a:defRPr>
            </a:lvl1pPr>
          </a:lstStyle>
          <a:p>
            <a:pPr lvl="0"/>
            <a:r>
              <a:rPr lang="en-IE" dirty="0" smtClean="0"/>
              <a:t>PRESENTER</a:t>
            </a:r>
          </a:p>
          <a:p>
            <a:pPr lvl="0"/>
            <a:endParaRPr lang="en-GB" dirty="0"/>
          </a:p>
        </p:txBody>
      </p:sp>
      <p:sp>
        <p:nvSpPr>
          <p:cNvPr id="16" name="Text Placeholder 12"/>
          <p:cNvSpPr>
            <a:spLocks noGrp="1"/>
          </p:cNvSpPr>
          <p:nvPr>
            <p:ph type="body" sz="quarter" idx="13" hasCustomPrompt="1"/>
          </p:nvPr>
        </p:nvSpPr>
        <p:spPr>
          <a:xfrm>
            <a:off x="132738" y="6227222"/>
            <a:ext cx="6588125" cy="353942"/>
          </a:xfrm>
        </p:spPr>
        <p:txBody>
          <a:bodyPr/>
          <a:lstStyle>
            <a:lvl1pPr marL="0" indent="0">
              <a:buNone/>
              <a:defRPr sz="1300" b="0" i="1">
                <a:solidFill>
                  <a:schemeClr val="bg2">
                    <a:lumMod val="65000"/>
                    <a:lumOff val="35000"/>
                  </a:schemeClr>
                </a:solidFill>
              </a:defRPr>
            </a:lvl1pPr>
          </a:lstStyle>
          <a:p>
            <a:pPr lvl="0"/>
            <a:r>
              <a:rPr lang="en-IE" dirty="0" smtClean="0"/>
              <a:t>Business title</a:t>
            </a:r>
          </a:p>
          <a:p>
            <a:pPr lvl="0"/>
            <a:endParaRPr lang="en-GB" dirty="0"/>
          </a:p>
        </p:txBody>
      </p:sp>
    </p:spTree>
    <p:extLst>
      <p:ext uri="{BB962C8B-B14F-4D97-AF65-F5344CB8AC3E}">
        <p14:creationId xmlns:p14="http://schemas.microsoft.com/office/powerpoint/2010/main" val="181380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2" name="Afbeelding 4"/>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O:\Policy Department\Policy Analysis Unit\PROJ\LEANWind\WP 9 - Dissemination and exploitation\Logo\FP7-General\EU_flag_lo-res.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67000" y="1628800"/>
            <a:ext cx="3810000"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611560" y="4365104"/>
            <a:ext cx="8303840" cy="156966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2400" kern="1200" dirty="0" smtClean="0">
                <a:solidFill>
                  <a:schemeClr val="tx1"/>
                </a:solidFill>
                <a:effectLst/>
                <a:latin typeface="Arial" charset="0"/>
                <a:ea typeface="ヒラギノ角ゴ Pro W3" charset="0"/>
                <a:cs typeface="ヒラギノ角ゴ Pro W3" charset="0"/>
              </a:rPr>
              <a:t>The research leading to these results has received funding from the European Union Seventh Framework </a:t>
            </a:r>
            <a:r>
              <a:rPr lang="en-US" sz="2400" kern="1200" dirty="0" err="1" smtClean="0">
                <a:solidFill>
                  <a:schemeClr val="tx1"/>
                </a:solidFill>
                <a:effectLst/>
                <a:latin typeface="Arial" charset="0"/>
                <a:ea typeface="ヒラギノ角ゴ Pro W3" charset="0"/>
                <a:cs typeface="ヒラギノ角ゴ Pro W3" charset="0"/>
              </a:rPr>
              <a:t>Programme</a:t>
            </a:r>
            <a:r>
              <a:rPr lang="en-US" sz="2400" kern="1200" dirty="0" smtClean="0">
                <a:solidFill>
                  <a:schemeClr val="tx1"/>
                </a:solidFill>
                <a:effectLst/>
                <a:latin typeface="Arial" charset="0"/>
                <a:ea typeface="ヒラギノ角ゴ Pro W3" charset="0"/>
                <a:cs typeface="ヒラギノ角ゴ Pro W3" charset="0"/>
              </a:rPr>
              <a:t> under the agreement SCP2-GA-2013-614020.</a:t>
            </a:r>
            <a:endParaRPr lang="en-GB" sz="2400" kern="1200" dirty="0" smtClean="0">
              <a:solidFill>
                <a:schemeClr val="tx1"/>
              </a:solidFill>
              <a:effectLst/>
              <a:latin typeface="Arial" charset="0"/>
              <a:ea typeface="ヒラギノ角ゴ Pro W3" charset="0"/>
              <a:cs typeface="ヒラギノ角ゴ Pro W3" charset="0"/>
            </a:endParaRPr>
          </a:p>
          <a:p>
            <a:endParaRPr lang="en-GB" dirty="0"/>
          </a:p>
        </p:txBody>
      </p:sp>
    </p:spTree>
    <p:extLst>
      <p:ext uri="{BB962C8B-B14F-4D97-AF65-F5344CB8AC3E}">
        <p14:creationId xmlns:p14="http://schemas.microsoft.com/office/powerpoint/2010/main" val="357447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Rectangle 11"/>
          <p:cNvSpPr>
            <a:spLocks noChangeArrowheads="1"/>
          </p:cNvSpPr>
          <p:nvPr/>
        </p:nvSpPr>
        <p:spPr bwMode="auto">
          <a:xfrm>
            <a:off x="2005013" y="3636963"/>
            <a:ext cx="51768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500" b="1" dirty="0">
                <a:solidFill>
                  <a:srgbClr val="78BDE8"/>
                </a:solidFill>
                <a:latin typeface="Franklin Gothic Book" charset="0"/>
                <a:cs typeface="Franklin Gothic Book" charset="0"/>
              </a:rPr>
              <a:t>Thank you very much </a:t>
            </a:r>
          </a:p>
          <a:p>
            <a:pPr algn="ctr"/>
            <a:r>
              <a:rPr lang="en-GB" sz="3500" b="1" dirty="0">
                <a:solidFill>
                  <a:srgbClr val="78BDE8"/>
                </a:solidFill>
                <a:latin typeface="Franklin Gothic Book" charset="0"/>
                <a:cs typeface="Franklin Gothic Book" charset="0"/>
              </a:rPr>
              <a:t>for your attention  </a:t>
            </a:r>
          </a:p>
        </p:txBody>
      </p:sp>
      <p:pic>
        <p:nvPicPr>
          <p:cNvPr id="3" name="Afbeelding 4"/>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250825" y="103188"/>
            <a:ext cx="18732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31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90600" y="1600200"/>
            <a:ext cx="7924800" cy="4525963"/>
          </a:xfrm>
        </p:spPr>
        <p:txBody>
          <a:bodyPr/>
          <a:lstStyle>
            <a:lvl1pPr>
              <a:buClr>
                <a:schemeClr val="tx2"/>
              </a:buClr>
              <a:defRPr/>
            </a:lvl1pPr>
            <a:lvl3pPr>
              <a:buClr>
                <a:srgbClr val="6BA8CF"/>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04800" y="228600"/>
            <a:ext cx="8001000" cy="590706"/>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0369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pic>
        <p:nvPicPr>
          <p:cNvPr id="5"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4800" y="228600"/>
            <a:ext cx="8001000" cy="590706"/>
          </a:xfrm>
        </p:spPr>
        <p:txBody>
          <a:bodyPr/>
          <a:lstStyle>
            <a:lvl1pPr>
              <a:defRPr>
                <a:solidFill>
                  <a:schemeClr val="tx1"/>
                </a:solidFill>
              </a:defRPr>
            </a:lvl1pPr>
          </a:lstStyle>
          <a:p>
            <a:r>
              <a:rPr lang="en-US" smtClean="0"/>
              <a:t>Click to edit Master title style</a:t>
            </a:r>
            <a:endParaRPr lang="en-US" dirty="0"/>
          </a:p>
        </p:txBody>
      </p:sp>
      <p:sp>
        <p:nvSpPr>
          <p:cNvPr id="7" name="Text Placeholder 2"/>
          <p:cNvSpPr>
            <a:spLocks noGrp="1"/>
          </p:cNvSpPr>
          <p:nvPr>
            <p:ph idx="1"/>
          </p:nvPr>
        </p:nvSpPr>
        <p:spPr bwMode="auto">
          <a:xfrm>
            <a:off x="685800" y="1600200"/>
            <a:ext cx="39582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idx="10"/>
          </p:nvPr>
        </p:nvSpPr>
        <p:spPr bwMode="auto">
          <a:xfrm>
            <a:off x="4788024" y="1600200"/>
            <a:ext cx="39582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939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7"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334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400" y="23161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161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304800" y="228600"/>
            <a:ext cx="8001000" cy="590706"/>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4314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5287" t="36855" r="5287" b="51048"/>
          <a:stretch>
            <a:fillRect/>
          </a:stretch>
        </p:blipFill>
        <p:spPr bwMode="auto">
          <a:xfrm>
            <a:off x="0" y="854075"/>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4"/>
          <p:cNvPicPr>
            <a:picLocks noChangeAspect="1"/>
          </p:cNvPicPr>
          <p:nvPr/>
        </p:nvPicPr>
        <p:blipFill>
          <a:blip r:embed="rId3">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6" descr="Leanwind_FINAL_RGB.jpg"/>
          <p:cNvPicPr>
            <a:picLocks noChangeAspect="1"/>
          </p:cNvPicPr>
          <p:nvPr/>
        </p:nvPicPr>
        <p:blipFill>
          <a:blip r:embed="rId4">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4201" y="1752600"/>
            <a:ext cx="8001000" cy="590706"/>
          </a:xfrm>
        </p:spPr>
        <p:txBody>
          <a:body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304800" y="333375"/>
            <a:ext cx="6211888" cy="508000"/>
          </a:xfrm>
        </p:spPr>
        <p:txBody>
          <a:bodyPr/>
          <a:lstStyle>
            <a:lvl1pPr marL="0" indent="0">
              <a:buNone/>
              <a:defRPr sz="2600" b="1">
                <a:solidFill>
                  <a:schemeClr val="accent3">
                    <a:lumMod val="50000"/>
                  </a:schemeClr>
                </a:solidFill>
              </a:defRPr>
            </a:lvl1pPr>
          </a:lstStyle>
          <a:p>
            <a:pPr lvl="0"/>
            <a:r>
              <a:rPr lang="en-US" dirty="0" smtClean="0"/>
              <a:t>Click to edit Master text style</a:t>
            </a:r>
            <a:endParaRPr lang="en-GB" dirty="0"/>
          </a:p>
        </p:txBody>
      </p:sp>
      <p:sp>
        <p:nvSpPr>
          <p:cNvPr id="15" name="Table Placeholder 14"/>
          <p:cNvSpPr>
            <a:spLocks noGrp="1"/>
          </p:cNvSpPr>
          <p:nvPr>
            <p:ph type="tbl" sz="quarter" idx="11"/>
          </p:nvPr>
        </p:nvSpPr>
        <p:spPr>
          <a:xfrm>
            <a:off x="1187450" y="2997200"/>
            <a:ext cx="6697663" cy="2952750"/>
          </a:xfrm>
        </p:spPr>
        <p:txBody>
          <a:bodyPr/>
          <a:lstStyle/>
          <a:p>
            <a:endParaRPr lang="en-GB"/>
          </a:p>
        </p:txBody>
      </p:sp>
    </p:spTree>
    <p:extLst>
      <p:ext uri="{BB962C8B-B14F-4D97-AF65-F5344CB8AC3E}">
        <p14:creationId xmlns:p14="http://schemas.microsoft.com/office/powerpoint/2010/main" val="356841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pic>
        <p:nvPicPr>
          <p:cNvPr id="5" name="Afbeelding 3"/>
          <p:cNvPicPr>
            <a:picLocks noChangeAspect="1"/>
          </p:cNvPicPr>
          <p:nvPr userDrawn="1"/>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728662" y="2700337"/>
            <a:ext cx="3008313"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3846512" y="1538287"/>
            <a:ext cx="4916488" cy="5167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728662" y="1538287"/>
            <a:ext cx="3008313" cy="1162050"/>
          </a:xfrm>
        </p:spPr>
        <p:txBody>
          <a:bodyPr anchor="b"/>
          <a:lstStyle>
            <a:lvl1pPr algn="l">
              <a:defRPr sz="2000" b="1"/>
            </a:lvl1pPr>
          </a:lstStyle>
          <a:p>
            <a:r>
              <a:rPr lang="en-US" smtClean="0"/>
              <a:t>Click to edit Master title style</a:t>
            </a:r>
            <a:endParaRPr lang="en-US" dirty="0"/>
          </a:p>
        </p:txBody>
      </p:sp>
      <p:sp>
        <p:nvSpPr>
          <p:cNvPr id="10" name="Text Placeholder 10"/>
          <p:cNvSpPr>
            <a:spLocks noGrp="1"/>
          </p:cNvSpPr>
          <p:nvPr>
            <p:ph type="body" sz="quarter" idx="10"/>
          </p:nvPr>
        </p:nvSpPr>
        <p:spPr>
          <a:xfrm>
            <a:off x="304800" y="333375"/>
            <a:ext cx="6211888" cy="508000"/>
          </a:xfrm>
        </p:spPr>
        <p:txBody>
          <a:bodyPr/>
          <a:lstStyle>
            <a:lvl1pPr marL="0" indent="0">
              <a:buNone/>
              <a:defRPr sz="2600" b="1">
                <a:solidFill>
                  <a:schemeClr val="accent3">
                    <a:lumMod val="50000"/>
                  </a:schemeClr>
                </a:solidFill>
              </a:defRPr>
            </a:lvl1pPr>
          </a:lstStyle>
          <a:p>
            <a:pPr lvl="0"/>
            <a:r>
              <a:rPr lang="en-US" dirty="0" smtClean="0"/>
              <a:t>Click to edit Master text style</a:t>
            </a:r>
            <a:endParaRPr lang="en-GB" dirty="0"/>
          </a:p>
        </p:txBody>
      </p:sp>
    </p:spTree>
    <p:extLst>
      <p:ext uri="{BB962C8B-B14F-4D97-AF65-F5344CB8AC3E}">
        <p14:creationId xmlns:p14="http://schemas.microsoft.com/office/powerpoint/2010/main" val="189048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pic>
        <p:nvPicPr>
          <p:cNvPr id="5"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09800" y="53340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09800" y="14509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209800"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10"/>
          <p:cNvSpPr>
            <a:spLocks noGrp="1"/>
          </p:cNvSpPr>
          <p:nvPr>
            <p:ph type="body" sz="quarter" idx="10"/>
          </p:nvPr>
        </p:nvSpPr>
        <p:spPr>
          <a:xfrm>
            <a:off x="304800" y="333375"/>
            <a:ext cx="6211888" cy="508000"/>
          </a:xfrm>
        </p:spPr>
        <p:txBody>
          <a:bodyPr/>
          <a:lstStyle>
            <a:lvl1pPr marL="0" indent="0">
              <a:buNone/>
              <a:defRPr sz="2600" b="1">
                <a:solidFill>
                  <a:schemeClr val="accent3">
                    <a:lumMod val="50000"/>
                  </a:schemeClr>
                </a:solidFill>
              </a:defRPr>
            </a:lvl1pPr>
          </a:lstStyle>
          <a:p>
            <a:pPr lvl="0"/>
            <a:r>
              <a:rPr lang="en-US" dirty="0" smtClean="0"/>
              <a:t>Click to edit Master text style</a:t>
            </a:r>
            <a:endParaRPr lang="en-GB" dirty="0"/>
          </a:p>
        </p:txBody>
      </p:sp>
    </p:spTree>
    <p:extLst>
      <p:ext uri="{BB962C8B-B14F-4D97-AF65-F5344CB8AC3E}">
        <p14:creationId xmlns:p14="http://schemas.microsoft.com/office/powerpoint/2010/main" val="32304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1066800" y="1600200"/>
            <a:ext cx="7848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0"/>
          <p:cNvSpPr>
            <a:spLocks noGrp="1"/>
          </p:cNvSpPr>
          <p:nvPr>
            <p:ph type="body" sz="quarter" idx="10"/>
          </p:nvPr>
        </p:nvSpPr>
        <p:spPr>
          <a:xfrm>
            <a:off x="304800" y="333375"/>
            <a:ext cx="6211888" cy="508000"/>
          </a:xfrm>
        </p:spPr>
        <p:txBody>
          <a:bodyPr/>
          <a:lstStyle>
            <a:lvl1pPr marL="0" indent="0">
              <a:buNone/>
              <a:defRPr sz="2600" b="1">
                <a:solidFill>
                  <a:schemeClr val="accent3">
                    <a:lumMod val="50000"/>
                  </a:schemeClr>
                </a:solidFill>
              </a:defRPr>
            </a:lvl1pPr>
          </a:lstStyle>
          <a:p>
            <a:pPr lvl="0"/>
            <a:r>
              <a:rPr lang="en-US" dirty="0" smtClean="0"/>
              <a:t>Click to edit Master text style</a:t>
            </a:r>
            <a:endParaRPr lang="en-GB" dirty="0"/>
          </a:p>
        </p:txBody>
      </p:sp>
    </p:spTree>
    <p:extLst>
      <p:ext uri="{BB962C8B-B14F-4D97-AF65-F5344CB8AC3E}">
        <p14:creationId xmlns:p14="http://schemas.microsoft.com/office/powerpoint/2010/main" val="340938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781800" y="1463675"/>
            <a:ext cx="2057400" cy="53181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1463675"/>
            <a:ext cx="55626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0"/>
          <p:cNvSpPr>
            <a:spLocks noGrp="1"/>
          </p:cNvSpPr>
          <p:nvPr>
            <p:ph type="body" sz="quarter" idx="10"/>
          </p:nvPr>
        </p:nvSpPr>
        <p:spPr>
          <a:xfrm>
            <a:off x="304800" y="333375"/>
            <a:ext cx="6211888" cy="508000"/>
          </a:xfrm>
        </p:spPr>
        <p:txBody>
          <a:bodyPr/>
          <a:lstStyle>
            <a:lvl1pPr marL="0" indent="0">
              <a:buNone/>
              <a:defRPr sz="2600" b="1">
                <a:solidFill>
                  <a:schemeClr val="accent3">
                    <a:lumMod val="50000"/>
                  </a:schemeClr>
                </a:solidFill>
              </a:defRPr>
            </a:lvl1pPr>
          </a:lstStyle>
          <a:p>
            <a:pPr lvl="0"/>
            <a:r>
              <a:rPr lang="en-US" dirty="0" smtClean="0"/>
              <a:t>Click to edit Master text style</a:t>
            </a:r>
            <a:endParaRPr lang="en-GB" dirty="0"/>
          </a:p>
        </p:txBody>
      </p:sp>
    </p:spTree>
    <p:extLst>
      <p:ext uri="{BB962C8B-B14F-4D97-AF65-F5344CB8AC3E}">
        <p14:creationId xmlns:p14="http://schemas.microsoft.com/office/powerpoint/2010/main" val="240980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BE"/>
              <a:t>Titelstijl van model bewerken</a:t>
            </a:r>
            <a:endParaRPr lang="en-US"/>
          </a:p>
        </p:txBody>
      </p:sp>
      <p:sp>
        <p:nvSpPr>
          <p:cNvPr id="1027" name="Text Placeholder 2"/>
          <p:cNvSpPr>
            <a:spLocks noGrp="1"/>
          </p:cNvSpPr>
          <p:nvPr>
            <p:ph type="body" idx="1"/>
          </p:nvPr>
        </p:nvSpPr>
        <p:spPr bwMode="auto">
          <a:xfrm>
            <a:off x="6858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457200" rtl="0" eaLnBrk="1" fontAlgn="base" hangingPunct="1">
        <a:spcBef>
          <a:spcPct val="0"/>
        </a:spcBef>
        <a:spcAft>
          <a:spcPct val="0"/>
        </a:spcAft>
        <a:defRPr sz="2600" b="1" kern="1200">
          <a:solidFill>
            <a:srgbClr val="78BDE8"/>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p:titleStyle>
    <p:bodyStyle>
      <a:lvl1pPr marL="342900" indent="-342900" algn="l" defTabSz="457200" rtl="0" eaLnBrk="1" fontAlgn="base" hangingPunct="1">
        <a:spcBef>
          <a:spcPct val="20000"/>
        </a:spcBef>
        <a:spcAft>
          <a:spcPct val="0"/>
        </a:spcAft>
        <a:buClr>
          <a:schemeClr val="tx2"/>
        </a:buClr>
        <a:buFont typeface="Arial" charset="0"/>
        <a:buChar char="•"/>
        <a:defRPr sz="2400" kern="1200">
          <a:solidFill>
            <a:schemeClr val="bg2"/>
          </a:solidFill>
          <a:latin typeface="Franklin Gothic Book"/>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200" kern="1200">
          <a:solidFill>
            <a:schemeClr val="bg2"/>
          </a:solidFill>
          <a:latin typeface="Franklin Gothic Book"/>
          <a:ea typeface="ヒラギノ角ゴ Pro W3" charset="0"/>
          <a:cs typeface="Franklin Gothic Book"/>
        </a:defRPr>
      </a:lvl2pPr>
      <a:lvl3pPr marL="1143000" indent="-228600" algn="l" defTabSz="457200" rtl="0" eaLnBrk="1" fontAlgn="base" hangingPunct="1">
        <a:spcBef>
          <a:spcPct val="20000"/>
        </a:spcBef>
        <a:spcAft>
          <a:spcPct val="0"/>
        </a:spcAft>
        <a:buClr>
          <a:srgbClr val="6BA8CF"/>
        </a:buClr>
        <a:buFont typeface="Arial" charset="0"/>
        <a:buChar char="•"/>
        <a:defRPr sz="2000" kern="1200">
          <a:solidFill>
            <a:schemeClr val="bg2"/>
          </a:solidFill>
          <a:latin typeface="Franklin Gothic Book"/>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kern="1200">
          <a:solidFill>
            <a:schemeClr val="bg2"/>
          </a:solidFill>
          <a:latin typeface="Franklin Gothic Book"/>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sz="1600" kern="1200">
          <a:solidFill>
            <a:schemeClr val="bg2"/>
          </a:solidFill>
          <a:latin typeface="Franklin Gothic Book"/>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12" y="4437112"/>
            <a:ext cx="7416378" cy="792163"/>
          </a:xfrm>
        </p:spPr>
        <p:txBody>
          <a:bodyPr/>
          <a:lstStyle/>
          <a:p>
            <a:r>
              <a:rPr lang="en-GB" sz="2800" dirty="0" smtClean="0"/>
              <a:t>Assessment </a:t>
            </a:r>
            <a:r>
              <a:rPr lang="en-GB" sz="2800" dirty="0"/>
              <a:t>of </a:t>
            </a:r>
            <a:r>
              <a:rPr lang="en-GB" sz="2800" dirty="0" smtClean="0"/>
              <a:t>market </a:t>
            </a:r>
            <a:r>
              <a:rPr lang="en-GB" sz="2800" dirty="0"/>
              <a:t>impact and market creation potential of project </a:t>
            </a:r>
            <a:r>
              <a:rPr lang="en-GB" sz="2800" dirty="0" smtClean="0"/>
              <a:t>innovations</a:t>
            </a:r>
            <a:endParaRPr lang="en-GB" sz="2800" dirty="0"/>
          </a:p>
        </p:txBody>
      </p:sp>
      <p:sp>
        <p:nvSpPr>
          <p:cNvPr id="4" name="Text Placeholder 3"/>
          <p:cNvSpPr>
            <a:spLocks noGrp="1"/>
          </p:cNvSpPr>
          <p:nvPr>
            <p:ph type="body" sz="quarter" idx="12"/>
          </p:nvPr>
        </p:nvSpPr>
        <p:spPr/>
        <p:txBody>
          <a:bodyPr/>
          <a:lstStyle/>
          <a:p>
            <a:r>
              <a:rPr lang="nl-BE" dirty="0" smtClean="0"/>
              <a:t>Declan Jordan</a:t>
            </a:r>
            <a:endParaRPr lang="en-GB" dirty="0"/>
          </a:p>
        </p:txBody>
      </p:sp>
      <p:sp>
        <p:nvSpPr>
          <p:cNvPr id="5" name="Text Placeholder 4"/>
          <p:cNvSpPr>
            <a:spLocks noGrp="1"/>
          </p:cNvSpPr>
          <p:nvPr>
            <p:ph type="body" sz="quarter" idx="13"/>
          </p:nvPr>
        </p:nvSpPr>
        <p:spPr/>
        <p:txBody>
          <a:bodyPr/>
          <a:lstStyle/>
          <a:p>
            <a:r>
              <a:rPr lang="nl-BE" dirty="0" smtClean="0"/>
              <a:t>Senior Lecturer in Economics – Cork University Business School</a:t>
            </a:r>
            <a:endParaRPr lang="en-GB" dirty="0"/>
          </a:p>
        </p:txBody>
      </p:sp>
      <p:sp>
        <p:nvSpPr>
          <p:cNvPr id="6" name="Text Placeholder 5"/>
          <p:cNvSpPr>
            <a:spLocks noGrp="1"/>
          </p:cNvSpPr>
          <p:nvPr>
            <p:ph type="body" sz="quarter" idx="11"/>
          </p:nvPr>
        </p:nvSpPr>
        <p:spPr/>
        <p:txBody>
          <a:bodyPr/>
          <a:lstStyle/>
          <a:p>
            <a:r>
              <a:rPr lang="en-GB" dirty="0" smtClean="0"/>
              <a:t>Energy Day, Brussels June 2018</a:t>
            </a:r>
            <a:endParaRPr lang="en-GB" dirty="0"/>
          </a:p>
        </p:txBody>
      </p:sp>
    </p:spTree>
    <p:extLst>
      <p:ext uri="{BB962C8B-B14F-4D97-AF65-F5344CB8AC3E}">
        <p14:creationId xmlns:p14="http://schemas.microsoft.com/office/powerpoint/2010/main" val="3122537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12776"/>
            <a:ext cx="8375848" cy="4713387"/>
          </a:xfrm>
        </p:spPr>
        <p:txBody>
          <a:bodyPr/>
          <a:lstStyle/>
          <a:p>
            <a:r>
              <a:rPr lang="en-GB" dirty="0" smtClean="0"/>
              <a:t>To determine the extent to which the innovations add value and meet needs of potential buyers/users, an attribute matching approach was used.</a:t>
            </a:r>
          </a:p>
          <a:p>
            <a:r>
              <a:rPr lang="en-GB" dirty="0" smtClean="0"/>
              <a:t>At its basic level this assesses whether the attributes of the innovation which the designer/producer sees as most critical is well matched to the needs of the buyer.</a:t>
            </a:r>
          </a:p>
          <a:p>
            <a:r>
              <a:rPr lang="en-GB" dirty="0" smtClean="0"/>
              <a:t>The first stage is a survey of industry stakeholders to generate a comprehensive list of all </a:t>
            </a:r>
            <a:r>
              <a:rPr lang="en-GB" dirty="0"/>
              <a:t>factors </a:t>
            </a:r>
            <a:r>
              <a:rPr lang="en-GB" dirty="0" smtClean="0"/>
              <a:t>that affect the use/buy decision for a particular product (</a:t>
            </a:r>
            <a:r>
              <a:rPr lang="en-GB" dirty="0" err="1" smtClean="0"/>
              <a:t>e.g</a:t>
            </a:r>
            <a:r>
              <a:rPr lang="en-GB" dirty="0" smtClean="0"/>
              <a:t> vessel, foundation)</a:t>
            </a:r>
          </a:p>
          <a:p>
            <a:r>
              <a:rPr lang="en-GB" dirty="0" smtClean="0"/>
              <a:t>Then ask </a:t>
            </a:r>
            <a:r>
              <a:rPr lang="en-GB" dirty="0"/>
              <a:t>designers/innovators to </a:t>
            </a:r>
            <a:r>
              <a:rPr lang="en-GB" dirty="0" smtClean="0"/>
              <a:t>rank their innovations in terms of the important </a:t>
            </a:r>
            <a:r>
              <a:rPr lang="en-GB" dirty="0"/>
              <a:t>value added features of their </a:t>
            </a:r>
            <a:r>
              <a:rPr lang="en-GB" dirty="0" smtClean="0"/>
              <a:t>innovations (what problem are they trying to fix)</a:t>
            </a:r>
          </a:p>
        </p:txBody>
      </p:sp>
      <p:sp>
        <p:nvSpPr>
          <p:cNvPr id="3" name="Title 2"/>
          <p:cNvSpPr>
            <a:spLocks noGrp="1"/>
          </p:cNvSpPr>
          <p:nvPr>
            <p:ph type="title"/>
          </p:nvPr>
        </p:nvSpPr>
        <p:spPr/>
        <p:txBody>
          <a:bodyPr/>
          <a:lstStyle/>
          <a:p>
            <a:r>
              <a:rPr lang="en-GB" dirty="0" smtClean="0"/>
              <a:t>Method – Attribute Matching</a:t>
            </a:r>
            <a:endParaRPr lang="en-GB" dirty="0"/>
          </a:p>
        </p:txBody>
      </p:sp>
    </p:spTree>
    <p:extLst>
      <p:ext uri="{BB962C8B-B14F-4D97-AF65-F5344CB8AC3E}">
        <p14:creationId xmlns:p14="http://schemas.microsoft.com/office/powerpoint/2010/main" val="345478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600200"/>
            <a:ext cx="8375848" cy="4525963"/>
          </a:xfrm>
        </p:spPr>
        <p:txBody>
          <a:bodyPr/>
          <a:lstStyle/>
          <a:p>
            <a:r>
              <a:rPr lang="en-GB" dirty="0" smtClean="0"/>
              <a:t>Using the list of attributes, potential buyers/users are asked to rank the importance of each factor for their decision.</a:t>
            </a:r>
          </a:p>
          <a:p>
            <a:r>
              <a:rPr lang="en-GB" dirty="0" smtClean="0"/>
              <a:t>This avoids potential bias where designers see their innovations as ‘simply the best’</a:t>
            </a:r>
          </a:p>
          <a:p>
            <a:r>
              <a:rPr lang="en-GB" dirty="0" smtClean="0"/>
              <a:t>The rankings are compared to identify whether innovations are strong in the more important attributes valued by potential buyers/users</a:t>
            </a:r>
          </a:p>
          <a:p>
            <a:r>
              <a:rPr lang="en-GB" dirty="0" smtClean="0"/>
              <a:t>A limitation is the problem of inertia in adopting new technologies and the difficulties for innovations that are truly radical (ahead of the market)</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39085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Survey Responses</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Chart 4"/>
          <p:cNvGraphicFramePr/>
          <p:nvPr>
            <p:extLst>
              <p:ext uri="{D42A27DB-BD31-4B8C-83A1-F6EECF244321}">
                <p14:modId xmlns:p14="http://schemas.microsoft.com/office/powerpoint/2010/main" val="3168335440"/>
              </p:ext>
            </p:extLst>
          </p:nvPr>
        </p:nvGraphicFramePr>
        <p:xfrm>
          <a:off x="1259632" y="2060848"/>
          <a:ext cx="6768752"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1115616" y="1498690"/>
            <a:ext cx="69127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smtClean="0">
                <a:ln>
                  <a:noFill/>
                </a:ln>
                <a:solidFill>
                  <a:srgbClr val="003A6D"/>
                </a:solidFill>
                <a:effectLst/>
                <a:latin typeface="Franklin Gothic Medium" panose="020B0603020102020204" pitchFamily="34" charset="0"/>
                <a:ea typeface="Franklin Gothic Medium" panose="020B0603020102020204" pitchFamily="34" charset="0"/>
                <a:cs typeface="Times New Roman" panose="02020603050405020304" pitchFamily="18" charset="0"/>
              </a:rPr>
              <a:t>Frequency of Responses to Surveys by Innovation Type </a:t>
            </a:r>
            <a:endParaRPr kumimoji="0" lang="en-US" altLang="en-US" sz="4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901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Installation Vessels</a:t>
            </a:r>
            <a:endParaRPr lang="en-GB" dirty="0"/>
          </a:p>
        </p:txBody>
      </p:sp>
      <p:graphicFrame>
        <p:nvGraphicFramePr>
          <p:cNvPr id="4" name="Chart 3"/>
          <p:cNvGraphicFramePr/>
          <p:nvPr>
            <p:extLst>
              <p:ext uri="{D42A27DB-BD31-4B8C-83A1-F6EECF244321}">
                <p14:modId xmlns:p14="http://schemas.microsoft.com/office/powerpoint/2010/main" val="1473231139"/>
              </p:ext>
            </p:extLst>
          </p:nvPr>
        </p:nvGraphicFramePr>
        <p:xfrm>
          <a:off x="827584" y="2060848"/>
          <a:ext cx="7272808" cy="424847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27584" y="1556792"/>
            <a:ext cx="7272808" cy="400110"/>
          </a:xfrm>
          <a:prstGeom prst="rect">
            <a:avLst/>
          </a:prstGeom>
        </p:spPr>
        <p:txBody>
          <a:bodyPr wrap="square">
            <a:spAutoFit/>
          </a:bodyPr>
          <a:lstStyle/>
          <a:p>
            <a:r>
              <a:rPr lang="en-GB" sz="2000" dirty="0">
                <a:latin typeface="Franklin Gothic Book" panose="020B0503020102020204" pitchFamily="34" charset="0"/>
                <a:ea typeface="HGSoeiKakugothicUB"/>
                <a:cs typeface="Times New Roman" panose="02020603050405020304" pitchFamily="18" charset="0"/>
              </a:rPr>
              <a:t>Respondents by Organisation type, Installation Vessel survey</a:t>
            </a:r>
            <a:endParaRPr lang="en-GB" sz="2000" dirty="0"/>
          </a:p>
        </p:txBody>
      </p:sp>
    </p:spTree>
    <p:extLst>
      <p:ext uri="{BB962C8B-B14F-4D97-AF65-F5344CB8AC3E}">
        <p14:creationId xmlns:p14="http://schemas.microsoft.com/office/powerpoint/2010/main" val="18994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0" indent="-457200">
              <a:buFont typeface="+mj-lt"/>
              <a:buAutoNum type="arabicPeriod"/>
            </a:pPr>
            <a:r>
              <a:rPr lang="en-GB" dirty="0"/>
              <a:t>Workflow (deck layout, crane position etc.)</a:t>
            </a:r>
          </a:p>
          <a:p>
            <a:pPr marL="457200" lvl="0" indent="-457200">
              <a:buFont typeface="+mj-lt"/>
              <a:buAutoNum type="arabicPeriod"/>
            </a:pPr>
            <a:r>
              <a:rPr lang="en-GB" dirty="0"/>
              <a:t>Maximum sea-state for jack-up operations</a:t>
            </a:r>
          </a:p>
          <a:p>
            <a:pPr marL="457200" lvl="0" indent="-457200">
              <a:buFont typeface="+mj-lt"/>
              <a:buAutoNum type="arabicPeriod"/>
            </a:pPr>
            <a:r>
              <a:rPr lang="en-GB" dirty="0"/>
              <a:t>Maximum lifting capacity of the main crane</a:t>
            </a:r>
          </a:p>
          <a:p>
            <a:pPr marL="457200" lvl="0" indent="-457200">
              <a:buFont typeface="+mj-lt"/>
              <a:buAutoNum type="arabicPeriod"/>
            </a:pPr>
            <a:r>
              <a:rPr lang="en-GB" dirty="0"/>
              <a:t>Sea worthiness or seakeeping ability</a:t>
            </a:r>
          </a:p>
          <a:p>
            <a:pPr marL="457200" lvl="0" indent="-457200">
              <a:buFont typeface="+mj-lt"/>
              <a:buAutoNum type="arabicPeriod"/>
            </a:pPr>
            <a:r>
              <a:rPr lang="en-GB" dirty="0"/>
              <a:t>Maximum elevated weight</a:t>
            </a:r>
          </a:p>
          <a:p>
            <a:pPr marL="457200" lvl="0" indent="-457200">
              <a:buFont typeface="+mj-lt"/>
              <a:buAutoNum type="arabicPeriod"/>
            </a:pPr>
            <a:r>
              <a:rPr lang="en-GB" dirty="0"/>
              <a:t>Health &amp; safety</a:t>
            </a:r>
          </a:p>
          <a:p>
            <a:pPr marL="457200" lvl="0" indent="-457200">
              <a:buFont typeface="+mj-lt"/>
              <a:buAutoNum type="arabicPeriod"/>
            </a:pPr>
            <a:r>
              <a:rPr lang="en-GB" dirty="0"/>
              <a:t>Maximum payload (amount of cargo in tons)</a:t>
            </a:r>
          </a:p>
          <a:p>
            <a:pPr marL="457200" lvl="0" indent="-457200">
              <a:buFont typeface="+mj-lt"/>
              <a:buAutoNum type="arabicPeriod"/>
            </a:pPr>
            <a:r>
              <a:rPr lang="en-GB" dirty="0"/>
              <a:t>Maximum allowable wind speed to operate lifting equipment</a:t>
            </a:r>
          </a:p>
          <a:p>
            <a:pPr marL="457200" lvl="0" indent="-457200">
              <a:buFont typeface="+mj-lt"/>
              <a:buAutoNum type="arabicPeriod"/>
            </a:pPr>
            <a:r>
              <a:rPr lang="en-GB" dirty="0"/>
              <a:t>Maximum operating water depth</a:t>
            </a:r>
          </a:p>
          <a:p>
            <a:pPr marL="457200" lvl="0" indent="-457200">
              <a:buFont typeface="+mj-lt"/>
              <a:buAutoNum type="arabicPeriod"/>
            </a:pPr>
            <a:r>
              <a:rPr lang="en-GB" dirty="0"/>
              <a:t>Manoeuvrability/Dynamic Positioning</a:t>
            </a:r>
          </a:p>
          <a:p>
            <a:endParaRPr lang="en-GB" dirty="0"/>
          </a:p>
        </p:txBody>
      </p:sp>
      <p:sp>
        <p:nvSpPr>
          <p:cNvPr id="3" name="Title 2"/>
          <p:cNvSpPr>
            <a:spLocks noGrp="1"/>
          </p:cNvSpPr>
          <p:nvPr>
            <p:ph type="title"/>
          </p:nvPr>
        </p:nvSpPr>
        <p:spPr>
          <a:xfrm>
            <a:off x="304800" y="228600"/>
            <a:ext cx="7291536" cy="590706"/>
          </a:xfrm>
        </p:spPr>
        <p:txBody>
          <a:bodyPr/>
          <a:lstStyle/>
          <a:p>
            <a:r>
              <a:rPr lang="en-GB" dirty="0" smtClean="0"/>
              <a:t>10 Most Important Criteria in Decision to Purchase an Installation Vessel</a:t>
            </a:r>
            <a:endParaRPr lang="en-GB" dirty="0"/>
          </a:p>
        </p:txBody>
      </p:sp>
    </p:spTree>
    <p:extLst>
      <p:ext uri="{BB962C8B-B14F-4D97-AF65-F5344CB8AC3E}">
        <p14:creationId xmlns:p14="http://schemas.microsoft.com/office/powerpoint/2010/main" val="892631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Installation Vessels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904789623"/>
              </p:ext>
            </p:extLst>
          </p:nvPr>
        </p:nvGraphicFramePr>
        <p:xfrm>
          <a:off x="827584" y="2348880"/>
          <a:ext cx="7704856" cy="4176464"/>
        </p:xfrm>
        <a:graphic>
          <a:graphicData uri="http://schemas.openxmlformats.org/drawingml/2006/table">
            <a:tbl>
              <a:tblPr firstRow="1" firstCol="1" bandRow="1">
                <a:tableStyleId>{5C22544A-7EE6-4342-B048-85BDC9FD1C3A}</a:tableStyleId>
              </a:tblPr>
              <a:tblGrid>
                <a:gridCol w="2035691"/>
                <a:gridCol w="1017332"/>
                <a:gridCol w="1454211"/>
                <a:gridCol w="1307559"/>
                <a:gridCol w="1890063"/>
              </a:tblGrid>
              <a:tr h="522058">
                <a:tc>
                  <a:txBody>
                    <a:bodyPr/>
                    <a:lstStyle/>
                    <a:p>
                      <a:pPr algn="just">
                        <a:spcAft>
                          <a:spcPts val="0"/>
                        </a:spcAft>
                      </a:pPr>
                      <a:r>
                        <a:rPr lang="en-GB" sz="1800" dirty="0">
                          <a:effectLst/>
                        </a:rPr>
                        <a:t>Feature</a:t>
                      </a:r>
                      <a:endParaRPr lang="en-GB" sz="28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Score</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Respondents</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Max Score</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Normalised Score</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22058">
                <a:tc>
                  <a:txBody>
                    <a:bodyPr/>
                    <a:lstStyle/>
                    <a:p>
                      <a:pPr algn="just">
                        <a:spcAft>
                          <a:spcPts val="0"/>
                        </a:spcAft>
                      </a:pPr>
                      <a:r>
                        <a:rPr lang="en-GB" sz="1800">
                          <a:effectLst/>
                        </a:rPr>
                        <a:t>Cargo capacity</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119</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23</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161</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0.739</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22058">
                <a:tc>
                  <a:txBody>
                    <a:bodyPr/>
                    <a:lstStyle/>
                    <a:p>
                      <a:pPr algn="just">
                        <a:spcAft>
                          <a:spcPts val="0"/>
                        </a:spcAft>
                      </a:pPr>
                      <a:r>
                        <a:rPr lang="en-GB" sz="1800">
                          <a:effectLst/>
                        </a:rPr>
                        <a:t>Ship design/build</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116</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24</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168</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0.690</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22058">
                <a:tc>
                  <a:txBody>
                    <a:bodyPr/>
                    <a:lstStyle/>
                    <a:p>
                      <a:pPr algn="just">
                        <a:spcAft>
                          <a:spcPts val="0"/>
                        </a:spcAft>
                      </a:pPr>
                      <a:r>
                        <a:rPr lang="en-GB" sz="1800">
                          <a:effectLst/>
                        </a:rPr>
                        <a:t>Jack-up</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110</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25</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175</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0.629</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22058">
                <a:tc>
                  <a:txBody>
                    <a:bodyPr/>
                    <a:lstStyle/>
                    <a:p>
                      <a:pPr algn="just">
                        <a:spcAft>
                          <a:spcPts val="0"/>
                        </a:spcAft>
                      </a:pPr>
                      <a:r>
                        <a:rPr lang="en-GB" sz="1800">
                          <a:effectLst/>
                        </a:rPr>
                        <a:t>Costs</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95</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22</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154</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0.617</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22058">
                <a:tc>
                  <a:txBody>
                    <a:bodyPr/>
                    <a:lstStyle/>
                    <a:p>
                      <a:pPr algn="just">
                        <a:spcAft>
                          <a:spcPts val="0"/>
                        </a:spcAft>
                      </a:pPr>
                      <a:r>
                        <a:rPr lang="en-GB" sz="1800">
                          <a:effectLst/>
                        </a:rPr>
                        <a:t>Dimensions</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93</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dirty="0">
                          <a:effectLst/>
                        </a:rPr>
                        <a:t>24</a:t>
                      </a:r>
                      <a:endParaRPr lang="en-GB" sz="28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168</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0.554</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22058">
                <a:tc>
                  <a:txBody>
                    <a:bodyPr/>
                    <a:lstStyle/>
                    <a:p>
                      <a:pPr algn="just">
                        <a:spcAft>
                          <a:spcPts val="0"/>
                        </a:spcAft>
                      </a:pPr>
                      <a:r>
                        <a:rPr lang="en-GB" sz="1800">
                          <a:effectLst/>
                        </a:rPr>
                        <a:t>Endurance</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71</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23</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161</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0.441</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22058">
                <a:tc>
                  <a:txBody>
                    <a:bodyPr/>
                    <a:lstStyle/>
                    <a:p>
                      <a:pPr algn="just">
                        <a:spcAft>
                          <a:spcPts val="0"/>
                        </a:spcAft>
                      </a:pPr>
                      <a:r>
                        <a:rPr lang="en-GB" sz="1800">
                          <a:effectLst/>
                        </a:rPr>
                        <a:t>Propulsion</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61</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23</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a:effectLst/>
                        </a:rPr>
                        <a:t>161</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800" dirty="0">
                          <a:effectLst/>
                        </a:rPr>
                        <a:t>0.379</a:t>
                      </a:r>
                      <a:endParaRPr lang="en-GB" sz="28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bl>
          </a:graphicData>
        </a:graphic>
      </p:graphicFrame>
      <p:sp>
        <p:nvSpPr>
          <p:cNvPr id="5" name="Rectangle 4"/>
          <p:cNvSpPr/>
          <p:nvPr/>
        </p:nvSpPr>
        <p:spPr>
          <a:xfrm>
            <a:off x="755576" y="1340768"/>
            <a:ext cx="7704856" cy="830997"/>
          </a:xfrm>
          <a:prstGeom prst="rect">
            <a:avLst/>
          </a:prstGeom>
        </p:spPr>
        <p:txBody>
          <a:bodyPr wrap="square">
            <a:spAutoFit/>
          </a:bodyPr>
          <a:lstStyle/>
          <a:p>
            <a:r>
              <a:rPr lang="en-GB" dirty="0" smtClean="0">
                <a:latin typeface="Franklin Gothic Book" panose="020B0503020102020204" pitchFamily="34" charset="0"/>
                <a:ea typeface="HGSoeiKakugothicUB"/>
                <a:cs typeface="Times New Roman" panose="02020603050405020304" pitchFamily="18" charset="0"/>
              </a:rPr>
              <a:t>Relative </a:t>
            </a:r>
            <a:r>
              <a:rPr lang="en-GB" dirty="0">
                <a:latin typeface="Franklin Gothic Book" panose="020B0503020102020204" pitchFamily="34" charset="0"/>
                <a:ea typeface="HGSoeiKakugothicUB"/>
                <a:cs typeface="Times New Roman" panose="02020603050405020304" pitchFamily="18" charset="0"/>
              </a:rPr>
              <a:t>importance of attributes of installation vessels for purchase and use decision </a:t>
            </a:r>
            <a:endParaRPr lang="en-GB" dirty="0"/>
          </a:p>
        </p:txBody>
      </p:sp>
    </p:spTree>
    <p:extLst>
      <p:ext uri="{BB962C8B-B14F-4D97-AF65-F5344CB8AC3E}">
        <p14:creationId xmlns:p14="http://schemas.microsoft.com/office/powerpoint/2010/main" val="211112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Installation Vessels</a:t>
            </a:r>
            <a:endParaRPr lang="en-GB" dirty="0"/>
          </a:p>
        </p:txBody>
      </p:sp>
      <p:graphicFrame>
        <p:nvGraphicFramePr>
          <p:cNvPr id="4" name="Chart 3"/>
          <p:cNvGraphicFramePr/>
          <p:nvPr>
            <p:extLst>
              <p:ext uri="{D42A27DB-BD31-4B8C-83A1-F6EECF244321}">
                <p14:modId xmlns:p14="http://schemas.microsoft.com/office/powerpoint/2010/main" val="3157590589"/>
              </p:ext>
            </p:extLst>
          </p:nvPr>
        </p:nvGraphicFramePr>
        <p:xfrm>
          <a:off x="683568" y="2262187"/>
          <a:ext cx="7848872" cy="419114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83568" y="1431190"/>
            <a:ext cx="7848872" cy="830997"/>
          </a:xfrm>
          <a:prstGeom prst="rect">
            <a:avLst/>
          </a:prstGeom>
        </p:spPr>
        <p:txBody>
          <a:bodyPr wrap="square">
            <a:spAutoFit/>
          </a:bodyPr>
          <a:lstStyle/>
          <a:p>
            <a:r>
              <a:rPr lang="en-GB" dirty="0">
                <a:latin typeface="Franklin Gothic Book" panose="020B0503020102020204" pitchFamily="34" charset="0"/>
                <a:ea typeface="HGSoeiKakugothicUB"/>
                <a:cs typeface="Times New Roman" panose="02020603050405020304" pitchFamily="18" charset="0"/>
              </a:rPr>
              <a:t>Comparison of attribute ranking among respondents and LEANWIND partners</a:t>
            </a:r>
            <a:endParaRPr lang="en-GB" dirty="0"/>
          </a:p>
        </p:txBody>
      </p:sp>
    </p:spTree>
    <p:extLst>
      <p:ext uri="{BB962C8B-B14F-4D97-AF65-F5344CB8AC3E}">
        <p14:creationId xmlns:p14="http://schemas.microsoft.com/office/powerpoint/2010/main" val="3239526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Installation Vessels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48987954"/>
              </p:ext>
            </p:extLst>
          </p:nvPr>
        </p:nvGraphicFramePr>
        <p:xfrm>
          <a:off x="451168" y="1196751"/>
          <a:ext cx="8208911" cy="5485389"/>
        </p:xfrm>
        <a:graphic>
          <a:graphicData uri="http://schemas.openxmlformats.org/drawingml/2006/table">
            <a:tbl>
              <a:tblPr firstRow="1" firstCol="1" bandRow="1">
                <a:tableStyleId>{5C22544A-7EE6-4342-B048-85BDC9FD1C3A}</a:tableStyleId>
              </a:tblPr>
              <a:tblGrid>
                <a:gridCol w="6728896"/>
                <a:gridCol w="1480015"/>
              </a:tblGrid>
              <a:tr h="613018">
                <a:tc gridSpan="2">
                  <a:txBody>
                    <a:bodyPr/>
                    <a:lstStyle/>
                    <a:p>
                      <a:pPr>
                        <a:spcAft>
                          <a:spcPts val="0"/>
                        </a:spcAft>
                      </a:pPr>
                      <a:r>
                        <a:rPr lang="en-GB" sz="1800" dirty="0" smtClean="0">
                          <a:effectLst/>
                        </a:rPr>
                        <a:t>Percentage </a:t>
                      </a:r>
                      <a:r>
                        <a:rPr lang="en-GB" sz="1800" dirty="0">
                          <a:effectLst/>
                        </a:rPr>
                        <a:t>of respondents agreeing or strongly agreeing with statements on adoption of new innovations in installation vessels</a:t>
                      </a:r>
                      <a:endParaRPr lang="en-GB" sz="1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tc>
                <a:tc hMerge="1">
                  <a:txBody>
                    <a:bodyPr/>
                    <a:lstStyle/>
                    <a:p>
                      <a:endParaRPr lang="en-GB"/>
                    </a:p>
                  </a:txBody>
                  <a:tcPr/>
                </a:tc>
              </a:tr>
              <a:tr h="484202">
                <a:tc>
                  <a:txBody>
                    <a:bodyPr/>
                    <a:lstStyle/>
                    <a:p>
                      <a:pPr marL="0" lvl="0" indent="0" algn="just">
                        <a:spcAft>
                          <a:spcPts val="0"/>
                        </a:spcAft>
                        <a:buFontTx/>
                        <a:buNone/>
                      </a:pPr>
                      <a:r>
                        <a:rPr lang="en-GB" sz="1400" dirty="0">
                          <a:effectLst/>
                        </a:rPr>
                        <a:t>Installation vessels should be designed to handle larger components than current existing Installation vessels</a:t>
                      </a:r>
                      <a:endParaRPr lang="en-GB" sz="20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600" dirty="0">
                          <a:effectLst/>
                        </a:rPr>
                        <a:t>100%</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484202">
                <a:tc>
                  <a:txBody>
                    <a:bodyPr/>
                    <a:lstStyle/>
                    <a:p>
                      <a:pPr marL="0" lvl="0" indent="0" algn="just">
                        <a:spcAft>
                          <a:spcPts val="0"/>
                        </a:spcAft>
                        <a:buFontTx/>
                        <a:buNone/>
                      </a:pPr>
                      <a:r>
                        <a:rPr lang="en-GB" sz="1400" dirty="0">
                          <a:effectLst/>
                        </a:rPr>
                        <a:t>The Installation vessel should be equipped with efficient component-handling equipment</a:t>
                      </a:r>
                      <a:endParaRPr lang="en-GB" sz="20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600" dirty="0">
                          <a:effectLst/>
                        </a:rPr>
                        <a:t>92%</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484202">
                <a:tc>
                  <a:txBody>
                    <a:bodyPr/>
                    <a:lstStyle/>
                    <a:p>
                      <a:pPr marL="0" lvl="0" indent="0" algn="just">
                        <a:spcAft>
                          <a:spcPts val="0"/>
                        </a:spcAft>
                        <a:buFontTx/>
                        <a:buNone/>
                      </a:pPr>
                      <a:r>
                        <a:rPr lang="en-GB" sz="1400">
                          <a:effectLst/>
                        </a:rPr>
                        <a:t>Special consideration should be given to ‘green’ solutions when designing the Installation vessel</a:t>
                      </a:r>
                      <a:endParaRPr lang="en-GB" sz="20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600" dirty="0">
                          <a:effectLst/>
                        </a:rPr>
                        <a:t>88%</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484202">
                <a:tc>
                  <a:txBody>
                    <a:bodyPr/>
                    <a:lstStyle/>
                    <a:p>
                      <a:pPr marL="0" lvl="0" indent="0" algn="just">
                        <a:spcAft>
                          <a:spcPts val="0"/>
                        </a:spcAft>
                        <a:buFontTx/>
                        <a:buNone/>
                      </a:pPr>
                      <a:r>
                        <a:rPr lang="en-GB" sz="1400" dirty="0">
                          <a:effectLst/>
                        </a:rPr>
                        <a:t>Installation vessels should be designed to operate in harsher met-ocean conditions, farther offshore and in deeper water than current existing Installation vessels</a:t>
                      </a:r>
                      <a:endParaRPr lang="en-GB" sz="20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600" dirty="0">
                          <a:effectLst/>
                        </a:rPr>
                        <a:t>84%</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484202">
                <a:tc>
                  <a:txBody>
                    <a:bodyPr/>
                    <a:lstStyle/>
                    <a:p>
                      <a:pPr marL="0" lvl="0" indent="0" algn="just">
                        <a:spcAft>
                          <a:spcPts val="0"/>
                        </a:spcAft>
                        <a:buFontTx/>
                        <a:buNone/>
                      </a:pPr>
                      <a:r>
                        <a:rPr lang="en-GB" sz="1400">
                          <a:effectLst/>
                        </a:rPr>
                        <a:t>Dimensions of the Installation vessel should not exceed the current handling capacity of existing ports</a:t>
                      </a:r>
                      <a:endParaRPr lang="en-GB" sz="20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600" dirty="0">
                          <a:effectLst/>
                        </a:rPr>
                        <a:t>52%</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726303">
                <a:tc>
                  <a:txBody>
                    <a:bodyPr/>
                    <a:lstStyle/>
                    <a:p>
                      <a:pPr marL="0" lvl="0" indent="0" algn="just">
                        <a:spcAft>
                          <a:spcPts val="0"/>
                        </a:spcAft>
                        <a:buFontTx/>
                        <a:buNone/>
                      </a:pPr>
                      <a:r>
                        <a:rPr lang="en-GB" sz="1400">
                          <a:effectLst/>
                        </a:rPr>
                        <a:t>Functionality should be prioritized over operational expenditure in design of Installation vessels, i.e. an Installation vessel should be able to carry as much turbines as possible, and install them as fast as possible regardless of the day rate</a:t>
                      </a:r>
                      <a:endParaRPr lang="en-GB" sz="20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600" dirty="0">
                          <a:effectLst/>
                        </a:rPr>
                        <a:t>48%</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484202">
                <a:tc>
                  <a:txBody>
                    <a:bodyPr/>
                    <a:lstStyle/>
                    <a:p>
                      <a:pPr marL="0" lvl="0" indent="0" algn="just">
                        <a:spcAft>
                          <a:spcPts val="0"/>
                        </a:spcAft>
                        <a:buFontTx/>
                        <a:buNone/>
                      </a:pPr>
                      <a:r>
                        <a:rPr lang="en-GB" sz="1400">
                          <a:effectLst/>
                        </a:rPr>
                        <a:t>Installation vessels do not require jack-up systems, good dynamic-positioning and motion-compensating technology would be sufficient </a:t>
                      </a:r>
                      <a:endParaRPr lang="en-GB" sz="20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600" dirty="0">
                          <a:effectLst/>
                        </a:rPr>
                        <a:t>24%</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272452">
                <a:tc>
                  <a:txBody>
                    <a:bodyPr/>
                    <a:lstStyle/>
                    <a:p>
                      <a:pPr marL="0" lvl="0" indent="0" algn="just">
                        <a:spcAft>
                          <a:spcPts val="0"/>
                        </a:spcAft>
                        <a:buFontTx/>
                        <a:buNone/>
                      </a:pPr>
                      <a:r>
                        <a:rPr lang="en-GB" sz="1400">
                          <a:effectLst/>
                        </a:rPr>
                        <a:t>The Installation vessel should be able to perform other tasks such as cable laying</a:t>
                      </a:r>
                      <a:endParaRPr lang="en-GB" sz="20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600" dirty="0">
                          <a:effectLst/>
                        </a:rPr>
                        <a:t>16%</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484202">
                <a:tc>
                  <a:txBody>
                    <a:bodyPr/>
                    <a:lstStyle/>
                    <a:p>
                      <a:pPr marL="0" lvl="0" indent="0" algn="just">
                        <a:spcAft>
                          <a:spcPts val="0"/>
                        </a:spcAft>
                        <a:buFontTx/>
                        <a:buNone/>
                      </a:pPr>
                      <a:r>
                        <a:rPr lang="en-GB" sz="1400" dirty="0">
                          <a:effectLst/>
                        </a:rPr>
                        <a:t>There is no demand for purpose-built installation vessels, vessels used in the offshore oil &amp; gas industry will be able to perform wind turbine installations just as well</a:t>
                      </a:r>
                      <a:endParaRPr lang="en-GB" sz="20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600" dirty="0">
                          <a:effectLst/>
                        </a:rPr>
                        <a:t>8%</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484202">
                <a:tc>
                  <a:txBody>
                    <a:bodyPr/>
                    <a:lstStyle/>
                    <a:p>
                      <a:pPr marL="0" lvl="0" indent="0" algn="just">
                        <a:spcAft>
                          <a:spcPts val="0"/>
                        </a:spcAft>
                        <a:buFontTx/>
                        <a:buNone/>
                      </a:pPr>
                      <a:r>
                        <a:rPr lang="en-GB" sz="1400" dirty="0">
                          <a:effectLst/>
                        </a:rPr>
                        <a:t>Installation vessels should be designed to transport turbine components only and should rely on feeder vessels/barges for transport of foundations to the installation site </a:t>
                      </a:r>
                      <a:endParaRPr lang="en-GB" sz="20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1600" dirty="0">
                          <a:effectLst/>
                        </a:rPr>
                        <a:t>4%</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86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O&amp;M Vessels</a:t>
            </a:r>
            <a:endParaRPr lang="en-GB" dirty="0"/>
          </a:p>
        </p:txBody>
      </p:sp>
      <p:graphicFrame>
        <p:nvGraphicFramePr>
          <p:cNvPr id="4" name="Chart 3"/>
          <p:cNvGraphicFramePr/>
          <p:nvPr>
            <p:extLst>
              <p:ext uri="{D42A27DB-BD31-4B8C-83A1-F6EECF244321}">
                <p14:modId xmlns:p14="http://schemas.microsoft.com/office/powerpoint/2010/main" val="272845260"/>
              </p:ext>
            </p:extLst>
          </p:nvPr>
        </p:nvGraphicFramePr>
        <p:xfrm>
          <a:off x="539553" y="2132855"/>
          <a:ext cx="8208912" cy="439248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27584" y="1556792"/>
            <a:ext cx="7272808" cy="400110"/>
          </a:xfrm>
          <a:prstGeom prst="rect">
            <a:avLst/>
          </a:prstGeom>
        </p:spPr>
        <p:txBody>
          <a:bodyPr wrap="square">
            <a:spAutoFit/>
          </a:bodyPr>
          <a:lstStyle/>
          <a:p>
            <a:r>
              <a:rPr lang="en-GB" sz="2000" dirty="0">
                <a:latin typeface="Franklin Gothic Book" panose="020B0503020102020204" pitchFamily="34" charset="0"/>
                <a:ea typeface="HGSoeiKakugothicUB"/>
                <a:cs typeface="Times New Roman" panose="02020603050405020304" pitchFamily="18" charset="0"/>
              </a:rPr>
              <a:t>Respondents by Organisation type, </a:t>
            </a:r>
            <a:r>
              <a:rPr lang="en-GB" sz="2000" dirty="0" smtClean="0">
                <a:latin typeface="Franklin Gothic Book" panose="020B0503020102020204" pitchFamily="34" charset="0"/>
                <a:ea typeface="HGSoeiKakugothicUB"/>
                <a:cs typeface="Times New Roman" panose="02020603050405020304" pitchFamily="18" charset="0"/>
              </a:rPr>
              <a:t>O&amp;M Vessel </a:t>
            </a:r>
            <a:r>
              <a:rPr lang="en-GB" sz="2000" dirty="0">
                <a:latin typeface="Franklin Gothic Book" panose="020B0503020102020204" pitchFamily="34" charset="0"/>
                <a:ea typeface="HGSoeiKakugothicUB"/>
                <a:cs typeface="Times New Roman" panose="02020603050405020304" pitchFamily="18" charset="0"/>
              </a:rPr>
              <a:t>survey</a:t>
            </a:r>
            <a:endParaRPr lang="en-GB" sz="2000" dirty="0"/>
          </a:p>
        </p:txBody>
      </p:sp>
    </p:spTree>
    <p:extLst>
      <p:ext uri="{BB962C8B-B14F-4D97-AF65-F5344CB8AC3E}">
        <p14:creationId xmlns:p14="http://schemas.microsoft.com/office/powerpoint/2010/main" val="7799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00200"/>
            <a:ext cx="8519864" cy="4525963"/>
          </a:xfrm>
        </p:spPr>
        <p:txBody>
          <a:bodyPr/>
          <a:lstStyle/>
          <a:p>
            <a:pPr marL="457200" lvl="0" indent="-457200">
              <a:buFont typeface="+mj-lt"/>
              <a:buAutoNum type="arabicPeriod"/>
            </a:pPr>
            <a:r>
              <a:rPr lang="en-GB" dirty="0" smtClean="0"/>
              <a:t>Health </a:t>
            </a:r>
            <a:r>
              <a:rPr lang="en-GB" dirty="0"/>
              <a:t>&amp; Safety</a:t>
            </a:r>
          </a:p>
          <a:p>
            <a:pPr marL="457200" lvl="0" indent="-457200">
              <a:buFont typeface="+mj-lt"/>
              <a:buAutoNum type="arabicPeriod"/>
            </a:pPr>
            <a:r>
              <a:rPr lang="en-GB" dirty="0"/>
              <a:t>Manoeuvrability/station keeping</a:t>
            </a:r>
          </a:p>
          <a:p>
            <a:pPr marL="457200" lvl="0" indent="-457200">
              <a:buFont typeface="+mj-lt"/>
              <a:buAutoNum type="arabicPeriod"/>
            </a:pPr>
            <a:r>
              <a:rPr lang="en-GB" dirty="0"/>
              <a:t>Maximum sea-state transfer personnel and ‘Walk-to-Work’ technology</a:t>
            </a:r>
          </a:p>
          <a:p>
            <a:pPr marL="457200" lvl="0" indent="-457200">
              <a:buFont typeface="+mj-lt"/>
              <a:buAutoNum type="arabicPeriod"/>
            </a:pPr>
            <a:r>
              <a:rPr lang="en-GB" dirty="0"/>
              <a:t>Sea worthiness or seakeeping ability</a:t>
            </a:r>
          </a:p>
          <a:p>
            <a:pPr marL="457200" lvl="0" indent="-457200">
              <a:buFont typeface="+mj-lt"/>
              <a:buAutoNum type="arabicPeriod"/>
            </a:pPr>
            <a:r>
              <a:rPr lang="en-GB" dirty="0"/>
              <a:t>Comfort of the vessel</a:t>
            </a:r>
          </a:p>
          <a:p>
            <a:pPr marL="457200" lvl="0" indent="-457200">
              <a:buFont typeface="+mj-lt"/>
              <a:buAutoNum type="arabicPeriod"/>
            </a:pPr>
            <a:r>
              <a:rPr lang="en-GB" dirty="0"/>
              <a:t>Workflow</a:t>
            </a:r>
          </a:p>
          <a:p>
            <a:pPr marL="457200" lvl="0" indent="-457200">
              <a:buFont typeface="+mj-lt"/>
              <a:buAutoNum type="arabicPeriod"/>
            </a:pPr>
            <a:r>
              <a:rPr lang="en-GB" dirty="0"/>
              <a:t>Operational expenditure</a:t>
            </a:r>
          </a:p>
          <a:p>
            <a:pPr marL="457200" lvl="0" indent="-457200">
              <a:buFont typeface="+mj-lt"/>
              <a:buAutoNum type="arabicPeriod"/>
            </a:pPr>
            <a:r>
              <a:rPr lang="en-GB" dirty="0"/>
              <a:t>Comfort of the accommodation</a:t>
            </a:r>
          </a:p>
          <a:p>
            <a:pPr marL="457200" lvl="0" indent="-457200">
              <a:buFont typeface="+mj-lt"/>
              <a:buAutoNum type="arabicPeriod"/>
            </a:pPr>
            <a:r>
              <a:rPr lang="en-GB" dirty="0"/>
              <a:t>Fuel consumption</a:t>
            </a:r>
          </a:p>
          <a:p>
            <a:pPr marL="457200" lvl="0" indent="-457200">
              <a:buFont typeface="+mj-lt"/>
              <a:buAutoNum type="arabicPeriod"/>
            </a:pPr>
            <a:r>
              <a:rPr lang="en-GB" dirty="0"/>
              <a:t>Amount of cargo deck space</a:t>
            </a:r>
          </a:p>
          <a:p>
            <a:endParaRPr lang="en-GB" dirty="0"/>
          </a:p>
        </p:txBody>
      </p:sp>
      <p:sp>
        <p:nvSpPr>
          <p:cNvPr id="4" name="Title 2"/>
          <p:cNvSpPr>
            <a:spLocks noGrp="1"/>
          </p:cNvSpPr>
          <p:nvPr>
            <p:ph type="title"/>
          </p:nvPr>
        </p:nvSpPr>
        <p:spPr>
          <a:xfrm>
            <a:off x="304800" y="228600"/>
            <a:ext cx="7147520" cy="590706"/>
          </a:xfrm>
        </p:spPr>
        <p:txBody>
          <a:bodyPr/>
          <a:lstStyle/>
          <a:p>
            <a:r>
              <a:rPr lang="en-GB" dirty="0" smtClean="0"/>
              <a:t>10 Most Important Criteria in Decision to Purchase an O&amp;M Vessel</a:t>
            </a:r>
            <a:endParaRPr lang="en-GB" dirty="0"/>
          </a:p>
        </p:txBody>
      </p:sp>
    </p:spTree>
    <p:extLst>
      <p:ext uri="{BB962C8B-B14F-4D97-AF65-F5344CB8AC3E}">
        <p14:creationId xmlns:p14="http://schemas.microsoft.com/office/powerpoint/2010/main" val="358456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32656"/>
            <a:ext cx="8001000" cy="590706"/>
          </a:xfrm>
        </p:spPr>
        <p:txBody>
          <a:bodyPr/>
          <a:lstStyle/>
          <a:p>
            <a:r>
              <a:rPr lang="en-IE" sz="3200" dirty="0" smtClean="0"/>
              <a:t>Presentation outline</a:t>
            </a:r>
            <a:endParaRPr lang="en-GB" sz="3200" dirty="0"/>
          </a:p>
        </p:txBody>
      </p:sp>
      <p:sp>
        <p:nvSpPr>
          <p:cNvPr id="6" name="Content Placeholder 1"/>
          <p:cNvSpPr>
            <a:spLocks noGrp="1"/>
          </p:cNvSpPr>
          <p:nvPr>
            <p:ph idx="1"/>
          </p:nvPr>
        </p:nvSpPr>
        <p:spPr>
          <a:xfrm>
            <a:off x="304800" y="1988840"/>
            <a:ext cx="8352928" cy="4065315"/>
          </a:xfrm>
        </p:spPr>
        <p:txBody>
          <a:bodyPr/>
          <a:lstStyle/>
          <a:p>
            <a:pPr lvl="1">
              <a:buFont typeface="Arial" pitchFamily="34" charset="0"/>
              <a:buChar char="•"/>
            </a:pPr>
            <a:r>
              <a:rPr lang="en-GB" sz="3600" dirty="0" smtClean="0">
                <a:latin typeface="Franklin Gothic Book" charset="0"/>
              </a:rPr>
              <a:t>Objectives</a:t>
            </a:r>
            <a:endParaRPr lang="en-GB" sz="3600" dirty="0">
              <a:latin typeface="Franklin Gothic Book" charset="0"/>
            </a:endParaRPr>
          </a:p>
          <a:p>
            <a:pPr lvl="1">
              <a:buFont typeface="Arial" pitchFamily="34" charset="0"/>
              <a:buChar char="•"/>
            </a:pPr>
            <a:r>
              <a:rPr lang="en-GB" sz="3600" dirty="0" smtClean="0">
                <a:latin typeface="Franklin Gothic Book" charset="0"/>
              </a:rPr>
              <a:t>Market Analysis</a:t>
            </a:r>
            <a:endParaRPr lang="en-GB" sz="3600" dirty="0">
              <a:latin typeface="Franklin Gothic Book" charset="0"/>
            </a:endParaRPr>
          </a:p>
          <a:p>
            <a:pPr lvl="1">
              <a:buFont typeface="Arial" pitchFamily="34" charset="0"/>
              <a:buChar char="•"/>
            </a:pPr>
            <a:r>
              <a:rPr lang="en-GB" sz="3600" dirty="0" smtClean="0">
                <a:latin typeface="Franklin Gothic Book" charset="0"/>
              </a:rPr>
              <a:t>Attribute Matching Approach</a:t>
            </a:r>
            <a:endParaRPr lang="en-GB" sz="3600" dirty="0">
              <a:latin typeface="Franklin Gothic Book" charset="0"/>
            </a:endParaRPr>
          </a:p>
          <a:p>
            <a:pPr lvl="1">
              <a:buFont typeface="Arial" pitchFamily="34" charset="0"/>
              <a:buChar char="•"/>
            </a:pPr>
            <a:r>
              <a:rPr lang="en-IE" sz="3600" dirty="0" smtClean="0">
                <a:latin typeface="Franklin Gothic Book" charset="0"/>
              </a:rPr>
              <a:t>Survey Findings</a:t>
            </a:r>
          </a:p>
          <a:p>
            <a:pPr lvl="1">
              <a:buFont typeface="Arial" pitchFamily="34" charset="0"/>
              <a:buChar char="•"/>
            </a:pPr>
            <a:r>
              <a:rPr lang="en-GB" sz="3600" dirty="0" smtClean="0">
                <a:latin typeface="Franklin Gothic Book" charset="0"/>
              </a:rPr>
              <a:t>Conclusions</a:t>
            </a:r>
            <a:endParaRPr lang="en-GB" sz="3600" dirty="0">
              <a:latin typeface="Franklin Gothic Book" charset="0"/>
            </a:endParaRPr>
          </a:p>
        </p:txBody>
      </p:sp>
    </p:spTree>
    <p:extLst>
      <p:ext uri="{BB962C8B-B14F-4D97-AF65-F5344CB8AC3E}">
        <p14:creationId xmlns:p14="http://schemas.microsoft.com/office/powerpoint/2010/main" val="902909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63780415"/>
              </p:ext>
            </p:extLst>
          </p:nvPr>
        </p:nvGraphicFramePr>
        <p:xfrm>
          <a:off x="755574" y="2492896"/>
          <a:ext cx="7920881" cy="3610128"/>
        </p:xfrm>
        <a:graphic>
          <a:graphicData uri="http://schemas.openxmlformats.org/drawingml/2006/table">
            <a:tbl>
              <a:tblPr firstRow="1" firstCol="1" bandRow="1">
                <a:tableStyleId>{5C22544A-7EE6-4342-B048-85BDC9FD1C3A}</a:tableStyleId>
              </a:tblPr>
              <a:tblGrid>
                <a:gridCol w="2092765"/>
                <a:gridCol w="1045856"/>
                <a:gridCol w="1685917"/>
                <a:gridCol w="1368152"/>
                <a:gridCol w="1728191"/>
              </a:tblGrid>
              <a:tr h="500088">
                <a:tc>
                  <a:txBody>
                    <a:bodyPr/>
                    <a:lstStyle/>
                    <a:p>
                      <a:pPr algn="ctr">
                        <a:spcAft>
                          <a:spcPts val="0"/>
                        </a:spcAft>
                      </a:pPr>
                      <a:r>
                        <a:rPr lang="en-GB" sz="2000" dirty="0">
                          <a:effectLst/>
                        </a:rPr>
                        <a:t>Feature</a:t>
                      </a:r>
                      <a:endParaRPr lang="en-GB" sz="32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000">
                          <a:effectLst/>
                        </a:rPr>
                        <a:t>Score</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000">
                          <a:effectLst/>
                        </a:rPr>
                        <a:t>Respondents</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000">
                          <a:effectLst/>
                        </a:rPr>
                        <a:t>Max Score</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000">
                          <a:effectLst/>
                        </a:rPr>
                        <a:t>Normalised Score</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00088">
                <a:tc>
                  <a:txBody>
                    <a:bodyPr/>
                    <a:lstStyle/>
                    <a:p>
                      <a:pPr algn="ctr">
                        <a:spcAft>
                          <a:spcPts val="0"/>
                        </a:spcAft>
                      </a:pPr>
                      <a:r>
                        <a:rPr lang="en-GB" sz="2000">
                          <a:effectLst/>
                        </a:rPr>
                        <a:t>Costs</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92</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20</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120</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0.77</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r>
              <a:tr h="500088">
                <a:tc>
                  <a:txBody>
                    <a:bodyPr/>
                    <a:lstStyle/>
                    <a:p>
                      <a:pPr algn="ctr">
                        <a:spcAft>
                          <a:spcPts val="0"/>
                        </a:spcAft>
                      </a:pPr>
                      <a:r>
                        <a:rPr lang="en-GB" sz="2000">
                          <a:effectLst/>
                        </a:rPr>
                        <a:t>Personnel</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81</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18</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108</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0.75</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r>
              <a:tr h="500088">
                <a:tc>
                  <a:txBody>
                    <a:bodyPr/>
                    <a:lstStyle/>
                    <a:p>
                      <a:pPr algn="ctr">
                        <a:spcAft>
                          <a:spcPts val="0"/>
                        </a:spcAft>
                      </a:pPr>
                      <a:r>
                        <a:rPr lang="en-GB" sz="2000">
                          <a:effectLst/>
                        </a:rPr>
                        <a:t>Ship Design/Build</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71</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19</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114</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0.62</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r>
              <a:tr h="500088">
                <a:tc>
                  <a:txBody>
                    <a:bodyPr/>
                    <a:lstStyle/>
                    <a:p>
                      <a:pPr algn="ctr">
                        <a:spcAft>
                          <a:spcPts val="0"/>
                        </a:spcAft>
                      </a:pPr>
                      <a:r>
                        <a:rPr lang="en-GB" sz="2000">
                          <a:effectLst/>
                        </a:rPr>
                        <a:t>Cargo</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dirty="0">
                          <a:effectLst/>
                        </a:rPr>
                        <a:t>60</a:t>
                      </a:r>
                      <a:endParaRPr lang="en-GB" sz="32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18</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108</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0.56</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r>
              <a:tr h="500088">
                <a:tc>
                  <a:txBody>
                    <a:bodyPr/>
                    <a:lstStyle/>
                    <a:p>
                      <a:pPr algn="ctr">
                        <a:spcAft>
                          <a:spcPts val="0"/>
                        </a:spcAft>
                      </a:pPr>
                      <a:r>
                        <a:rPr lang="en-GB" sz="2000">
                          <a:effectLst/>
                        </a:rPr>
                        <a:t>Dimensions</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49</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19</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114</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0.43</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r>
              <a:tr h="500088">
                <a:tc>
                  <a:txBody>
                    <a:bodyPr/>
                    <a:lstStyle/>
                    <a:p>
                      <a:pPr algn="ctr">
                        <a:spcAft>
                          <a:spcPts val="0"/>
                        </a:spcAft>
                      </a:pPr>
                      <a:r>
                        <a:rPr lang="en-GB" sz="2000">
                          <a:effectLst/>
                        </a:rPr>
                        <a:t>Propulsion</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42</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18</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a:effectLst/>
                        </a:rPr>
                        <a:t>108</a:t>
                      </a:r>
                      <a:endParaRPr lang="en-GB" sz="320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c>
                  <a:txBody>
                    <a:bodyPr/>
                    <a:lstStyle/>
                    <a:p>
                      <a:pPr algn="ctr">
                        <a:spcAft>
                          <a:spcPts val="0"/>
                        </a:spcAft>
                      </a:pPr>
                      <a:r>
                        <a:rPr lang="en-GB" sz="2000" dirty="0">
                          <a:effectLst/>
                        </a:rPr>
                        <a:t>0.39</a:t>
                      </a:r>
                      <a:endParaRPr lang="en-GB" sz="32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b"/>
                </a:tc>
              </a:tr>
            </a:tbl>
          </a:graphicData>
        </a:graphic>
      </p:graphicFrame>
      <p:sp>
        <p:nvSpPr>
          <p:cNvPr id="3" name="Title 2"/>
          <p:cNvSpPr>
            <a:spLocks noGrp="1"/>
          </p:cNvSpPr>
          <p:nvPr>
            <p:ph type="title"/>
          </p:nvPr>
        </p:nvSpPr>
        <p:spPr/>
        <p:txBody>
          <a:bodyPr/>
          <a:lstStyle/>
          <a:p>
            <a:r>
              <a:rPr lang="en-GB" dirty="0" smtClean="0"/>
              <a:t>O&amp;M Vessels</a:t>
            </a:r>
            <a:endParaRPr lang="en-GB" dirty="0"/>
          </a:p>
        </p:txBody>
      </p:sp>
      <p:sp>
        <p:nvSpPr>
          <p:cNvPr id="5" name="Rectangle 4"/>
          <p:cNvSpPr/>
          <p:nvPr/>
        </p:nvSpPr>
        <p:spPr>
          <a:xfrm>
            <a:off x="755576" y="1340768"/>
            <a:ext cx="7704856" cy="830997"/>
          </a:xfrm>
          <a:prstGeom prst="rect">
            <a:avLst/>
          </a:prstGeom>
        </p:spPr>
        <p:txBody>
          <a:bodyPr wrap="square">
            <a:spAutoFit/>
          </a:bodyPr>
          <a:lstStyle/>
          <a:p>
            <a:r>
              <a:rPr lang="en-GB" dirty="0" smtClean="0">
                <a:latin typeface="Franklin Gothic Book" panose="020B0503020102020204" pitchFamily="34" charset="0"/>
                <a:ea typeface="HGSoeiKakugothicUB"/>
                <a:cs typeface="Times New Roman" panose="02020603050405020304" pitchFamily="18" charset="0"/>
              </a:rPr>
              <a:t>Relative </a:t>
            </a:r>
            <a:r>
              <a:rPr lang="en-GB" dirty="0">
                <a:latin typeface="Franklin Gothic Book" panose="020B0503020102020204" pitchFamily="34" charset="0"/>
                <a:ea typeface="HGSoeiKakugothicUB"/>
                <a:cs typeface="Times New Roman" panose="02020603050405020304" pitchFamily="18" charset="0"/>
              </a:rPr>
              <a:t>importance of attributes of </a:t>
            </a:r>
            <a:r>
              <a:rPr lang="en-GB" dirty="0" smtClean="0">
                <a:latin typeface="Franklin Gothic Book" panose="020B0503020102020204" pitchFamily="34" charset="0"/>
                <a:ea typeface="HGSoeiKakugothicUB"/>
                <a:cs typeface="Times New Roman" panose="02020603050405020304" pitchFamily="18" charset="0"/>
              </a:rPr>
              <a:t>O&amp;M vessels </a:t>
            </a:r>
            <a:r>
              <a:rPr lang="en-GB" dirty="0">
                <a:latin typeface="Franklin Gothic Book" panose="020B0503020102020204" pitchFamily="34" charset="0"/>
                <a:ea typeface="HGSoeiKakugothicUB"/>
                <a:cs typeface="Times New Roman" panose="02020603050405020304" pitchFamily="18" charset="0"/>
              </a:rPr>
              <a:t>for purchase and use decision </a:t>
            </a:r>
            <a:endParaRPr lang="en-GB" dirty="0"/>
          </a:p>
        </p:txBody>
      </p:sp>
    </p:spTree>
    <p:extLst>
      <p:ext uri="{BB962C8B-B14F-4D97-AF65-F5344CB8AC3E}">
        <p14:creationId xmlns:p14="http://schemas.microsoft.com/office/powerpoint/2010/main" val="160486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O&amp;M Vessels</a:t>
            </a:r>
            <a:endParaRPr lang="en-GB" dirty="0"/>
          </a:p>
        </p:txBody>
      </p:sp>
      <p:graphicFrame>
        <p:nvGraphicFramePr>
          <p:cNvPr id="4" name="Chart 3"/>
          <p:cNvGraphicFramePr/>
          <p:nvPr>
            <p:extLst>
              <p:ext uri="{D42A27DB-BD31-4B8C-83A1-F6EECF244321}">
                <p14:modId xmlns:p14="http://schemas.microsoft.com/office/powerpoint/2010/main" val="2042193969"/>
              </p:ext>
            </p:extLst>
          </p:nvPr>
        </p:nvGraphicFramePr>
        <p:xfrm>
          <a:off x="611560" y="2276872"/>
          <a:ext cx="8136904"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63352" y="1340768"/>
            <a:ext cx="7848872" cy="830997"/>
          </a:xfrm>
          <a:prstGeom prst="rect">
            <a:avLst/>
          </a:prstGeom>
        </p:spPr>
        <p:txBody>
          <a:bodyPr wrap="square">
            <a:spAutoFit/>
          </a:bodyPr>
          <a:lstStyle/>
          <a:p>
            <a:r>
              <a:rPr lang="en-GB" dirty="0">
                <a:latin typeface="Franklin Gothic Book" panose="020B0503020102020204" pitchFamily="34" charset="0"/>
                <a:ea typeface="HGSoeiKakugothicUB"/>
                <a:cs typeface="Times New Roman" panose="02020603050405020304" pitchFamily="18" charset="0"/>
              </a:rPr>
              <a:t>Comparison of attribute ranking among respondents and LEANWIND partners</a:t>
            </a:r>
            <a:endParaRPr lang="en-GB" dirty="0"/>
          </a:p>
        </p:txBody>
      </p:sp>
    </p:spTree>
    <p:extLst>
      <p:ext uri="{BB962C8B-B14F-4D97-AF65-F5344CB8AC3E}">
        <p14:creationId xmlns:p14="http://schemas.microsoft.com/office/powerpoint/2010/main" val="830292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O&amp;M Vessels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606365320"/>
              </p:ext>
            </p:extLst>
          </p:nvPr>
        </p:nvGraphicFramePr>
        <p:xfrm>
          <a:off x="611560" y="1556792"/>
          <a:ext cx="8208912" cy="4207805"/>
        </p:xfrm>
        <a:graphic>
          <a:graphicData uri="http://schemas.openxmlformats.org/drawingml/2006/table">
            <a:tbl>
              <a:tblPr firstRow="1" firstCol="1" bandRow="1">
                <a:tableStyleId>{5C22544A-7EE6-4342-B048-85BDC9FD1C3A}</a:tableStyleId>
              </a:tblPr>
              <a:tblGrid>
                <a:gridCol w="7411085"/>
                <a:gridCol w="797827"/>
              </a:tblGrid>
              <a:tr h="1405201">
                <a:tc gridSpan="2">
                  <a:txBody>
                    <a:bodyPr/>
                    <a:lstStyle/>
                    <a:p>
                      <a:pPr>
                        <a:spcAft>
                          <a:spcPts val="0"/>
                        </a:spcAft>
                      </a:pPr>
                      <a:r>
                        <a:rPr lang="en-GB" sz="2800" dirty="0" smtClean="0">
                          <a:effectLst/>
                        </a:rPr>
                        <a:t>Percentage </a:t>
                      </a:r>
                      <a:r>
                        <a:rPr lang="en-GB" sz="2800" dirty="0">
                          <a:effectLst/>
                        </a:rPr>
                        <a:t>of respondents agreeing or strongly agreeing with statements on adoption of new innovations in O&amp;M vessels</a:t>
                      </a:r>
                      <a:endParaRPr lang="en-GB" sz="28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hMerge="1">
                  <a:txBody>
                    <a:bodyPr/>
                    <a:lstStyle/>
                    <a:p>
                      <a:endParaRPr lang="en-GB"/>
                    </a:p>
                  </a:txBody>
                  <a:tcPr/>
                </a:tc>
              </a:tr>
              <a:tr h="602229">
                <a:tc>
                  <a:txBody>
                    <a:bodyPr/>
                    <a:lstStyle/>
                    <a:p>
                      <a:pPr marL="0" lvl="0" indent="0">
                        <a:spcAft>
                          <a:spcPts val="0"/>
                        </a:spcAft>
                        <a:buFont typeface="+mj-lt"/>
                        <a:buNone/>
                      </a:pPr>
                      <a:r>
                        <a:rPr lang="en-GB" sz="1800" dirty="0">
                          <a:effectLst/>
                        </a:rPr>
                        <a:t>For SOVs, comfort (for crew and passengers) is the most important factor.</a:t>
                      </a:r>
                      <a:endParaRPr lang="en-GB" sz="28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spcAft>
                          <a:spcPts val="0"/>
                        </a:spcAft>
                      </a:pPr>
                      <a:r>
                        <a:rPr lang="en-GB" sz="1800">
                          <a:effectLst/>
                        </a:rPr>
                        <a:t>80%</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638553">
                <a:tc>
                  <a:txBody>
                    <a:bodyPr/>
                    <a:lstStyle/>
                    <a:p>
                      <a:pPr marL="0" lvl="0" indent="0">
                        <a:spcAft>
                          <a:spcPts val="0"/>
                        </a:spcAft>
                        <a:buFont typeface="+mj-lt"/>
                        <a:buNone/>
                      </a:pPr>
                      <a:r>
                        <a:rPr lang="en-GB" sz="1800" dirty="0">
                          <a:effectLst/>
                        </a:rPr>
                        <a:t>Special consideration should be given to ‘green’ solutions when designing the SOV</a:t>
                      </a:r>
                      <a:endParaRPr lang="en-GB" sz="28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spcAft>
                          <a:spcPts val="0"/>
                        </a:spcAft>
                      </a:pPr>
                      <a:r>
                        <a:rPr lang="en-GB" sz="1800">
                          <a:effectLst/>
                        </a:rPr>
                        <a:t>75%</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954417">
                <a:tc>
                  <a:txBody>
                    <a:bodyPr/>
                    <a:lstStyle/>
                    <a:p>
                      <a:pPr marL="0" lvl="0" indent="0">
                        <a:spcAft>
                          <a:spcPts val="0"/>
                        </a:spcAft>
                        <a:buFont typeface="+mj-lt"/>
                        <a:buNone/>
                      </a:pPr>
                      <a:r>
                        <a:rPr lang="en-GB" sz="1800" dirty="0">
                          <a:effectLst/>
                        </a:rPr>
                        <a:t>Functionality should be prioritized over operational expenditure in design of SOVs, i.e. the SOV should be designed to perform its intended tasks as efficiently as possible regardless of the day rate</a:t>
                      </a:r>
                      <a:endParaRPr lang="en-GB" sz="28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spcAft>
                          <a:spcPts val="0"/>
                        </a:spcAft>
                      </a:pPr>
                      <a:r>
                        <a:rPr lang="en-GB" sz="1800">
                          <a:effectLst/>
                        </a:rPr>
                        <a:t>70%</a:t>
                      </a:r>
                      <a:endParaRPr lang="en-GB" sz="28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607405">
                <a:tc>
                  <a:txBody>
                    <a:bodyPr/>
                    <a:lstStyle/>
                    <a:p>
                      <a:pPr marL="0" lvl="0" indent="0">
                        <a:spcAft>
                          <a:spcPts val="0"/>
                        </a:spcAft>
                        <a:buFont typeface="+mj-lt"/>
                        <a:buNone/>
                      </a:pPr>
                      <a:r>
                        <a:rPr lang="en-GB" sz="1800" dirty="0">
                          <a:effectLst/>
                        </a:rPr>
                        <a:t>The SOV should be able to perform other tasks such as surveying and diving support</a:t>
                      </a:r>
                      <a:endParaRPr lang="en-GB" sz="28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spcAft>
                          <a:spcPts val="0"/>
                        </a:spcAft>
                      </a:pPr>
                      <a:r>
                        <a:rPr lang="en-GB" sz="1800" dirty="0">
                          <a:effectLst/>
                        </a:rPr>
                        <a:t>60%</a:t>
                      </a:r>
                      <a:endParaRPr lang="en-GB" sz="28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02657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Turbine Foundations</a:t>
            </a:r>
            <a:endParaRPr lang="en-GB" dirty="0"/>
          </a:p>
        </p:txBody>
      </p:sp>
      <p:graphicFrame>
        <p:nvGraphicFramePr>
          <p:cNvPr id="4" name="Chart 3"/>
          <p:cNvGraphicFramePr/>
          <p:nvPr>
            <p:extLst>
              <p:ext uri="{D42A27DB-BD31-4B8C-83A1-F6EECF244321}">
                <p14:modId xmlns:p14="http://schemas.microsoft.com/office/powerpoint/2010/main" val="869600114"/>
              </p:ext>
            </p:extLst>
          </p:nvPr>
        </p:nvGraphicFramePr>
        <p:xfrm>
          <a:off x="539552" y="2470448"/>
          <a:ext cx="8136904" cy="39828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05520" y="1270119"/>
            <a:ext cx="8136904" cy="1200329"/>
          </a:xfrm>
          <a:prstGeom prst="rect">
            <a:avLst/>
          </a:prstGeom>
        </p:spPr>
        <p:txBody>
          <a:bodyPr wrap="square">
            <a:spAutoFit/>
          </a:bodyPr>
          <a:lstStyle/>
          <a:p>
            <a:r>
              <a:rPr lang="en-GB" dirty="0">
                <a:latin typeface="Franklin Gothic Book" panose="020B0503020102020204" pitchFamily="34" charset="0"/>
                <a:ea typeface="HGSoeiKakugothicUB"/>
                <a:cs typeface="Times New Roman" panose="02020603050405020304" pitchFamily="18" charset="0"/>
              </a:rPr>
              <a:t>Importance of Design/Construction Elements for Turbine Foundations Purchase and Use (Percentage indicating Important or Very Important)</a:t>
            </a:r>
            <a:endParaRPr lang="en-GB" dirty="0"/>
          </a:p>
        </p:txBody>
      </p:sp>
    </p:spTree>
    <p:extLst>
      <p:ext uri="{BB962C8B-B14F-4D97-AF65-F5344CB8AC3E}">
        <p14:creationId xmlns:p14="http://schemas.microsoft.com/office/powerpoint/2010/main" val="2829720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Turbine Foundations</a:t>
            </a:r>
            <a:endParaRPr lang="en-GB" dirty="0"/>
          </a:p>
        </p:txBody>
      </p:sp>
      <p:graphicFrame>
        <p:nvGraphicFramePr>
          <p:cNvPr id="4" name="Chart 3"/>
          <p:cNvGraphicFramePr/>
          <p:nvPr>
            <p:extLst>
              <p:ext uri="{D42A27DB-BD31-4B8C-83A1-F6EECF244321}">
                <p14:modId xmlns:p14="http://schemas.microsoft.com/office/powerpoint/2010/main" val="2658549308"/>
              </p:ext>
            </p:extLst>
          </p:nvPr>
        </p:nvGraphicFramePr>
        <p:xfrm>
          <a:off x="539552" y="2449617"/>
          <a:ext cx="8352928" cy="40334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39552" y="1340768"/>
            <a:ext cx="8352928" cy="1200329"/>
          </a:xfrm>
          <a:prstGeom prst="rect">
            <a:avLst/>
          </a:prstGeom>
        </p:spPr>
        <p:txBody>
          <a:bodyPr wrap="square">
            <a:spAutoFit/>
          </a:bodyPr>
          <a:lstStyle/>
          <a:p>
            <a:r>
              <a:rPr lang="en-GB" dirty="0">
                <a:latin typeface="Franklin Gothic Book" panose="020B0503020102020204" pitchFamily="34" charset="0"/>
                <a:ea typeface="HGSoeiKakugothicUB"/>
                <a:cs typeface="Times New Roman" panose="02020603050405020304" pitchFamily="18" charset="0"/>
              </a:rPr>
              <a:t>Importance of Dimensions Elements for Turbine Foundations Purchase and Use (Percentage indicating Important or Very Important)</a:t>
            </a:r>
            <a:endParaRPr lang="en-GB" dirty="0"/>
          </a:p>
        </p:txBody>
      </p:sp>
    </p:spTree>
    <p:extLst>
      <p:ext uri="{BB962C8B-B14F-4D97-AF65-F5344CB8AC3E}">
        <p14:creationId xmlns:p14="http://schemas.microsoft.com/office/powerpoint/2010/main" val="1921153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Turbine Foundations</a:t>
            </a:r>
            <a:endParaRPr lang="en-GB" dirty="0"/>
          </a:p>
        </p:txBody>
      </p:sp>
      <p:graphicFrame>
        <p:nvGraphicFramePr>
          <p:cNvPr id="4" name="Chart 3"/>
          <p:cNvGraphicFramePr/>
          <p:nvPr>
            <p:extLst>
              <p:ext uri="{D42A27DB-BD31-4B8C-83A1-F6EECF244321}">
                <p14:modId xmlns:p14="http://schemas.microsoft.com/office/powerpoint/2010/main" val="3023568320"/>
              </p:ext>
            </p:extLst>
          </p:nvPr>
        </p:nvGraphicFramePr>
        <p:xfrm>
          <a:off x="539552" y="2309812"/>
          <a:ext cx="8208912" cy="42155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04800" y="1412776"/>
            <a:ext cx="8443664" cy="1200329"/>
          </a:xfrm>
          <a:prstGeom prst="rect">
            <a:avLst/>
          </a:prstGeom>
        </p:spPr>
        <p:txBody>
          <a:bodyPr wrap="square">
            <a:spAutoFit/>
          </a:bodyPr>
          <a:lstStyle/>
          <a:p>
            <a:r>
              <a:rPr lang="en-GB" dirty="0">
                <a:latin typeface="Franklin Gothic Book" panose="020B0503020102020204" pitchFamily="34" charset="0"/>
                <a:ea typeface="HGSoeiKakugothicUB"/>
                <a:cs typeface="Times New Roman" panose="02020603050405020304" pitchFamily="18" charset="0"/>
              </a:rPr>
              <a:t>Importance of Performance Elements for Turbine Foundations Purchase and Use (Percentage indicating Important or Very Important)</a:t>
            </a:r>
            <a:endParaRPr lang="en-GB" dirty="0"/>
          </a:p>
        </p:txBody>
      </p:sp>
    </p:spTree>
    <p:extLst>
      <p:ext uri="{BB962C8B-B14F-4D97-AF65-F5344CB8AC3E}">
        <p14:creationId xmlns:p14="http://schemas.microsoft.com/office/powerpoint/2010/main" val="3022685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6120357"/>
              </p:ext>
            </p:extLst>
          </p:nvPr>
        </p:nvGraphicFramePr>
        <p:xfrm>
          <a:off x="683569" y="1772813"/>
          <a:ext cx="8136902" cy="4857090"/>
        </p:xfrm>
        <a:graphic>
          <a:graphicData uri="http://schemas.openxmlformats.org/drawingml/2006/table">
            <a:tbl>
              <a:tblPr firstRow="1" firstCol="1" bandRow="1">
                <a:tableStyleId>{5C22544A-7EE6-4342-B048-85BDC9FD1C3A}</a:tableStyleId>
              </a:tblPr>
              <a:tblGrid>
                <a:gridCol w="3266550"/>
                <a:gridCol w="1045050"/>
                <a:gridCol w="1387669"/>
                <a:gridCol w="1219431"/>
                <a:gridCol w="1218202"/>
              </a:tblGrid>
              <a:tr h="1541360">
                <a:tc gridSpan="5">
                  <a:txBody>
                    <a:bodyPr/>
                    <a:lstStyle/>
                    <a:p>
                      <a:pPr algn="l">
                        <a:spcAft>
                          <a:spcPts val="0"/>
                        </a:spcAft>
                      </a:pPr>
                      <a:r>
                        <a:rPr lang="en-GB" sz="3600" dirty="0" smtClean="0">
                          <a:effectLst/>
                        </a:rPr>
                        <a:t>Respondents </a:t>
                      </a:r>
                      <a:r>
                        <a:rPr lang="en-GB" sz="3600" dirty="0">
                          <a:effectLst/>
                        </a:rPr>
                        <a:t>ranking attributes for the use/purchase decision for offshore wind farm turbine foundations</a:t>
                      </a:r>
                      <a:endParaRPr lang="en-GB" sz="36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42234">
                <a:tc>
                  <a:txBody>
                    <a:bodyPr/>
                    <a:lstStyle/>
                    <a:p>
                      <a:pPr>
                        <a:spcAft>
                          <a:spcPts val="0"/>
                        </a:spcAft>
                      </a:pPr>
                      <a:r>
                        <a:rPr lang="en-GB" sz="2400">
                          <a:effectLst/>
                        </a:rPr>
                        <a:t> </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First</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Second</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Third</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Fourth</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642234">
                <a:tc>
                  <a:txBody>
                    <a:bodyPr/>
                    <a:lstStyle/>
                    <a:p>
                      <a:pPr>
                        <a:spcAft>
                          <a:spcPts val="0"/>
                        </a:spcAft>
                      </a:pPr>
                      <a:r>
                        <a:rPr lang="en-GB" sz="2400">
                          <a:effectLst/>
                        </a:rPr>
                        <a:t>Design/construction </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2</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3</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1</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1</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642234">
                <a:tc>
                  <a:txBody>
                    <a:bodyPr/>
                    <a:lstStyle/>
                    <a:p>
                      <a:pPr>
                        <a:spcAft>
                          <a:spcPts val="0"/>
                        </a:spcAft>
                      </a:pPr>
                      <a:r>
                        <a:rPr lang="en-GB" sz="2400">
                          <a:effectLst/>
                        </a:rPr>
                        <a:t>Dimensions</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1</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0</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0</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6</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642234">
                <a:tc>
                  <a:txBody>
                    <a:bodyPr/>
                    <a:lstStyle/>
                    <a:p>
                      <a:pPr>
                        <a:spcAft>
                          <a:spcPts val="0"/>
                        </a:spcAft>
                      </a:pPr>
                      <a:r>
                        <a:rPr lang="en-GB" sz="2400">
                          <a:effectLst/>
                        </a:rPr>
                        <a:t>Performance</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3</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1</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3</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0</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642234">
                <a:tc>
                  <a:txBody>
                    <a:bodyPr/>
                    <a:lstStyle/>
                    <a:p>
                      <a:pPr>
                        <a:spcAft>
                          <a:spcPts val="0"/>
                        </a:spcAft>
                      </a:pPr>
                      <a:r>
                        <a:rPr lang="en-GB" sz="2400">
                          <a:effectLst/>
                        </a:rPr>
                        <a:t>Installation</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1</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3</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3</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dirty="0">
                          <a:effectLst/>
                        </a:rPr>
                        <a:t>0</a:t>
                      </a:r>
                      <a:endParaRPr lang="en-GB" sz="36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bl>
          </a:graphicData>
        </a:graphic>
      </p:graphicFrame>
      <p:sp>
        <p:nvSpPr>
          <p:cNvPr id="3" name="Title 2"/>
          <p:cNvSpPr>
            <a:spLocks noGrp="1"/>
          </p:cNvSpPr>
          <p:nvPr>
            <p:ph type="title"/>
          </p:nvPr>
        </p:nvSpPr>
        <p:spPr/>
        <p:txBody>
          <a:bodyPr/>
          <a:lstStyle/>
          <a:p>
            <a:r>
              <a:rPr lang="en-GB" dirty="0" smtClean="0"/>
              <a:t>Turbine Foundations</a:t>
            </a:r>
            <a:endParaRPr lang="en-GB" dirty="0"/>
          </a:p>
        </p:txBody>
      </p:sp>
    </p:spTree>
    <p:extLst>
      <p:ext uri="{BB962C8B-B14F-4D97-AF65-F5344CB8AC3E}">
        <p14:creationId xmlns:p14="http://schemas.microsoft.com/office/powerpoint/2010/main" val="397874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Turbine Foundations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530085843"/>
              </p:ext>
            </p:extLst>
          </p:nvPr>
        </p:nvGraphicFramePr>
        <p:xfrm>
          <a:off x="371952" y="1340768"/>
          <a:ext cx="8352928" cy="5163961"/>
        </p:xfrm>
        <a:graphic>
          <a:graphicData uri="http://schemas.openxmlformats.org/drawingml/2006/table">
            <a:tbl>
              <a:tblPr firstRow="1" firstCol="1" bandRow="1">
                <a:tableStyleId>{5C22544A-7EE6-4342-B048-85BDC9FD1C3A}</a:tableStyleId>
              </a:tblPr>
              <a:tblGrid>
                <a:gridCol w="7762983"/>
                <a:gridCol w="589945"/>
              </a:tblGrid>
              <a:tr h="292268">
                <a:tc>
                  <a:txBody>
                    <a:bodyPr/>
                    <a:lstStyle/>
                    <a:p>
                      <a:pPr>
                        <a:spcAft>
                          <a:spcPts val="0"/>
                        </a:spcAft>
                      </a:pPr>
                      <a:r>
                        <a:rPr lang="en-GB" sz="1600" dirty="0">
                          <a:effectLst/>
                        </a:rPr>
                        <a:t> </a:t>
                      </a:r>
                      <a:r>
                        <a:rPr lang="en-GB" sz="1600" b="1" kern="1200" dirty="0" smtClean="0">
                          <a:solidFill>
                            <a:schemeClr val="lt1"/>
                          </a:solidFill>
                          <a:effectLst/>
                          <a:latin typeface="+mn-lt"/>
                          <a:ea typeface="+mn-ea"/>
                          <a:cs typeface="+mn-cs"/>
                        </a:rPr>
                        <a:t>Percentage of Respondents Agreeing or Strongly Agreeing with the following statements</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r">
                        <a:spcAft>
                          <a:spcPts val="0"/>
                        </a:spcAft>
                      </a:pPr>
                      <a:r>
                        <a:rPr lang="en-GB" sz="1600">
                          <a:effectLst/>
                        </a:rPr>
                        <a:t> </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292268">
                <a:tc>
                  <a:txBody>
                    <a:bodyPr/>
                    <a:lstStyle/>
                    <a:p>
                      <a:pPr algn="just">
                        <a:spcAft>
                          <a:spcPts val="0"/>
                        </a:spcAft>
                      </a:pPr>
                      <a:r>
                        <a:rPr lang="en-GB" sz="1600">
                          <a:effectLst/>
                        </a:rPr>
                        <a:t>Environmental considerations are important factors when deciding on the type of foundation.</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r">
                        <a:spcAft>
                          <a:spcPts val="0"/>
                        </a:spcAft>
                      </a:pPr>
                      <a:r>
                        <a:rPr lang="en-GB" sz="1600">
                          <a:effectLst/>
                        </a:rPr>
                        <a:t>86%</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876803">
                <a:tc>
                  <a:txBody>
                    <a:bodyPr/>
                    <a:lstStyle/>
                    <a:p>
                      <a:pPr algn="just">
                        <a:spcAft>
                          <a:spcPts val="0"/>
                        </a:spcAft>
                      </a:pPr>
                      <a:r>
                        <a:rPr lang="en-GB" sz="1600">
                          <a:effectLst/>
                        </a:rPr>
                        <a:t>For Gravity Based Foundations (GBFs) a solution where the foundation with turbine can be floated out to the installation site is preferable over having to install the turbine offshore after installation of the (float-out) foundation.</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r">
                        <a:spcAft>
                          <a:spcPts val="0"/>
                        </a:spcAft>
                      </a:pPr>
                      <a:r>
                        <a:rPr lang="en-GB" sz="1600">
                          <a:effectLst/>
                        </a:rPr>
                        <a:t>67%</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84535">
                <a:tc>
                  <a:txBody>
                    <a:bodyPr/>
                    <a:lstStyle/>
                    <a:p>
                      <a:pPr algn="just">
                        <a:spcAft>
                          <a:spcPts val="0"/>
                        </a:spcAft>
                      </a:pPr>
                      <a:r>
                        <a:rPr lang="en-GB" sz="1600">
                          <a:effectLst/>
                        </a:rPr>
                        <a:t>Well known and ‘proven’ foundation types are preferred over novel and innovative foundation types which have not accumulated enough experience yet.</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r">
                        <a:spcAft>
                          <a:spcPts val="0"/>
                        </a:spcAft>
                      </a:pPr>
                      <a:r>
                        <a:rPr lang="en-GB" sz="1600">
                          <a:effectLst/>
                        </a:rPr>
                        <a:t>57%</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84535">
                <a:tc>
                  <a:txBody>
                    <a:bodyPr/>
                    <a:lstStyle/>
                    <a:p>
                      <a:pPr algn="just">
                        <a:spcAft>
                          <a:spcPts val="0"/>
                        </a:spcAft>
                      </a:pPr>
                      <a:r>
                        <a:rPr lang="en-GB" sz="1600">
                          <a:effectLst/>
                        </a:rPr>
                        <a:t>(XL) Monopiles are the preferred foundation type and will remain the dominant type of offshore foundation in Europe</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r">
                        <a:spcAft>
                          <a:spcPts val="0"/>
                        </a:spcAft>
                      </a:pPr>
                      <a:r>
                        <a:rPr lang="en-GB" sz="1600">
                          <a:effectLst/>
                        </a:rPr>
                        <a:t>29%</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84535">
                <a:tc>
                  <a:txBody>
                    <a:bodyPr/>
                    <a:lstStyle/>
                    <a:p>
                      <a:pPr algn="just">
                        <a:spcAft>
                          <a:spcPts val="0"/>
                        </a:spcAft>
                      </a:pPr>
                      <a:r>
                        <a:rPr lang="en-GB" sz="1600">
                          <a:effectLst/>
                        </a:rPr>
                        <a:t>Soil profile and Met-Ocean conditions at the installation site are more important factors than the existing supply chain when deciding on the type of foundation.</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r">
                        <a:spcAft>
                          <a:spcPts val="0"/>
                        </a:spcAft>
                      </a:pPr>
                      <a:r>
                        <a:rPr lang="en-GB" sz="1600">
                          <a:effectLst/>
                        </a:rPr>
                        <a:t>29%</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84535">
                <a:tc>
                  <a:txBody>
                    <a:bodyPr/>
                    <a:lstStyle/>
                    <a:p>
                      <a:pPr algn="just">
                        <a:spcAft>
                          <a:spcPts val="0"/>
                        </a:spcAft>
                      </a:pPr>
                      <a:r>
                        <a:rPr lang="en-GB" sz="1600">
                          <a:effectLst/>
                        </a:rPr>
                        <a:t>Wind farm developers prefer to design the foundations in-house rather than buying existing designs.</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r">
                        <a:spcAft>
                          <a:spcPts val="0"/>
                        </a:spcAft>
                      </a:pPr>
                      <a:r>
                        <a:rPr lang="en-GB" sz="1600">
                          <a:effectLst/>
                        </a:rPr>
                        <a:t>29%</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84535">
                <a:tc>
                  <a:txBody>
                    <a:bodyPr/>
                    <a:lstStyle/>
                    <a:p>
                      <a:pPr algn="just">
                        <a:spcAft>
                          <a:spcPts val="0"/>
                        </a:spcAft>
                      </a:pPr>
                      <a:r>
                        <a:rPr lang="en-GB" sz="1600">
                          <a:effectLst/>
                        </a:rPr>
                        <a:t>The design of an offshore wind turbine foundation should accommodate the reduction of installation costs rather than manufacturing costs.</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r">
                        <a:spcAft>
                          <a:spcPts val="0"/>
                        </a:spcAft>
                      </a:pPr>
                      <a:r>
                        <a:rPr lang="en-GB" sz="1600">
                          <a:effectLst/>
                        </a:rPr>
                        <a:t>14%</a:t>
                      </a:r>
                      <a:endParaRPr lang="en-GB" sz="24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584535">
                <a:tc>
                  <a:txBody>
                    <a:bodyPr/>
                    <a:lstStyle/>
                    <a:p>
                      <a:pPr algn="just">
                        <a:spcAft>
                          <a:spcPts val="0"/>
                        </a:spcAft>
                      </a:pPr>
                      <a:r>
                        <a:rPr lang="en-GB" sz="1600" dirty="0">
                          <a:effectLst/>
                        </a:rPr>
                        <a:t>Floating wind turbines are an interesting concept but too expensive to become economically viable and will therefore only see limited application.</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r">
                        <a:spcAft>
                          <a:spcPts val="0"/>
                        </a:spcAft>
                      </a:pPr>
                      <a:r>
                        <a:rPr lang="en-GB" sz="1600" dirty="0">
                          <a:effectLst/>
                        </a:rPr>
                        <a:t>0%</a:t>
                      </a:r>
                      <a:endParaRPr lang="en-GB" sz="24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03702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Turbine Foundation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34208304"/>
              </p:ext>
            </p:extLst>
          </p:nvPr>
        </p:nvGraphicFramePr>
        <p:xfrm>
          <a:off x="596464" y="2060848"/>
          <a:ext cx="8136903" cy="3999579"/>
        </p:xfrm>
        <a:graphic>
          <a:graphicData uri="http://schemas.openxmlformats.org/drawingml/2006/table">
            <a:tbl>
              <a:tblPr firstRow="1" firstCol="1" bandRow="1">
                <a:tableStyleId>{5C22544A-7EE6-4342-B048-85BDC9FD1C3A}</a:tableStyleId>
              </a:tblPr>
              <a:tblGrid>
                <a:gridCol w="3065746"/>
                <a:gridCol w="1268038"/>
                <a:gridCol w="1831499"/>
                <a:gridCol w="1971620"/>
              </a:tblGrid>
              <a:tr h="724725">
                <a:tc gridSpan="4">
                  <a:txBody>
                    <a:bodyPr/>
                    <a:lstStyle/>
                    <a:p>
                      <a:pPr algn="just">
                        <a:spcAft>
                          <a:spcPts val="0"/>
                        </a:spcAft>
                      </a:pPr>
                      <a:r>
                        <a:rPr lang="en-GB" sz="3600" dirty="0" smtClean="0">
                          <a:effectLst/>
                        </a:rPr>
                        <a:t>Preferred </a:t>
                      </a:r>
                      <a:r>
                        <a:rPr lang="en-GB" sz="3600" dirty="0">
                          <a:effectLst/>
                        </a:rPr>
                        <a:t>type of wind turbine foundation</a:t>
                      </a:r>
                      <a:endParaRPr lang="en-GB" sz="36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r>
              <a:tr h="603938">
                <a:tc>
                  <a:txBody>
                    <a:bodyPr/>
                    <a:lstStyle/>
                    <a:p>
                      <a:pPr>
                        <a:spcAft>
                          <a:spcPts val="0"/>
                        </a:spcAft>
                      </a:pPr>
                      <a:r>
                        <a:rPr lang="en-GB" sz="2400">
                          <a:effectLst/>
                        </a:rPr>
                        <a:t>Foundation Type</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Score</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Maximum  Score</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Normalised Score</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603938">
                <a:tc>
                  <a:txBody>
                    <a:bodyPr/>
                    <a:lstStyle/>
                    <a:p>
                      <a:pPr>
                        <a:spcAft>
                          <a:spcPts val="0"/>
                        </a:spcAft>
                      </a:pPr>
                      <a:r>
                        <a:rPr lang="en-GB" sz="2400">
                          <a:effectLst/>
                        </a:rPr>
                        <a:t>XL monopile</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19</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28</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0.679</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603938">
                <a:tc>
                  <a:txBody>
                    <a:bodyPr/>
                    <a:lstStyle/>
                    <a:p>
                      <a:pPr>
                        <a:spcAft>
                          <a:spcPts val="0"/>
                        </a:spcAft>
                      </a:pPr>
                      <a:r>
                        <a:rPr lang="en-GB" sz="2400">
                          <a:effectLst/>
                        </a:rPr>
                        <a:t>Jacket foundation</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15</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28</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0.536</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603938">
                <a:tc>
                  <a:txBody>
                    <a:bodyPr/>
                    <a:lstStyle/>
                    <a:p>
                      <a:pPr>
                        <a:spcAft>
                          <a:spcPts val="0"/>
                        </a:spcAft>
                      </a:pPr>
                      <a:r>
                        <a:rPr lang="en-GB" sz="2400">
                          <a:effectLst/>
                        </a:rPr>
                        <a:t>Gravity Base Foundation</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14</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28</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0.500</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603938">
                <a:tc>
                  <a:txBody>
                    <a:bodyPr/>
                    <a:lstStyle/>
                    <a:p>
                      <a:pPr>
                        <a:spcAft>
                          <a:spcPts val="0"/>
                        </a:spcAft>
                      </a:pPr>
                      <a:r>
                        <a:rPr lang="en-GB" sz="2400">
                          <a:effectLst/>
                        </a:rPr>
                        <a:t>Floating foundation</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12</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a:effectLst/>
                        </a:rPr>
                        <a:t>28</a:t>
                      </a:r>
                      <a:endParaRPr lang="en-GB" sz="3600">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algn="ctr">
                        <a:spcAft>
                          <a:spcPts val="0"/>
                        </a:spcAft>
                      </a:pPr>
                      <a:r>
                        <a:rPr lang="en-GB" sz="2400" dirty="0">
                          <a:effectLst/>
                        </a:rPr>
                        <a:t>0.429</a:t>
                      </a:r>
                      <a:endParaRPr lang="en-GB" sz="3600" dirty="0">
                        <a:effectLst/>
                        <a:latin typeface="Franklin Gothic Book" panose="020B0503020102020204" pitchFamily="34" charset="0"/>
                        <a:ea typeface="HGSoeiKakugothicUB"/>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51241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00200"/>
            <a:ext cx="8447856" cy="4525963"/>
          </a:xfrm>
        </p:spPr>
        <p:txBody>
          <a:bodyPr/>
          <a:lstStyle/>
          <a:p>
            <a:r>
              <a:rPr lang="en-GB" sz="2000" dirty="0"/>
              <a:t>The results of the surveys generally confirmed the demand for larger installation vessels which are able to handle larger components than current vessels available in the market, and substructures which are able to support larger wind turbines and in deeper water than is currently feasible. </a:t>
            </a:r>
          </a:p>
          <a:p>
            <a:pPr lvl="0"/>
            <a:r>
              <a:rPr lang="en-GB" sz="2000" dirty="0" smtClean="0"/>
              <a:t>‘</a:t>
            </a:r>
            <a:r>
              <a:rPr lang="en-GB" sz="2000" dirty="0"/>
              <a:t>Green’ designs and environmentally friendly solutions are considered important for the vessels, but to a lesser extent for the foundations</a:t>
            </a:r>
            <a:r>
              <a:rPr lang="en-GB" sz="2000" dirty="0" smtClean="0"/>
              <a:t>.</a:t>
            </a:r>
          </a:p>
          <a:p>
            <a:pPr lvl="0"/>
            <a:r>
              <a:rPr lang="en-GB" sz="2000" dirty="0" smtClean="0"/>
              <a:t>Health &amp; Safety and Workflow are considered important factors for both types of vessel. Comfort for crew and passengers is considered the most important factor for O&amp;M vessels but less so for installation vessels.</a:t>
            </a:r>
          </a:p>
          <a:p>
            <a:pPr lvl="0"/>
            <a:r>
              <a:rPr lang="en-GB" sz="2000" dirty="0" smtClean="0"/>
              <a:t>Operational expenditure is considered a very important factor for the O&amp;M vessel but less so for the installation vessel. However, respondents indicated that functionality should be prioritised over reducing OPEX for both vessels.</a:t>
            </a:r>
            <a:endParaRPr lang="en-GB" sz="2000" dirty="0"/>
          </a:p>
        </p:txBody>
      </p:sp>
      <p:sp>
        <p:nvSpPr>
          <p:cNvPr id="3" name="Title 2"/>
          <p:cNvSpPr>
            <a:spLocks noGrp="1"/>
          </p:cNvSpPr>
          <p:nvPr>
            <p:ph type="title"/>
          </p:nvPr>
        </p:nvSpPr>
        <p:spPr/>
        <p:txBody>
          <a:bodyPr/>
          <a:lstStyle/>
          <a:p>
            <a:r>
              <a:rPr lang="en-GB" dirty="0" smtClean="0"/>
              <a:t>Conclusion</a:t>
            </a:r>
            <a:endParaRPr lang="en-GB" dirty="0"/>
          </a:p>
        </p:txBody>
      </p:sp>
    </p:spTree>
    <p:extLst>
      <p:ext uri="{BB962C8B-B14F-4D97-AF65-F5344CB8AC3E}">
        <p14:creationId xmlns:p14="http://schemas.microsoft.com/office/powerpoint/2010/main" val="60986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1"/>
          <p:cNvSpPr>
            <a:spLocks noGrp="1"/>
          </p:cNvSpPr>
          <p:nvPr>
            <p:ph idx="1"/>
          </p:nvPr>
        </p:nvSpPr>
        <p:spPr>
          <a:xfrm>
            <a:off x="611560" y="1711349"/>
            <a:ext cx="7924800" cy="4525963"/>
          </a:xfrm>
        </p:spPr>
        <p:txBody>
          <a:bodyPr/>
          <a:lstStyle/>
          <a:p>
            <a:r>
              <a:rPr lang="en-GB" dirty="0" smtClean="0"/>
              <a:t>This work forms part of the LEANWIND project.</a:t>
            </a:r>
          </a:p>
          <a:p>
            <a:r>
              <a:rPr lang="en-GB" dirty="0" smtClean="0"/>
              <a:t>The aim </a:t>
            </a:r>
            <a:r>
              <a:rPr lang="en-GB" dirty="0"/>
              <a:t>of the LEANWIND project is to provide cost-reductions by applying lean principles to the offshore wind lifecycle and supply chain. </a:t>
            </a:r>
            <a:endParaRPr lang="en-GB" dirty="0" smtClean="0"/>
          </a:p>
          <a:p>
            <a:r>
              <a:rPr lang="en-GB" dirty="0" smtClean="0"/>
              <a:t>Critical to this aim is </a:t>
            </a:r>
            <a:r>
              <a:rPr lang="en-GB" dirty="0"/>
              <a:t>the design and development of several innovations within the scope of the project</a:t>
            </a:r>
            <a:r>
              <a:rPr lang="en-GB" dirty="0" smtClean="0"/>
              <a:t>.</a:t>
            </a:r>
          </a:p>
          <a:p>
            <a:r>
              <a:rPr lang="en-GB" dirty="0" smtClean="0"/>
              <a:t>These innovations must be taken up and exploited by industry participants to achieve widespread cost improvements in the sector. This means the innovations must add value and address critical needs of potential purchasers and/or users.</a:t>
            </a:r>
          </a:p>
          <a:p>
            <a:pPr marL="0" indent="0">
              <a:buNone/>
            </a:pPr>
            <a:endParaRPr lang="en-GB" dirty="0" smtClean="0"/>
          </a:p>
        </p:txBody>
      </p:sp>
      <p:sp>
        <p:nvSpPr>
          <p:cNvPr id="13314" name="Title 2"/>
          <p:cNvSpPr>
            <a:spLocks noGrp="1"/>
          </p:cNvSpPr>
          <p:nvPr>
            <p:ph type="title"/>
          </p:nvPr>
        </p:nvSpPr>
        <p:spPr>
          <a:xfrm>
            <a:off x="304800" y="332656"/>
            <a:ext cx="8001000" cy="590550"/>
          </a:xfrm>
        </p:spPr>
        <p:txBody>
          <a:bodyPr/>
          <a:lstStyle/>
          <a:p>
            <a:r>
              <a:rPr lang="en-IE" sz="2800" dirty="0" smtClean="0">
                <a:latin typeface="Franklin Gothic Book" charset="0"/>
              </a:rPr>
              <a:t>Objective of the Research</a:t>
            </a:r>
            <a:endParaRPr lang="en-GB" sz="2800" dirty="0">
              <a:latin typeface="Franklin Gothic Book" charset="0"/>
            </a:endParaRPr>
          </a:p>
        </p:txBody>
      </p:sp>
    </p:spTree>
    <p:extLst>
      <p:ext uri="{BB962C8B-B14F-4D97-AF65-F5344CB8AC3E}">
        <p14:creationId xmlns:p14="http://schemas.microsoft.com/office/powerpoint/2010/main" val="574720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600200"/>
            <a:ext cx="8303840" cy="4525963"/>
          </a:xfrm>
        </p:spPr>
        <p:txBody>
          <a:bodyPr/>
          <a:lstStyle/>
          <a:p>
            <a:pPr lvl="0"/>
            <a:r>
              <a:rPr lang="en-GB" dirty="0"/>
              <a:t>Vessel operators prefer installation vessels suitable for transportation and installation of both foundations and turbines rather than installation vessels dedicated to turbines only. </a:t>
            </a:r>
            <a:endParaRPr lang="en-GB" dirty="0" smtClean="0"/>
          </a:p>
          <a:p>
            <a:pPr lvl="0"/>
            <a:r>
              <a:rPr lang="en-GB" dirty="0" smtClean="0"/>
              <a:t>The </a:t>
            </a:r>
            <a:r>
              <a:rPr lang="en-GB" dirty="0"/>
              <a:t>use of feeder barges/vessels for foundations and/or turbines is unpopular among vessel operators.</a:t>
            </a:r>
          </a:p>
          <a:p>
            <a:pPr lvl="0"/>
            <a:r>
              <a:rPr lang="en-GB" dirty="0"/>
              <a:t>Reducing the manufacturing costs of foundations is considered more important than reducing installation costs. </a:t>
            </a:r>
          </a:p>
          <a:p>
            <a:pPr lvl="0"/>
            <a:r>
              <a:rPr lang="en-GB" dirty="0"/>
              <a:t>Respondents indicate a willingness to use novel foundation types for the installation of offshore wind turbines, however, when given the choice the </a:t>
            </a:r>
            <a:r>
              <a:rPr lang="en-GB" dirty="0" err="1"/>
              <a:t>monopile</a:t>
            </a:r>
            <a:r>
              <a:rPr lang="en-GB" dirty="0"/>
              <a:t> is still the most popular foundation.</a:t>
            </a:r>
          </a:p>
          <a:p>
            <a:pPr marL="0" indent="0">
              <a:buNone/>
            </a:pP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4200105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600200"/>
            <a:ext cx="8231832" cy="4525963"/>
          </a:xfrm>
        </p:spPr>
        <p:txBody>
          <a:bodyPr/>
          <a:lstStyle/>
          <a:p>
            <a:pPr lvl="0"/>
            <a:r>
              <a:rPr lang="en-GB" dirty="0"/>
              <a:t>Respondents believe there is a high degree of potential for floating offshore wind energy generation.</a:t>
            </a:r>
          </a:p>
          <a:p>
            <a:r>
              <a:rPr lang="en-GB" dirty="0" smtClean="0"/>
              <a:t>The </a:t>
            </a:r>
            <a:r>
              <a:rPr lang="en-GB" dirty="0"/>
              <a:t>attribute matching revealed a high degree of correlation between designers’ and respondents’ priorities for O&amp;M vessels and low correlation for installation vessels. </a:t>
            </a:r>
            <a:endParaRPr lang="en-GB" dirty="0" smtClean="0"/>
          </a:p>
          <a:p>
            <a:r>
              <a:rPr lang="en-GB" dirty="0" smtClean="0"/>
              <a:t>This </a:t>
            </a:r>
            <a:r>
              <a:rPr lang="en-GB" dirty="0"/>
              <a:t>would suggest the LEANWIND O&amp;M vessel will have high potential, whereas further consultation between designers and industry is required for the design of the LEANWIND installation vessel.</a:t>
            </a:r>
          </a:p>
          <a:p>
            <a:endParaRPr lang="en-GB" dirty="0"/>
          </a:p>
        </p:txBody>
      </p:sp>
      <p:sp>
        <p:nvSpPr>
          <p:cNvPr id="3" name="Title 2"/>
          <p:cNvSpPr>
            <a:spLocks noGrp="1"/>
          </p:cNvSpPr>
          <p:nvPr>
            <p:ph type="title"/>
          </p:nvPr>
        </p:nvSpPr>
        <p:spPr/>
        <p:txBody>
          <a:bodyPr/>
          <a:lstStyle/>
          <a:p>
            <a:r>
              <a:rPr lang="en-GB" dirty="0" smtClean="0"/>
              <a:t>Conclusions</a:t>
            </a:r>
            <a:endParaRPr lang="en-GB" dirty="0"/>
          </a:p>
        </p:txBody>
      </p:sp>
    </p:spTree>
    <p:extLst>
      <p:ext uri="{BB962C8B-B14F-4D97-AF65-F5344CB8AC3E}">
        <p14:creationId xmlns:p14="http://schemas.microsoft.com/office/powerpoint/2010/main" val="443064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611560" y="2996952"/>
            <a:ext cx="7291536" cy="590550"/>
          </a:xfrm>
        </p:spPr>
        <p:txBody>
          <a:bodyPr/>
          <a:lstStyle/>
          <a:p>
            <a:pPr algn="ctr"/>
            <a:r>
              <a:rPr lang="en-IE" sz="2800" dirty="0" smtClean="0">
                <a:latin typeface="Franklin Gothic Book" charset="0"/>
              </a:rPr>
              <a:t>Thank you for your attention!</a:t>
            </a:r>
            <a:endParaRPr lang="en-GB" sz="2800" dirty="0"/>
          </a:p>
        </p:txBody>
      </p:sp>
      <p:sp>
        <p:nvSpPr>
          <p:cNvPr id="3" name="Title 2"/>
          <p:cNvSpPr txBox="1">
            <a:spLocks/>
          </p:cNvSpPr>
          <p:nvPr/>
        </p:nvSpPr>
        <p:spPr bwMode="auto">
          <a:xfrm>
            <a:off x="611560" y="5445224"/>
            <a:ext cx="7291536"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chemeClr val="tx1"/>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pPr algn="ctr"/>
            <a:r>
              <a:rPr lang="en-IE" sz="2800" dirty="0" smtClean="0">
                <a:latin typeface="Franklin Gothic Book" charset="0"/>
              </a:rPr>
              <a:t>Contact:	 d.jordan@ucc.ie 	@</a:t>
            </a:r>
            <a:r>
              <a:rPr lang="en-IE" sz="2800" dirty="0" err="1" smtClean="0">
                <a:latin typeface="Franklin Gothic Book" charset="0"/>
              </a:rPr>
              <a:t>decjordan</a:t>
            </a:r>
            <a:endParaRPr lang="en-GB" sz="2800" dirty="0"/>
          </a:p>
        </p:txBody>
      </p:sp>
    </p:spTree>
    <p:extLst>
      <p:ext uri="{BB962C8B-B14F-4D97-AF65-F5344CB8AC3E}">
        <p14:creationId xmlns:p14="http://schemas.microsoft.com/office/powerpoint/2010/main" val="4238888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1"/>
          <p:cNvSpPr>
            <a:spLocks noGrp="1"/>
          </p:cNvSpPr>
          <p:nvPr>
            <p:ph idx="1"/>
          </p:nvPr>
        </p:nvSpPr>
        <p:spPr>
          <a:xfrm>
            <a:off x="611560" y="1711349"/>
            <a:ext cx="7924800" cy="4525963"/>
          </a:xfrm>
        </p:spPr>
        <p:txBody>
          <a:bodyPr/>
          <a:lstStyle/>
          <a:p>
            <a:r>
              <a:rPr lang="en-GB" dirty="0" smtClean="0"/>
              <a:t>The task </a:t>
            </a:r>
            <a:r>
              <a:rPr lang="en-GB" dirty="0"/>
              <a:t>assesses the market potential of LEANWIND innovations in offshore wind-farm foundation types, installation vessels, and Operations &amp; Maintenance (O&amp;M) vessels</a:t>
            </a:r>
            <a:r>
              <a:rPr lang="en-GB" dirty="0" smtClean="0"/>
              <a:t>.</a:t>
            </a:r>
          </a:p>
          <a:p>
            <a:r>
              <a:rPr lang="en-GB" dirty="0"/>
              <a:t>The </a:t>
            </a:r>
            <a:r>
              <a:rPr lang="en-GB" dirty="0" smtClean="0"/>
              <a:t>study assesses </a:t>
            </a:r>
            <a:r>
              <a:rPr lang="en-GB" dirty="0"/>
              <a:t>the extent to which these innovations meet the requirements of stakeholders in the industry and, using attribute matching, assesses the extent to which innovations add value in the most critical aspects of the use or buy decision. </a:t>
            </a:r>
            <a:endParaRPr lang="en-GB" dirty="0" smtClean="0"/>
          </a:p>
          <a:p>
            <a:r>
              <a:rPr lang="en-GB" dirty="0" smtClean="0"/>
              <a:t>This </a:t>
            </a:r>
            <a:r>
              <a:rPr lang="en-GB" dirty="0"/>
              <a:t>is achieved using a survey of industry stakeholders.</a:t>
            </a:r>
            <a:endParaRPr lang="en-GB" dirty="0" smtClean="0"/>
          </a:p>
          <a:p>
            <a:endParaRPr lang="en-GB" dirty="0" smtClean="0"/>
          </a:p>
          <a:p>
            <a:endParaRPr lang="en-IE" sz="2200" dirty="0"/>
          </a:p>
          <a:p>
            <a:endParaRPr lang="en-GB" dirty="0" smtClean="0"/>
          </a:p>
        </p:txBody>
      </p:sp>
      <p:sp>
        <p:nvSpPr>
          <p:cNvPr id="13314" name="Title 2"/>
          <p:cNvSpPr>
            <a:spLocks noGrp="1"/>
          </p:cNvSpPr>
          <p:nvPr>
            <p:ph type="title"/>
          </p:nvPr>
        </p:nvSpPr>
        <p:spPr>
          <a:xfrm>
            <a:off x="304800" y="332656"/>
            <a:ext cx="8001000" cy="590550"/>
          </a:xfrm>
        </p:spPr>
        <p:txBody>
          <a:bodyPr/>
          <a:lstStyle/>
          <a:p>
            <a:r>
              <a:rPr lang="en-IE" sz="2800" dirty="0" smtClean="0">
                <a:latin typeface="Franklin Gothic Book" charset="0"/>
              </a:rPr>
              <a:t>Objectives of the Research</a:t>
            </a:r>
            <a:endParaRPr lang="en-GB" sz="2800" dirty="0">
              <a:latin typeface="Franklin Gothic Book" charset="0"/>
            </a:endParaRPr>
          </a:p>
        </p:txBody>
      </p:sp>
    </p:spTree>
    <p:extLst>
      <p:ext uri="{BB962C8B-B14F-4D97-AF65-F5344CB8AC3E}">
        <p14:creationId xmlns:p14="http://schemas.microsoft.com/office/powerpoint/2010/main" val="144675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00200"/>
            <a:ext cx="8447856" cy="4525963"/>
          </a:xfrm>
        </p:spPr>
        <p:txBody>
          <a:bodyPr/>
          <a:lstStyle/>
          <a:p>
            <a:r>
              <a:rPr lang="en-GB" dirty="0" smtClean="0"/>
              <a:t>A market analysis was undertaken as part of the study.</a:t>
            </a:r>
          </a:p>
          <a:p>
            <a:r>
              <a:rPr lang="en-GB" dirty="0" smtClean="0"/>
              <a:t>It finds there </a:t>
            </a:r>
            <a:r>
              <a:rPr lang="en-GB" dirty="0"/>
              <a:t>are a number of conditions that will impact the growth of the </a:t>
            </a:r>
            <a:r>
              <a:rPr lang="en-GB" dirty="0" smtClean="0"/>
              <a:t>industry.</a:t>
            </a:r>
          </a:p>
          <a:p>
            <a:r>
              <a:rPr lang="en-GB" dirty="0" smtClean="0"/>
              <a:t>External factors, such </a:t>
            </a:r>
            <a:r>
              <a:rPr lang="en-GB" dirty="0"/>
              <a:t>as competition with other markets for </a:t>
            </a:r>
            <a:r>
              <a:rPr lang="en-GB" dirty="0" smtClean="0"/>
              <a:t>resources </a:t>
            </a:r>
            <a:r>
              <a:rPr lang="en-GB" dirty="0"/>
              <a:t>or with incentives for </a:t>
            </a:r>
            <a:r>
              <a:rPr lang="en-GB" dirty="0" smtClean="0"/>
              <a:t>development cannot be </a:t>
            </a:r>
            <a:r>
              <a:rPr lang="en-GB" dirty="0"/>
              <a:t>controlled directly by </a:t>
            </a:r>
            <a:r>
              <a:rPr lang="en-GB" dirty="0" smtClean="0"/>
              <a:t>developers</a:t>
            </a:r>
          </a:p>
          <a:p>
            <a:r>
              <a:rPr lang="en-GB" dirty="0" smtClean="0"/>
              <a:t>Technological innovation </a:t>
            </a:r>
            <a:r>
              <a:rPr lang="en-GB" dirty="0"/>
              <a:t>is likely to be significant in reducing the  </a:t>
            </a:r>
            <a:r>
              <a:rPr lang="en-GB" dirty="0" err="1"/>
              <a:t>Levelised</a:t>
            </a:r>
            <a:r>
              <a:rPr lang="en-GB" dirty="0"/>
              <a:t> Cost of Energy (</a:t>
            </a:r>
            <a:r>
              <a:rPr lang="en-GB" dirty="0" err="1"/>
              <a:t>LCoE</a:t>
            </a:r>
            <a:r>
              <a:rPr lang="en-GB" dirty="0" smtClean="0"/>
              <a:t>).</a:t>
            </a:r>
          </a:p>
          <a:p>
            <a:r>
              <a:rPr lang="en-GB" dirty="0" smtClean="0"/>
              <a:t>Technological </a:t>
            </a:r>
            <a:r>
              <a:rPr lang="en-GB" dirty="0"/>
              <a:t>innovations expected to become more mainstream in the industry in the near future include: larger capacity turbines, floating foundations, and improved installation and monitoring technologies.  </a:t>
            </a:r>
          </a:p>
        </p:txBody>
      </p:sp>
      <p:sp>
        <p:nvSpPr>
          <p:cNvPr id="3" name="Title 2"/>
          <p:cNvSpPr>
            <a:spLocks noGrp="1"/>
          </p:cNvSpPr>
          <p:nvPr>
            <p:ph type="title"/>
          </p:nvPr>
        </p:nvSpPr>
        <p:spPr/>
        <p:txBody>
          <a:bodyPr/>
          <a:lstStyle/>
          <a:p>
            <a:r>
              <a:rPr lang="en-GB" dirty="0" smtClean="0"/>
              <a:t>Market Analysis</a:t>
            </a:r>
            <a:endParaRPr lang="en-GB" dirty="0"/>
          </a:p>
        </p:txBody>
      </p:sp>
    </p:spTree>
    <p:extLst>
      <p:ext uri="{BB962C8B-B14F-4D97-AF65-F5344CB8AC3E}">
        <p14:creationId xmlns:p14="http://schemas.microsoft.com/office/powerpoint/2010/main" val="168213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600200"/>
            <a:ext cx="8375848" cy="4525963"/>
          </a:xfrm>
        </p:spPr>
        <p:txBody>
          <a:bodyPr/>
          <a:lstStyle/>
          <a:p>
            <a:r>
              <a:rPr lang="en-GB" sz="2200" dirty="0" smtClean="0"/>
              <a:t>In addition, originally </a:t>
            </a:r>
            <a:r>
              <a:rPr lang="en-GB" sz="2200" dirty="0"/>
              <a:t>ownership of offshore wind farms was almost exclusively by large utility companies. </a:t>
            </a:r>
            <a:endParaRPr lang="en-GB" sz="2200" dirty="0" smtClean="0"/>
          </a:p>
          <a:p>
            <a:r>
              <a:rPr lang="en-GB" sz="2200" dirty="0" smtClean="0"/>
              <a:t>Although </a:t>
            </a:r>
            <a:r>
              <a:rPr lang="en-GB" sz="2200" dirty="0"/>
              <a:t>they still own the majority share in projects, the mix of investors is changing due to the increase of joint-venture projects, where investors include financial lenders </a:t>
            </a:r>
            <a:r>
              <a:rPr lang="en-GB" sz="2200" dirty="0" smtClean="0"/>
              <a:t>(e.g. Green </a:t>
            </a:r>
            <a:r>
              <a:rPr lang="en-GB" sz="2200" dirty="0"/>
              <a:t>Investment Bank), institutional lenders </a:t>
            </a:r>
            <a:r>
              <a:rPr lang="en-GB" sz="2200" dirty="0" smtClean="0"/>
              <a:t>(e.g. Pension </a:t>
            </a:r>
            <a:r>
              <a:rPr lang="en-GB" sz="2200" dirty="0" err="1"/>
              <a:t>Danmark</a:t>
            </a:r>
            <a:r>
              <a:rPr lang="en-GB" sz="2200" dirty="0"/>
              <a:t>), smaller power producers, or Engineering, Procurement, Construction and Installation (EPCI) contractors (e.g. the turbine manufacturers). </a:t>
            </a:r>
            <a:endParaRPr lang="en-GB" sz="2200" dirty="0" smtClean="0"/>
          </a:p>
          <a:p>
            <a:r>
              <a:rPr lang="en-GB" sz="2200" dirty="0" smtClean="0"/>
              <a:t>Market trends also suggest there </a:t>
            </a:r>
            <a:r>
              <a:rPr lang="en-GB" sz="2200" dirty="0"/>
              <a:t>may be more vertical integration along the supply chain, that is offshore wind developers are bringing operations such as maintenance in-house</a:t>
            </a:r>
            <a:r>
              <a:rPr lang="en-GB" sz="2200" dirty="0" smtClean="0"/>
              <a:t>.</a:t>
            </a:r>
            <a:endParaRPr lang="en-GB" sz="2200" dirty="0"/>
          </a:p>
        </p:txBody>
      </p:sp>
      <p:sp>
        <p:nvSpPr>
          <p:cNvPr id="3" name="Title 2"/>
          <p:cNvSpPr>
            <a:spLocks noGrp="1"/>
          </p:cNvSpPr>
          <p:nvPr>
            <p:ph type="title"/>
          </p:nvPr>
        </p:nvSpPr>
        <p:spPr/>
        <p:txBody>
          <a:bodyPr/>
          <a:lstStyle/>
          <a:p>
            <a:r>
              <a:rPr lang="en-GB" dirty="0" smtClean="0"/>
              <a:t>Market Analysis</a:t>
            </a:r>
            <a:endParaRPr lang="en-GB" dirty="0"/>
          </a:p>
        </p:txBody>
      </p:sp>
    </p:spTree>
    <p:extLst>
      <p:ext uri="{BB962C8B-B14F-4D97-AF65-F5344CB8AC3E}">
        <p14:creationId xmlns:p14="http://schemas.microsoft.com/office/powerpoint/2010/main" val="358079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600200"/>
            <a:ext cx="8375848" cy="4525963"/>
          </a:xfrm>
        </p:spPr>
        <p:txBody>
          <a:bodyPr/>
          <a:lstStyle/>
          <a:p>
            <a:r>
              <a:rPr lang="en-GB" dirty="0" smtClean="0"/>
              <a:t>The study assesses the </a:t>
            </a:r>
            <a:r>
              <a:rPr lang="en-GB" dirty="0"/>
              <a:t>extent to which the technological innovations developed in the LEANWIND project </a:t>
            </a:r>
            <a:r>
              <a:rPr lang="en-GB" dirty="0" smtClean="0"/>
              <a:t>match </a:t>
            </a:r>
            <a:r>
              <a:rPr lang="en-GB" dirty="0"/>
              <a:t>the self-reported important criteria of potential users. </a:t>
            </a:r>
            <a:endParaRPr lang="en-GB" dirty="0" smtClean="0"/>
          </a:p>
          <a:p>
            <a:r>
              <a:rPr lang="en-GB" dirty="0" smtClean="0"/>
              <a:t>The report generated by the study presents </a:t>
            </a:r>
            <a:r>
              <a:rPr lang="en-GB" dirty="0"/>
              <a:t>detailed </a:t>
            </a:r>
            <a:r>
              <a:rPr lang="en-GB" dirty="0" smtClean="0"/>
              <a:t>technical </a:t>
            </a:r>
            <a:r>
              <a:rPr lang="en-GB" dirty="0"/>
              <a:t>specifications of the </a:t>
            </a:r>
            <a:r>
              <a:rPr lang="en-GB" dirty="0" smtClean="0"/>
              <a:t>LEANWIND </a:t>
            </a:r>
            <a:r>
              <a:rPr lang="en-GB" dirty="0"/>
              <a:t>innovations and the gaps in the industry which they are intended to </a:t>
            </a:r>
            <a:r>
              <a:rPr lang="en-GB" dirty="0" smtClean="0"/>
              <a:t>fill - though this is not elaborated here.</a:t>
            </a:r>
            <a:endParaRPr lang="en-GB" dirty="0"/>
          </a:p>
          <a:p>
            <a:r>
              <a:rPr lang="en-GB" dirty="0"/>
              <a:t>To explore the extent to which the innovations add value to potential users/purchasers, and therefore the likelihood that the innovations will be taken up by the market, an original </a:t>
            </a:r>
            <a:r>
              <a:rPr lang="en-GB" dirty="0" err="1"/>
              <a:t>survery</a:t>
            </a:r>
            <a:r>
              <a:rPr lang="en-GB" dirty="0"/>
              <a:t> is administered to industry participants that are potential users and/or purchasers of the innovations for wind-farm developments</a:t>
            </a:r>
            <a:r>
              <a:rPr lang="en-GB" dirty="0" smtClean="0"/>
              <a:t>.</a:t>
            </a:r>
          </a:p>
        </p:txBody>
      </p:sp>
      <p:sp>
        <p:nvSpPr>
          <p:cNvPr id="3" name="Title 2"/>
          <p:cNvSpPr>
            <a:spLocks noGrp="1"/>
          </p:cNvSpPr>
          <p:nvPr>
            <p:ph type="title"/>
          </p:nvPr>
        </p:nvSpPr>
        <p:spPr/>
        <p:txBody>
          <a:bodyPr/>
          <a:lstStyle/>
          <a:p>
            <a:r>
              <a:rPr lang="en-GB" dirty="0" smtClean="0"/>
              <a:t>Attribute Matching Approach</a:t>
            </a:r>
            <a:endParaRPr lang="en-GB" dirty="0"/>
          </a:p>
        </p:txBody>
      </p:sp>
    </p:spTree>
    <p:extLst>
      <p:ext uri="{BB962C8B-B14F-4D97-AF65-F5344CB8AC3E}">
        <p14:creationId xmlns:p14="http://schemas.microsoft.com/office/powerpoint/2010/main" val="48988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600200"/>
            <a:ext cx="8303840" cy="4525963"/>
          </a:xfrm>
        </p:spPr>
        <p:txBody>
          <a:bodyPr/>
          <a:lstStyle/>
          <a:p>
            <a:r>
              <a:rPr lang="en-GB" dirty="0"/>
              <a:t>The LEANWIND partners </a:t>
            </a:r>
            <a:r>
              <a:rPr lang="en-GB" dirty="0" smtClean="0"/>
              <a:t>designed </a:t>
            </a:r>
            <a:r>
              <a:rPr lang="en-GB" dirty="0"/>
              <a:t>several innovations to achieve the objectives of the project. </a:t>
            </a:r>
            <a:endParaRPr lang="en-GB" dirty="0" smtClean="0"/>
          </a:p>
          <a:p>
            <a:r>
              <a:rPr lang="en-GB" dirty="0" smtClean="0"/>
              <a:t>An </a:t>
            </a:r>
            <a:r>
              <a:rPr lang="en-GB" dirty="0"/>
              <a:t>important aspect of the project is the diffusion of these innovations across the industry. </a:t>
            </a:r>
            <a:endParaRPr lang="en-GB" dirty="0" smtClean="0"/>
          </a:p>
          <a:p>
            <a:r>
              <a:rPr lang="en-GB" dirty="0" smtClean="0"/>
              <a:t>The </a:t>
            </a:r>
            <a:r>
              <a:rPr lang="en-GB" dirty="0"/>
              <a:t>innovations will be successful to the extent that they are adopted by industry participants. Their adoption depends on the degree to which the innovations add value to off-shore wind farm projects. </a:t>
            </a:r>
            <a:endParaRPr lang="en-GB" dirty="0" smtClean="0"/>
          </a:p>
          <a:p>
            <a:r>
              <a:rPr lang="en-GB" dirty="0" smtClean="0"/>
              <a:t>This </a:t>
            </a:r>
            <a:r>
              <a:rPr lang="en-GB" dirty="0"/>
              <a:t>value may take the form of lower costs, improved efficiency, greater reliability, or other key attributes for wind farm development, all of which are ultimately aimed at reducing </a:t>
            </a:r>
            <a:r>
              <a:rPr lang="en-GB" dirty="0" err="1"/>
              <a:t>LCoE</a:t>
            </a:r>
            <a:r>
              <a:rPr lang="en-GB" dirty="0" smtClean="0"/>
              <a:t>.</a:t>
            </a:r>
          </a:p>
          <a:p>
            <a:endParaRPr lang="en-GB" dirty="0"/>
          </a:p>
        </p:txBody>
      </p:sp>
      <p:sp>
        <p:nvSpPr>
          <p:cNvPr id="3" name="Title 2"/>
          <p:cNvSpPr>
            <a:spLocks noGrp="1"/>
          </p:cNvSpPr>
          <p:nvPr>
            <p:ph type="title"/>
          </p:nvPr>
        </p:nvSpPr>
        <p:spPr/>
        <p:txBody>
          <a:bodyPr/>
          <a:lstStyle/>
          <a:p>
            <a:r>
              <a:rPr lang="en-GB" dirty="0" smtClean="0"/>
              <a:t>LEANWIND Innovations</a:t>
            </a:r>
            <a:endParaRPr lang="en-GB" dirty="0"/>
          </a:p>
        </p:txBody>
      </p:sp>
    </p:spTree>
    <p:extLst>
      <p:ext uri="{BB962C8B-B14F-4D97-AF65-F5344CB8AC3E}">
        <p14:creationId xmlns:p14="http://schemas.microsoft.com/office/powerpoint/2010/main" val="52146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600200"/>
            <a:ext cx="8231832" cy="4525963"/>
          </a:xfrm>
        </p:spPr>
        <p:txBody>
          <a:bodyPr/>
          <a:lstStyle/>
          <a:p>
            <a:r>
              <a:rPr lang="en-GB" dirty="0"/>
              <a:t>The study focuses on three technological innovations in the LEANWIND project. </a:t>
            </a:r>
          </a:p>
          <a:p>
            <a:r>
              <a:rPr lang="en-GB" dirty="0" smtClean="0"/>
              <a:t>Operations and Maintenance (O&amp;M) Vessel</a:t>
            </a:r>
          </a:p>
          <a:p>
            <a:r>
              <a:rPr lang="en-GB" dirty="0" smtClean="0"/>
              <a:t>Installation Vessel</a:t>
            </a:r>
          </a:p>
          <a:p>
            <a:r>
              <a:rPr lang="en-GB" dirty="0" smtClean="0"/>
              <a:t>Wind Turbine Foundations</a:t>
            </a:r>
          </a:p>
          <a:p>
            <a:pPr lvl="1"/>
            <a:r>
              <a:rPr lang="en-GB" dirty="0" smtClean="0"/>
              <a:t>Semi-submersible floating platform</a:t>
            </a:r>
          </a:p>
          <a:p>
            <a:pPr lvl="1"/>
            <a:r>
              <a:rPr lang="en-GB" dirty="0" smtClean="0"/>
              <a:t>Gravity-based foundation</a:t>
            </a:r>
          </a:p>
          <a:p>
            <a:pPr lvl="1"/>
            <a:r>
              <a:rPr lang="en-GB" dirty="0" smtClean="0"/>
              <a:t>Float-out jacket foundation</a:t>
            </a:r>
          </a:p>
          <a:p>
            <a:r>
              <a:rPr lang="en-GB" dirty="0" smtClean="0"/>
              <a:t>Original surveys of industry stakeholders and potential  users/purchasers of these innovations.</a:t>
            </a:r>
          </a:p>
          <a:p>
            <a:endParaRPr lang="en-GB" dirty="0"/>
          </a:p>
        </p:txBody>
      </p:sp>
      <p:sp>
        <p:nvSpPr>
          <p:cNvPr id="3" name="Title 2"/>
          <p:cNvSpPr>
            <a:spLocks noGrp="1"/>
          </p:cNvSpPr>
          <p:nvPr>
            <p:ph type="title"/>
          </p:nvPr>
        </p:nvSpPr>
        <p:spPr/>
        <p:txBody>
          <a:bodyPr/>
          <a:lstStyle/>
          <a:p>
            <a:r>
              <a:rPr lang="en-GB" dirty="0" smtClean="0"/>
              <a:t>LEANWIND Innovations</a:t>
            </a:r>
            <a:endParaRPr lang="en-GB" dirty="0"/>
          </a:p>
        </p:txBody>
      </p:sp>
    </p:spTree>
    <p:extLst>
      <p:ext uri="{BB962C8B-B14F-4D97-AF65-F5344CB8AC3E}">
        <p14:creationId xmlns:p14="http://schemas.microsoft.com/office/powerpoint/2010/main" val="2442203216"/>
      </p:ext>
    </p:extLst>
  </p:cSld>
  <p:clrMapOvr>
    <a:masterClrMapping/>
  </p:clrMapOvr>
</p:sld>
</file>

<file path=ppt/theme/theme1.xml><?xml version="1.0" encoding="utf-8"?>
<a:theme xmlns:a="http://schemas.openxmlformats.org/drawingml/2006/main" name="LEANWIND Pres. Template">
  <a:themeElements>
    <a:clrScheme name="Aangepast 2">
      <a:dk1>
        <a:srgbClr val="005596"/>
      </a:dk1>
      <a:lt1>
        <a:sysClr val="window" lastClr="FFFFFF"/>
      </a:lt1>
      <a:dk2>
        <a:srgbClr val="005596"/>
      </a:dk2>
      <a:lt2>
        <a:srgbClr val="000000"/>
      </a:lt2>
      <a:accent1>
        <a:srgbClr val="005596"/>
      </a:accent1>
      <a:accent2>
        <a:srgbClr val="E05115"/>
      </a:accent2>
      <a:accent3>
        <a:srgbClr val="78BDE8"/>
      </a:accent3>
      <a:accent4>
        <a:srgbClr val="FDC400"/>
      </a:accent4>
      <a:accent5>
        <a:srgbClr val="E05115"/>
      </a:accent5>
      <a:accent6>
        <a:srgbClr val="FFFFFF"/>
      </a:accent6>
      <a:hlink>
        <a:srgbClr val="0000FF"/>
      </a:hlink>
      <a:folHlink>
        <a:srgbClr val="E05115"/>
      </a:folHlink>
    </a:clrScheme>
    <a:fontScheme name="Hoeken">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LEANWIND Pres. Template</Template>
  <TotalTime>1236</TotalTime>
  <Words>2097</Words>
  <Application>Microsoft Office PowerPoint</Application>
  <PresentationFormat>On-screen Show (4:3)</PresentationFormat>
  <Paragraphs>296</Paragraphs>
  <Slides>32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Franklin Gothic Book</vt:lpstr>
      <vt:lpstr>Franklin Gothic Medium</vt:lpstr>
      <vt:lpstr>HGSoeiKakugothicUB</vt:lpstr>
      <vt:lpstr>Times New Roman</vt:lpstr>
      <vt:lpstr>ヒラギノ角ゴ Pro W3</vt:lpstr>
      <vt:lpstr>LEANWIND Pres. Template</vt:lpstr>
      <vt:lpstr>PowerPoint Presentation</vt:lpstr>
      <vt:lpstr>Presentation outline</vt:lpstr>
      <vt:lpstr>Objective of the Research</vt:lpstr>
      <vt:lpstr>Objectives of the Research</vt:lpstr>
      <vt:lpstr>Market Analysis</vt:lpstr>
      <vt:lpstr>Market Analysis</vt:lpstr>
      <vt:lpstr>Attribute Matching Approach</vt:lpstr>
      <vt:lpstr>LEANWIND Innovations</vt:lpstr>
      <vt:lpstr>LEANWIND Innovations</vt:lpstr>
      <vt:lpstr>Method – Attribute Matching</vt:lpstr>
      <vt:lpstr>PowerPoint Presentation</vt:lpstr>
      <vt:lpstr>Survey Responses</vt:lpstr>
      <vt:lpstr>Installation Vessels</vt:lpstr>
      <vt:lpstr>10 Most Important Criteria in Decision to Purchase an Installation Vessel</vt:lpstr>
      <vt:lpstr>Installation Vessels</vt:lpstr>
      <vt:lpstr>Installation Vessels</vt:lpstr>
      <vt:lpstr>Installation Vessels</vt:lpstr>
      <vt:lpstr>O&amp;M Vessels</vt:lpstr>
      <vt:lpstr>10 Most Important Criteria in Decision to Purchase an O&amp;M Vessel</vt:lpstr>
      <vt:lpstr>O&amp;M Vessels</vt:lpstr>
      <vt:lpstr>O&amp;M Vessels</vt:lpstr>
      <vt:lpstr>O&amp;M Vessels</vt:lpstr>
      <vt:lpstr>Turbine Foundations</vt:lpstr>
      <vt:lpstr>Turbine Foundations</vt:lpstr>
      <vt:lpstr>Turbine Foundations</vt:lpstr>
      <vt:lpstr>Turbine Foundations</vt:lpstr>
      <vt:lpstr>Turbine Foundations</vt:lpstr>
      <vt:lpstr>Turbine Foundation</vt:lpstr>
      <vt:lpstr>Conclusion</vt:lpstr>
      <vt:lpstr>PowerPoint Presentation</vt:lpstr>
      <vt:lpstr>Conclusions</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Devoy McAuliffe</dc:creator>
  <cp:lastModifiedBy>Sabina Potestio</cp:lastModifiedBy>
  <cp:revision>145</cp:revision>
  <dcterms:created xsi:type="dcterms:W3CDTF">2015-11-09T09:13:10Z</dcterms:created>
  <dcterms:modified xsi:type="dcterms:W3CDTF">2017-06-19T09:04:50Z</dcterms:modified>
</cp:coreProperties>
</file>