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411" r:id="rId2"/>
    <p:sldId id="414" r:id="rId3"/>
    <p:sldId id="528" r:id="rId4"/>
    <p:sldId id="486" r:id="rId5"/>
    <p:sldId id="489" r:id="rId6"/>
    <p:sldId id="535" r:id="rId7"/>
    <p:sldId id="490" r:id="rId8"/>
    <p:sldId id="491" r:id="rId9"/>
    <p:sldId id="531" r:id="rId10"/>
    <p:sldId id="532" r:id="rId11"/>
    <p:sldId id="533" r:id="rId12"/>
    <p:sldId id="534" r:id="rId13"/>
    <p:sldId id="529" r:id="rId14"/>
    <p:sldId id="530" r:id="rId15"/>
    <p:sldId id="405" r:id="rId16"/>
    <p:sldId id="402" r:id="rId17"/>
  </p:sldIdLst>
  <p:sldSz cx="9144000" cy="5715000" type="screen16x10"/>
  <p:notesSz cx="6789738" cy="9929813"/>
  <p:defaultTextStyle>
    <a:defPPr>
      <a:defRPr lang="en-US"/>
    </a:defPPr>
    <a:lvl1pPr marL="0" algn="l" defTabSz="856708" rtl="0" eaLnBrk="1" latinLnBrk="0" hangingPunct="1">
      <a:defRPr sz="1700" kern="1200">
        <a:solidFill>
          <a:schemeClr val="tx1"/>
        </a:solidFill>
        <a:latin typeface="+mn-lt"/>
        <a:ea typeface="+mn-ea"/>
        <a:cs typeface="+mn-cs"/>
      </a:defRPr>
    </a:lvl1pPr>
    <a:lvl2pPr marL="428354" algn="l" defTabSz="856708" rtl="0" eaLnBrk="1" latinLnBrk="0" hangingPunct="1">
      <a:defRPr sz="1700" kern="1200">
        <a:solidFill>
          <a:schemeClr val="tx1"/>
        </a:solidFill>
        <a:latin typeface="+mn-lt"/>
        <a:ea typeface="+mn-ea"/>
        <a:cs typeface="+mn-cs"/>
      </a:defRPr>
    </a:lvl2pPr>
    <a:lvl3pPr marL="856708" algn="l" defTabSz="856708" rtl="0" eaLnBrk="1" latinLnBrk="0" hangingPunct="1">
      <a:defRPr sz="1700" kern="1200">
        <a:solidFill>
          <a:schemeClr val="tx1"/>
        </a:solidFill>
        <a:latin typeface="+mn-lt"/>
        <a:ea typeface="+mn-ea"/>
        <a:cs typeface="+mn-cs"/>
      </a:defRPr>
    </a:lvl3pPr>
    <a:lvl4pPr marL="1285062" algn="l" defTabSz="856708" rtl="0" eaLnBrk="1" latinLnBrk="0" hangingPunct="1">
      <a:defRPr sz="1700" kern="1200">
        <a:solidFill>
          <a:schemeClr val="tx1"/>
        </a:solidFill>
        <a:latin typeface="+mn-lt"/>
        <a:ea typeface="+mn-ea"/>
        <a:cs typeface="+mn-cs"/>
      </a:defRPr>
    </a:lvl4pPr>
    <a:lvl5pPr marL="1713416" algn="l" defTabSz="856708" rtl="0" eaLnBrk="1" latinLnBrk="0" hangingPunct="1">
      <a:defRPr sz="1700" kern="1200">
        <a:solidFill>
          <a:schemeClr val="tx1"/>
        </a:solidFill>
        <a:latin typeface="+mn-lt"/>
        <a:ea typeface="+mn-ea"/>
        <a:cs typeface="+mn-cs"/>
      </a:defRPr>
    </a:lvl5pPr>
    <a:lvl6pPr marL="2141771" algn="l" defTabSz="856708" rtl="0" eaLnBrk="1" latinLnBrk="0" hangingPunct="1">
      <a:defRPr sz="1700" kern="1200">
        <a:solidFill>
          <a:schemeClr val="tx1"/>
        </a:solidFill>
        <a:latin typeface="+mn-lt"/>
        <a:ea typeface="+mn-ea"/>
        <a:cs typeface="+mn-cs"/>
      </a:defRPr>
    </a:lvl6pPr>
    <a:lvl7pPr marL="2570126" algn="l" defTabSz="856708" rtl="0" eaLnBrk="1" latinLnBrk="0" hangingPunct="1">
      <a:defRPr sz="1700" kern="1200">
        <a:solidFill>
          <a:schemeClr val="tx1"/>
        </a:solidFill>
        <a:latin typeface="+mn-lt"/>
        <a:ea typeface="+mn-ea"/>
        <a:cs typeface="+mn-cs"/>
      </a:defRPr>
    </a:lvl7pPr>
    <a:lvl8pPr marL="2998480" algn="l" defTabSz="856708" rtl="0" eaLnBrk="1" latinLnBrk="0" hangingPunct="1">
      <a:defRPr sz="1700" kern="1200">
        <a:solidFill>
          <a:schemeClr val="tx1"/>
        </a:solidFill>
        <a:latin typeface="+mn-lt"/>
        <a:ea typeface="+mn-ea"/>
        <a:cs typeface="+mn-cs"/>
      </a:defRPr>
    </a:lvl8pPr>
    <a:lvl9pPr marL="3426834" algn="l" defTabSz="856708"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
          <p15:clr>
            <a:srgbClr val="A4A3A4"/>
          </p15:clr>
        </p15:guide>
        <p15:guide id="2" orient="horz" pos="3312">
          <p15:clr>
            <a:srgbClr val="A4A3A4"/>
          </p15:clr>
        </p15:guide>
        <p15:guide id="3" orient="horz" pos="1158">
          <p15:clr>
            <a:srgbClr val="A4A3A4"/>
          </p15:clr>
        </p15:guide>
        <p15:guide id="4" orient="horz" pos="761">
          <p15:clr>
            <a:srgbClr val="A4A3A4"/>
          </p15:clr>
        </p15:guide>
        <p15:guide id="5" pos="953">
          <p15:clr>
            <a:srgbClr val="A4A3A4"/>
          </p15:clr>
        </p15:guide>
        <p15:guide id="6" pos="631">
          <p15:clr>
            <a:srgbClr val="A4A3A4"/>
          </p15:clr>
        </p15:guide>
        <p15:guide id="7" pos="5403">
          <p15:clr>
            <a:srgbClr val="A4A3A4"/>
          </p15:clr>
        </p15:guide>
      </p15:sldGuideLst>
    </p:ext>
    <p:ext uri="{2D200454-40CA-4A62-9FC3-DE9A4176ACB9}">
      <p15:notesGuideLst xmlns:p15="http://schemas.microsoft.com/office/powerpoint/2012/main">
        <p15:guide id="1" orient="horz" pos="296">
          <p15:clr>
            <a:srgbClr val="A4A3A4"/>
          </p15:clr>
        </p15:guide>
        <p15:guide id="2" pos="21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444444"/>
    <a:srgbClr val="FF9900"/>
    <a:srgbClr val="00AA77"/>
    <a:srgbClr val="FFFF00"/>
    <a:srgbClr val="FFF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477" autoAdjust="0"/>
  </p:normalViewPr>
  <p:slideViewPr>
    <p:cSldViewPr showGuides="1">
      <p:cViewPr varScale="1">
        <p:scale>
          <a:sx n="106" d="100"/>
          <a:sy n="106" d="100"/>
        </p:scale>
        <p:origin x="1382" y="82"/>
      </p:cViewPr>
      <p:guideLst>
        <p:guide orient="horz" pos="370"/>
        <p:guide orient="horz" pos="3312"/>
        <p:guide orient="horz" pos="1158"/>
        <p:guide orient="horz" pos="761"/>
        <p:guide pos="953"/>
        <p:guide pos="631"/>
        <p:guide pos="5403"/>
      </p:guideLst>
    </p:cSldViewPr>
  </p:slideViewPr>
  <p:outlineViewPr>
    <p:cViewPr>
      <p:scale>
        <a:sx n="33" d="100"/>
        <a:sy n="33" d="100"/>
      </p:scale>
      <p:origin x="48" y="0"/>
    </p:cViewPr>
  </p:outlineViewPr>
  <p:notesTextViewPr>
    <p:cViewPr>
      <p:scale>
        <a:sx n="1" d="1"/>
        <a:sy n="1" d="1"/>
      </p:scale>
      <p:origin x="0" y="0"/>
    </p:cViewPr>
  </p:notesTextViewPr>
  <p:sorterViewPr>
    <p:cViewPr>
      <p:scale>
        <a:sx n="66" d="100"/>
        <a:sy n="66" d="100"/>
      </p:scale>
      <p:origin x="0" y="0"/>
    </p:cViewPr>
  </p:sorterViewPr>
  <p:notesViewPr>
    <p:cSldViewPr showGuides="1">
      <p:cViewPr>
        <p:scale>
          <a:sx n="100" d="100"/>
          <a:sy n="100" d="100"/>
        </p:scale>
        <p:origin x="1908" y="-1464"/>
      </p:cViewPr>
      <p:guideLst>
        <p:guide orient="horz" pos="296"/>
        <p:guide pos="213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quarter" idx="1"/>
          </p:nvPr>
        </p:nvSpPr>
        <p:spPr>
          <a:xfrm>
            <a:off x="2640455" y="299170"/>
            <a:ext cx="3696635" cy="502855"/>
          </a:xfrm>
          <a:prstGeom prst="rect">
            <a:avLst/>
          </a:prstGeom>
        </p:spPr>
        <p:txBody>
          <a:bodyPr vert="horz" lIns="0" tIns="0" rIns="0" bIns="0" rtlCol="0"/>
          <a:lstStyle>
            <a:lvl1pPr algn="r">
              <a:defRPr sz="1200"/>
            </a:lvl1pPr>
          </a:lstStyle>
          <a:p>
            <a:fld id="{39ADB084-DE69-4AB4-87C0-581826434495}" type="datetime4">
              <a:rPr lang="en-US" smtClean="0"/>
              <a:pPr/>
              <a:t>November 27, 2017</a:t>
            </a:fld>
            <a:endParaRPr lang="en-US" dirty="0"/>
          </a:p>
        </p:txBody>
      </p:sp>
      <p:sp>
        <p:nvSpPr>
          <p:cNvPr id="5" name="Tijdelijke aanduiding voor dianummer 4"/>
          <p:cNvSpPr>
            <a:spLocks noGrp="1"/>
          </p:cNvSpPr>
          <p:nvPr>
            <p:ph type="sldNum" sz="quarter" idx="3"/>
          </p:nvPr>
        </p:nvSpPr>
        <p:spPr>
          <a:xfrm>
            <a:off x="5884441" y="9431600"/>
            <a:ext cx="452649" cy="496491"/>
          </a:xfrm>
          <a:prstGeom prst="rect">
            <a:avLst/>
          </a:prstGeom>
        </p:spPr>
        <p:txBody>
          <a:bodyPr vert="horz" lIns="0" tIns="0" rIns="0" bIns="0" rtlCol="0" anchor="t" anchorCtr="0"/>
          <a:lstStyle>
            <a:lvl1pPr algn="r">
              <a:defRPr sz="1200"/>
            </a:lvl1pPr>
          </a:lstStyle>
          <a:p>
            <a:fld id="{A247EA4F-1711-4D0F-8CC6-0EBBDBEEE341}" type="slidenum">
              <a:rPr lang="en-US" smtClean="0"/>
              <a:pPr/>
              <a:t>‹#›</a:t>
            </a:fld>
            <a:endParaRPr lang="en-US" dirty="0"/>
          </a:p>
        </p:txBody>
      </p:sp>
      <p:pic>
        <p:nvPicPr>
          <p:cNvPr id="4" name="Afbeelding 3" descr="logo_zondertaglin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262" y="273137"/>
            <a:ext cx="1568408" cy="560807"/>
          </a:xfrm>
          <a:prstGeom prst="rect">
            <a:avLst/>
          </a:prstGeom>
        </p:spPr>
      </p:pic>
    </p:spTree>
    <p:extLst>
      <p:ext uri="{BB962C8B-B14F-4D97-AF65-F5344CB8AC3E}">
        <p14:creationId xmlns:p14="http://schemas.microsoft.com/office/powerpoint/2010/main" val="33778353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ia-afbeelding 3"/>
          <p:cNvSpPr>
            <a:spLocks noGrp="1" noRot="1" noChangeAspect="1"/>
          </p:cNvSpPr>
          <p:nvPr>
            <p:ph type="sldImg" idx="2"/>
          </p:nvPr>
        </p:nvSpPr>
        <p:spPr>
          <a:xfrm>
            <a:off x="415925" y="744538"/>
            <a:ext cx="5957888" cy="3724275"/>
          </a:xfrm>
          <a:prstGeom prst="rect">
            <a:avLst/>
          </a:prstGeom>
          <a:noFill/>
          <a:ln w="12700">
            <a:solidFill>
              <a:prstClr val="black"/>
            </a:solidFill>
          </a:ln>
        </p:spPr>
        <p:txBody>
          <a:bodyPr vert="horz" lIns="91431" tIns="45715" rIns="91431" bIns="45715" rtlCol="0" anchor="ctr"/>
          <a:lstStyle/>
          <a:p>
            <a:endParaRPr lang="en-US" dirty="0"/>
          </a:p>
        </p:txBody>
      </p:sp>
      <p:sp>
        <p:nvSpPr>
          <p:cNvPr id="5" name="Tijdelijke aanduiding voor notities 4"/>
          <p:cNvSpPr>
            <a:spLocks noGrp="1"/>
          </p:cNvSpPr>
          <p:nvPr>
            <p:ph type="body" sz="quarter" idx="3"/>
          </p:nvPr>
        </p:nvSpPr>
        <p:spPr>
          <a:xfrm>
            <a:off x="678974" y="4716661"/>
            <a:ext cx="5431790" cy="4468416"/>
          </a:xfrm>
          <a:prstGeom prst="rect">
            <a:avLst/>
          </a:prstGeom>
        </p:spPr>
        <p:txBody>
          <a:bodyPr vert="horz" lIns="91431" tIns="45715" rIns="91431" bIns="45715" rtlCol="0"/>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8" name="Tijdelijke aanduiding voor datum 2"/>
          <p:cNvSpPr>
            <a:spLocks noGrp="1"/>
          </p:cNvSpPr>
          <p:nvPr>
            <p:ph type="dt" sz="quarter" idx="1"/>
          </p:nvPr>
        </p:nvSpPr>
        <p:spPr>
          <a:xfrm>
            <a:off x="2640455" y="299170"/>
            <a:ext cx="3696635" cy="502855"/>
          </a:xfrm>
          <a:prstGeom prst="rect">
            <a:avLst/>
          </a:prstGeom>
        </p:spPr>
        <p:txBody>
          <a:bodyPr vert="horz" lIns="0" tIns="0" rIns="0" bIns="0" rtlCol="0"/>
          <a:lstStyle>
            <a:lvl1pPr algn="r">
              <a:defRPr sz="1200"/>
            </a:lvl1pPr>
          </a:lstStyle>
          <a:p>
            <a:fld id="{902F6A95-D6A4-4064-909C-CB2F1D5434F9}" type="datetime4">
              <a:rPr lang="en-US" smtClean="0"/>
              <a:pPr/>
              <a:t>November 27, 2017</a:t>
            </a:fld>
            <a:endParaRPr lang="en-US" dirty="0"/>
          </a:p>
        </p:txBody>
      </p:sp>
      <p:sp>
        <p:nvSpPr>
          <p:cNvPr id="10" name="Tijdelijke aanduiding voor dianummer 4"/>
          <p:cNvSpPr>
            <a:spLocks noGrp="1"/>
          </p:cNvSpPr>
          <p:nvPr>
            <p:ph type="sldNum" sz="quarter" idx="5"/>
          </p:nvPr>
        </p:nvSpPr>
        <p:spPr>
          <a:xfrm>
            <a:off x="5884441" y="9431600"/>
            <a:ext cx="452649" cy="496491"/>
          </a:xfrm>
          <a:prstGeom prst="rect">
            <a:avLst/>
          </a:prstGeom>
        </p:spPr>
        <p:txBody>
          <a:bodyPr vert="horz" lIns="0" tIns="0" rIns="0" bIns="0" rtlCol="0" anchor="t" anchorCtr="0"/>
          <a:lstStyle>
            <a:lvl1pPr algn="r">
              <a:defRPr sz="1200"/>
            </a:lvl1pPr>
          </a:lstStyle>
          <a:p>
            <a:fld id="{A247EA4F-1711-4D0F-8CC6-0EBBDBEEE341}" type="slidenum">
              <a:rPr lang="en-US" smtClean="0"/>
              <a:pPr/>
              <a:t>‹#›</a:t>
            </a:fld>
            <a:endParaRPr lang="en-US" dirty="0"/>
          </a:p>
        </p:txBody>
      </p:sp>
      <p:pic>
        <p:nvPicPr>
          <p:cNvPr id="9" name="Afbeelding 8" descr="logo_zondertag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262" y="273137"/>
            <a:ext cx="1568408" cy="560807"/>
          </a:xfrm>
          <a:prstGeom prst="rect">
            <a:avLst/>
          </a:prstGeom>
        </p:spPr>
      </p:pic>
    </p:spTree>
    <p:extLst>
      <p:ext uri="{BB962C8B-B14F-4D97-AF65-F5344CB8AC3E}">
        <p14:creationId xmlns:p14="http://schemas.microsoft.com/office/powerpoint/2010/main" val="4143523409"/>
      </p:ext>
    </p:extLst>
  </p:cSld>
  <p:clrMap bg1="lt1" tx1="dk1" bg2="lt2" tx2="dk2" accent1="accent1" accent2="accent2" accent3="accent3" accent4="accent4" accent5="accent5" accent6="accent6" hlink="hlink" folHlink="folHlink"/>
  <p:hf hdr="0"/>
  <p:notesStyle>
    <a:lvl1pPr marL="151956" indent="-151956" algn="l" defTabSz="810433" rtl="0" eaLnBrk="1" latinLnBrk="0" hangingPunct="1">
      <a:buClr>
        <a:schemeClr val="bg2"/>
      </a:buClr>
      <a:buFont typeface="Arial"/>
      <a:buChar char="•"/>
      <a:defRPr sz="1100" kern="1200">
        <a:solidFill>
          <a:schemeClr val="tx1"/>
        </a:solidFill>
        <a:latin typeface="+mn-lt"/>
        <a:ea typeface="+mn-ea"/>
        <a:cs typeface="+mn-cs"/>
      </a:defRPr>
    </a:lvl1pPr>
    <a:lvl2pPr marL="557172" indent="-151956" algn="l" defTabSz="810433" rtl="0" eaLnBrk="1" latinLnBrk="0" hangingPunct="1">
      <a:buFont typeface="Lucida Grande"/>
      <a:buChar char="−"/>
      <a:defRPr sz="1100" kern="1200">
        <a:solidFill>
          <a:schemeClr val="tx2"/>
        </a:solidFill>
        <a:latin typeface="+mn-lt"/>
        <a:ea typeface="+mn-ea"/>
        <a:cs typeface="+mn-cs"/>
      </a:defRPr>
    </a:lvl2pPr>
    <a:lvl3pPr marL="962389" indent="-151956" algn="l" defTabSz="810433" rtl="0" eaLnBrk="1" latinLnBrk="0" hangingPunct="1">
      <a:buFont typeface="Lucida Grande"/>
      <a:buChar char="−"/>
      <a:defRPr sz="1100" kern="1200">
        <a:solidFill>
          <a:schemeClr val="tx2"/>
        </a:solidFill>
        <a:latin typeface="+mn-lt"/>
        <a:ea typeface="+mn-ea"/>
        <a:cs typeface="+mn-cs"/>
      </a:defRPr>
    </a:lvl3pPr>
    <a:lvl4pPr marL="1367605" indent="-151956" algn="l" defTabSz="810433" rtl="0" eaLnBrk="1" latinLnBrk="0" hangingPunct="1">
      <a:buFont typeface="Lucida Grande"/>
      <a:buChar char="−"/>
      <a:defRPr sz="1100" kern="1200">
        <a:solidFill>
          <a:schemeClr val="tx2"/>
        </a:solidFill>
        <a:latin typeface="+mn-lt"/>
        <a:ea typeface="+mn-ea"/>
        <a:cs typeface="+mn-cs"/>
      </a:defRPr>
    </a:lvl4pPr>
    <a:lvl5pPr marL="1772822" indent="-151956" algn="l" defTabSz="810433" rtl="0" eaLnBrk="1" latinLnBrk="0" hangingPunct="1">
      <a:buFont typeface="Lucida Grande"/>
      <a:buChar char="−"/>
      <a:defRPr sz="1100" kern="1200">
        <a:solidFill>
          <a:schemeClr val="tx2"/>
        </a:solidFill>
        <a:latin typeface="+mn-lt"/>
        <a:ea typeface="+mn-ea"/>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sz="quarter" idx="10"/>
          </p:nvPr>
        </p:nvSpPr>
        <p:spPr/>
        <p:txBody>
          <a:bodyPr/>
          <a:lstStyle/>
          <a:p>
            <a:fld id="{902F6A95-D6A4-4064-909C-CB2F1D5434F9}" type="datetime4">
              <a:rPr lang="en-US" smtClean="0"/>
              <a:pPr/>
              <a:t>November 27, 2017</a:t>
            </a:fld>
            <a:endParaRPr lang="en-US" dirty="0"/>
          </a:p>
        </p:txBody>
      </p:sp>
      <p:sp>
        <p:nvSpPr>
          <p:cNvPr id="5" name="Tijdelijke aanduiding voor dianummer 4"/>
          <p:cNvSpPr>
            <a:spLocks noGrp="1"/>
          </p:cNvSpPr>
          <p:nvPr>
            <p:ph type="sldNum" sz="quarter" idx="11"/>
          </p:nvPr>
        </p:nvSpPr>
        <p:spPr/>
        <p:txBody>
          <a:bodyPr/>
          <a:lstStyle/>
          <a:p>
            <a:fld id="{A247EA4F-1711-4D0F-8CC6-0EBBDBEEE341}" type="slidenum">
              <a:rPr lang="en-US" smtClean="0"/>
              <a:pPr/>
              <a:t>1</a:t>
            </a:fld>
            <a:endParaRPr lang="en-US" dirty="0"/>
          </a:p>
        </p:txBody>
      </p:sp>
    </p:spTree>
    <p:extLst>
      <p:ext uri="{BB962C8B-B14F-4D97-AF65-F5344CB8AC3E}">
        <p14:creationId xmlns:p14="http://schemas.microsoft.com/office/powerpoint/2010/main" val="4071861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atum 3"/>
          <p:cNvSpPr>
            <a:spLocks noGrp="1"/>
          </p:cNvSpPr>
          <p:nvPr>
            <p:ph type="dt" sz="quarter" idx="10"/>
          </p:nvPr>
        </p:nvSpPr>
        <p:spPr/>
        <p:txBody>
          <a:bodyPr/>
          <a:lstStyle/>
          <a:p>
            <a:pPr marL="0" marR="0" lvl="0" indent="0" algn="r" defTabSz="856708" rtl="0" eaLnBrk="1" fontAlgn="auto" latinLnBrk="0" hangingPunct="1">
              <a:lnSpc>
                <a:spcPct val="100000"/>
              </a:lnSpc>
              <a:spcBef>
                <a:spcPts val="0"/>
              </a:spcBef>
              <a:spcAft>
                <a:spcPts val="0"/>
              </a:spcAft>
              <a:buClrTx/>
              <a:buSzTx/>
              <a:buFontTx/>
              <a:buNone/>
              <a:tabLst/>
              <a:defRPr/>
            </a:pPr>
            <a:fld id="{902F6A95-D6A4-4064-909C-CB2F1D5434F9}"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56708" rtl="0" eaLnBrk="1" fontAlgn="auto" latinLnBrk="0" hangingPunct="1">
                <a:lnSpc>
                  <a:spcPct val="100000"/>
                </a:lnSpc>
                <a:spcBef>
                  <a:spcPts val="0"/>
                </a:spcBef>
                <a:spcAft>
                  <a:spcPts val="0"/>
                </a:spcAft>
                <a:buClrTx/>
                <a:buSzTx/>
                <a:buFontTx/>
                <a:buNone/>
                <a:tabLst/>
                <a:defRPr/>
              </a:pPr>
              <a:t>November 27, 2017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11"/>
          </p:nvPr>
        </p:nvSpPr>
        <p:spPr/>
        <p:txBody>
          <a:bodyPr/>
          <a:lstStyle/>
          <a:p>
            <a:pPr marL="0" marR="0" lvl="0" indent="0" algn="r" defTabSz="856708" rtl="0" eaLnBrk="1" fontAlgn="auto" latinLnBrk="0" hangingPunct="1">
              <a:lnSpc>
                <a:spcPct val="100000"/>
              </a:lnSpc>
              <a:spcBef>
                <a:spcPts val="0"/>
              </a:spcBef>
              <a:spcAft>
                <a:spcPts val="0"/>
              </a:spcAft>
              <a:buClrTx/>
              <a:buSzTx/>
              <a:buFontTx/>
              <a:buNone/>
              <a:tabLst/>
              <a:defRPr/>
            </a:pPr>
            <a:fld id="{A247EA4F-1711-4D0F-8CC6-0EBBDBEEE3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5670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jdelijke aanduiding voor notities 5"/>
          <p:cNvSpPr>
            <a:spLocks noGrp="1"/>
          </p:cNvSpPr>
          <p:nvPr>
            <p:ph type="body" sz="quarter" idx="12"/>
          </p:nvPr>
        </p:nvSpPr>
        <p:spPr/>
        <p:txBody>
          <a:bodyPr/>
          <a:lstStyle/>
          <a:p>
            <a:endParaRPr lang="nl-NL"/>
          </a:p>
        </p:txBody>
      </p:sp>
    </p:spTree>
    <p:extLst>
      <p:ext uri="{BB962C8B-B14F-4D97-AF65-F5344CB8AC3E}">
        <p14:creationId xmlns:p14="http://schemas.microsoft.com/office/powerpoint/2010/main" val="3024448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atum 3"/>
          <p:cNvSpPr>
            <a:spLocks noGrp="1"/>
          </p:cNvSpPr>
          <p:nvPr>
            <p:ph type="dt" sz="quarter" idx="10"/>
          </p:nvPr>
        </p:nvSpPr>
        <p:spPr/>
        <p:txBody>
          <a:bodyPr/>
          <a:lstStyle/>
          <a:p>
            <a:pPr marL="0" marR="0" lvl="0" indent="0" algn="r" defTabSz="856708" rtl="0" eaLnBrk="1" fontAlgn="auto" latinLnBrk="0" hangingPunct="1">
              <a:lnSpc>
                <a:spcPct val="100000"/>
              </a:lnSpc>
              <a:spcBef>
                <a:spcPts val="0"/>
              </a:spcBef>
              <a:spcAft>
                <a:spcPts val="0"/>
              </a:spcAft>
              <a:buClrTx/>
              <a:buSzTx/>
              <a:buFontTx/>
              <a:buNone/>
              <a:tabLst/>
              <a:defRPr/>
            </a:pPr>
            <a:fld id="{902F6A95-D6A4-4064-909C-CB2F1D5434F9}"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56708" rtl="0" eaLnBrk="1" fontAlgn="auto" latinLnBrk="0" hangingPunct="1">
                <a:lnSpc>
                  <a:spcPct val="100000"/>
                </a:lnSpc>
                <a:spcBef>
                  <a:spcPts val="0"/>
                </a:spcBef>
                <a:spcAft>
                  <a:spcPts val="0"/>
                </a:spcAft>
                <a:buClrTx/>
                <a:buSzTx/>
                <a:buFontTx/>
                <a:buNone/>
                <a:tabLst/>
                <a:defRPr/>
              </a:pPr>
              <a:t>November 27, 2017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11"/>
          </p:nvPr>
        </p:nvSpPr>
        <p:spPr/>
        <p:txBody>
          <a:bodyPr/>
          <a:lstStyle/>
          <a:p>
            <a:pPr marL="0" marR="0" lvl="0" indent="0" algn="r" defTabSz="856708" rtl="0" eaLnBrk="1" fontAlgn="auto" latinLnBrk="0" hangingPunct="1">
              <a:lnSpc>
                <a:spcPct val="100000"/>
              </a:lnSpc>
              <a:spcBef>
                <a:spcPts val="0"/>
              </a:spcBef>
              <a:spcAft>
                <a:spcPts val="0"/>
              </a:spcAft>
              <a:buClrTx/>
              <a:buSzTx/>
              <a:buFontTx/>
              <a:buNone/>
              <a:tabLst/>
              <a:defRPr/>
            </a:pPr>
            <a:fld id="{A247EA4F-1711-4D0F-8CC6-0EBBDBEEE3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5670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jdelijke aanduiding voor notities 5"/>
          <p:cNvSpPr>
            <a:spLocks noGrp="1"/>
          </p:cNvSpPr>
          <p:nvPr>
            <p:ph type="body" sz="quarter" idx="12"/>
          </p:nvPr>
        </p:nvSpPr>
        <p:spPr/>
        <p:txBody>
          <a:bodyPr/>
          <a:lstStyle/>
          <a:p>
            <a:endParaRPr lang="nl-NL"/>
          </a:p>
        </p:txBody>
      </p:sp>
    </p:spTree>
    <p:extLst>
      <p:ext uri="{BB962C8B-B14F-4D97-AF65-F5344CB8AC3E}">
        <p14:creationId xmlns:p14="http://schemas.microsoft.com/office/powerpoint/2010/main" val="999097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atum 3"/>
          <p:cNvSpPr>
            <a:spLocks noGrp="1"/>
          </p:cNvSpPr>
          <p:nvPr>
            <p:ph type="dt" sz="quarter" idx="10"/>
          </p:nvPr>
        </p:nvSpPr>
        <p:spPr/>
        <p:txBody>
          <a:bodyPr/>
          <a:lstStyle/>
          <a:p>
            <a:pPr marL="0" marR="0" lvl="0" indent="0" algn="r" defTabSz="856708" rtl="0" eaLnBrk="1" fontAlgn="auto" latinLnBrk="0" hangingPunct="1">
              <a:lnSpc>
                <a:spcPct val="100000"/>
              </a:lnSpc>
              <a:spcBef>
                <a:spcPts val="0"/>
              </a:spcBef>
              <a:spcAft>
                <a:spcPts val="0"/>
              </a:spcAft>
              <a:buClrTx/>
              <a:buSzTx/>
              <a:buFontTx/>
              <a:buNone/>
              <a:tabLst/>
              <a:defRPr/>
            </a:pPr>
            <a:fld id="{902F6A95-D6A4-4064-909C-CB2F1D5434F9}"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56708" rtl="0" eaLnBrk="1" fontAlgn="auto" latinLnBrk="0" hangingPunct="1">
                <a:lnSpc>
                  <a:spcPct val="100000"/>
                </a:lnSpc>
                <a:spcBef>
                  <a:spcPts val="0"/>
                </a:spcBef>
                <a:spcAft>
                  <a:spcPts val="0"/>
                </a:spcAft>
                <a:buClrTx/>
                <a:buSzTx/>
                <a:buFontTx/>
                <a:buNone/>
                <a:tabLst/>
                <a:defRPr/>
              </a:pPr>
              <a:t>November 27, 2017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11"/>
          </p:nvPr>
        </p:nvSpPr>
        <p:spPr/>
        <p:txBody>
          <a:bodyPr/>
          <a:lstStyle/>
          <a:p>
            <a:pPr marL="0" marR="0" lvl="0" indent="0" algn="r" defTabSz="856708" rtl="0" eaLnBrk="1" fontAlgn="auto" latinLnBrk="0" hangingPunct="1">
              <a:lnSpc>
                <a:spcPct val="100000"/>
              </a:lnSpc>
              <a:spcBef>
                <a:spcPts val="0"/>
              </a:spcBef>
              <a:spcAft>
                <a:spcPts val="0"/>
              </a:spcAft>
              <a:buClrTx/>
              <a:buSzTx/>
              <a:buFontTx/>
              <a:buNone/>
              <a:tabLst/>
              <a:defRPr/>
            </a:pPr>
            <a:fld id="{A247EA4F-1711-4D0F-8CC6-0EBBDBEEE3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5670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jdelijke aanduiding voor notities 5"/>
          <p:cNvSpPr>
            <a:spLocks noGrp="1"/>
          </p:cNvSpPr>
          <p:nvPr>
            <p:ph type="body" sz="quarter" idx="12"/>
          </p:nvPr>
        </p:nvSpPr>
        <p:spPr/>
        <p:txBody>
          <a:bodyPr/>
          <a:lstStyle/>
          <a:p>
            <a:endParaRPr lang="nl-NL"/>
          </a:p>
        </p:txBody>
      </p:sp>
    </p:spTree>
    <p:extLst>
      <p:ext uri="{BB962C8B-B14F-4D97-AF65-F5344CB8AC3E}">
        <p14:creationId xmlns:p14="http://schemas.microsoft.com/office/powerpoint/2010/main" val="2983606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D2EDDA2-F024-4E2B-AC49-76E66ED0B27B}" type="slidenum">
              <a:rPr lang="nl-NL" altLang="nl-NL" smtClean="0">
                <a:latin typeface="Times New Roman" pitchFamily="18" charset="0"/>
              </a:rPr>
              <a:pPr/>
              <a:t>13</a:t>
            </a:fld>
            <a:endParaRPr lang="nl-NL" altLang="nl-NL" smtClean="0">
              <a:latin typeface="Times New Roman" pitchFamily="18" charset="0"/>
            </a:endParaRPr>
          </a:p>
        </p:txBody>
      </p:sp>
      <p:sp>
        <p:nvSpPr>
          <p:cNvPr id="26627" name="Rectangle 2"/>
          <p:cNvSpPr>
            <a:spLocks noGrp="1" noRot="1" noChangeAspect="1" noChangeArrowheads="1" noTextEdit="1"/>
          </p:cNvSpPr>
          <p:nvPr>
            <p:ph type="sldImg"/>
          </p:nvPr>
        </p:nvSpPr>
        <p:spPr>
          <a:xfrm>
            <a:off x="417513" y="746125"/>
            <a:ext cx="5954712" cy="3722688"/>
          </a:xfrm>
          <a:ln/>
        </p:spPr>
      </p:sp>
      <p:sp>
        <p:nvSpPr>
          <p:cNvPr id="2" name="Tijdelijke aanduiding voor notities 1"/>
          <p:cNvSpPr>
            <a:spLocks noGrp="1"/>
          </p:cNvSpPr>
          <p:nvPr>
            <p:ph type="body" sz="quarter" idx="10"/>
          </p:nvPr>
        </p:nvSpPr>
        <p:spPr/>
        <p:txBody>
          <a:bodyPr/>
          <a:lstStyle/>
          <a:p>
            <a:endParaRPr lang="nl-NL" dirty="0"/>
          </a:p>
        </p:txBody>
      </p:sp>
    </p:spTree>
    <p:extLst>
      <p:ext uri="{BB962C8B-B14F-4D97-AF65-F5344CB8AC3E}">
        <p14:creationId xmlns:p14="http://schemas.microsoft.com/office/powerpoint/2010/main" val="109565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D2EDDA2-F024-4E2B-AC49-76E66ED0B27B}" type="slidenum">
              <a:rPr lang="nl-NL" altLang="nl-NL" smtClean="0">
                <a:latin typeface="Times New Roman" pitchFamily="18" charset="0"/>
              </a:rPr>
              <a:pPr/>
              <a:t>14</a:t>
            </a:fld>
            <a:endParaRPr lang="nl-NL" altLang="nl-NL" smtClean="0">
              <a:latin typeface="Times New Roman" pitchFamily="18" charset="0"/>
            </a:endParaRPr>
          </a:p>
        </p:txBody>
      </p:sp>
      <p:sp>
        <p:nvSpPr>
          <p:cNvPr id="26627" name="Rectangle 2"/>
          <p:cNvSpPr>
            <a:spLocks noGrp="1" noRot="1" noChangeAspect="1" noChangeArrowheads="1" noTextEdit="1"/>
          </p:cNvSpPr>
          <p:nvPr>
            <p:ph type="sldImg"/>
          </p:nvPr>
        </p:nvSpPr>
        <p:spPr>
          <a:xfrm>
            <a:off x="417513" y="746125"/>
            <a:ext cx="5954712" cy="3722688"/>
          </a:xfrm>
          <a:ln/>
        </p:spPr>
      </p:sp>
      <p:sp>
        <p:nvSpPr>
          <p:cNvPr id="2" name="Tijdelijke aanduiding voor notities 1"/>
          <p:cNvSpPr>
            <a:spLocks noGrp="1"/>
          </p:cNvSpPr>
          <p:nvPr>
            <p:ph type="body" sz="quarter" idx="10"/>
          </p:nvPr>
        </p:nvSpPr>
        <p:spPr/>
        <p:txBody>
          <a:bodyPr/>
          <a:lstStyle/>
          <a:p>
            <a:endParaRPr lang="nl-NL" dirty="0"/>
          </a:p>
        </p:txBody>
      </p:sp>
    </p:spTree>
    <p:extLst>
      <p:ext uri="{BB962C8B-B14F-4D97-AF65-F5344CB8AC3E}">
        <p14:creationId xmlns:p14="http://schemas.microsoft.com/office/powerpoint/2010/main" val="3228677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sz="quarter" idx="10"/>
          </p:nvPr>
        </p:nvSpPr>
        <p:spPr/>
        <p:txBody>
          <a:bodyPr/>
          <a:lstStyle/>
          <a:p>
            <a:fld id="{902F6A95-D6A4-4064-909C-CB2F1D5434F9}" type="datetime4">
              <a:rPr lang="en-US" smtClean="0"/>
              <a:pPr/>
              <a:t>November 27, 2017</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pPr/>
              <a:t>15</a:t>
            </a:fld>
            <a:endParaRPr lang="en-US" dirty="0"/>
          </a:p>
        </p:txBody>
      </p:sp>
    </p:spTree>
    <p:extLst>
      <p:ext uri="{BB962C8B-B14F-4D97-AF65-F5344CB8AC3E}">
        <p14:creationId xmlns:p14="http://schemas.microsoft.com/office/powerpoint/2010/main" val="1599667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sz="quarter" idx="10"/>
          </p:nvPr>
        </p:nvSpPr>
        <p:spPr/>
        <p:txBody>
          <a:bodyPr/>
          <a:lstStyle/>
          <a:p>
            <a:fld id="{902F6A95-D6A4-4064-909C-CB2F1D5434F9}" type="datetime4">
              <a:rPr lang="en-US" smtClean="0"/>
              <a:pPr/>
              <a:t>November 27, 2017</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pPr/>
              <a:t>16</a:t>
            </a:fld>
            <a:endParaRPr lang="en-US" dirty="0"/>
          </a:p>
        </p:txBody>
      </p:sp>
    </p:spTree>
    <p:extLst>
      <p:ext uri="{BB962C8B-B14F-4D97-AF65-F5344CB8AC3E}">
        <p14:creationId xmlns:p14="http://schemas.microsoft.com/office/powerpoint/2010/main" val="305958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1F836F9-016D-4C77-B410-03B131E44F11}" type="slidenum">
              <a:rPr lang="nl-NL" altLang="nl-NL" smtClean="0">
                <a:latin typeface="Times New Roman" pitchFamily="18" charset="0"/>
              </a:rPr>
              <a:pPr/>
              <a:t>2</a:t>
            </a:fld>
            <a:endParaRPr lang="nl-NL" altLang="nl-NL" smtClean="0">
              <a:latin typeface="Times New Roman" pitchFamily="18" charset="0"/>
            </a:endParaRPr>
          </a:p>
        </p:txBody>
      </p:sp>
      <p:sp>
        <p:nvSpPr>
          <p:cNvPr id="21507" name="Rectangle 2"/>
          <p:cNvSpPr>
            <a:spLocks noGrp="1" noRot="1" noChangeAspect="1" noChangeArrowheads="1" noTextEdit="1"/>
          </p:cNvSpPr>
          <p:nvPr>
            <p:ph type="sldImg"/>
          </p:nvPr>
        </p:nvSpPr>
        <p:spPr>
          <a:xfrm>
            <a:off x="417513" y="746125"/>
            <a:ext cx="5954712" cy="3722688"/>
          </a:xfrm>
          <a:ln/>
        </p:spPr>
      </p:sp>
      <p:sp>
        <p:nvSpPr>
          <p:cNvPr id="21508" name="Rectangle 3"/>
          <p:cNvSpPr>
            <a:spLocks noGrp="1" noChangeArrowheads="1"/>
          </p:cNvSpPr>
          <p:nvPr>
            <p:ph type="body" idx="1"/>
          </p:nvPr>
        </p:nvSpPr>
        <p:spPr>
          <a:xfrm>
            <a:off x="904877" y="4716467"/>
            <a:ext cx="4979988" cy="4467225"/>
          </a:xfrm>
          <a:noFill/>
          <a:ln/>
        </p:spPr>
        <p:txBody>
          <a:bodyPr/>
          <a:lstStyle/>
          <a:p>
            <a:pPr eaLnBrk="1" hangingPunct="1"/>
            <a:endParaRPr lang="en-GB" altLang="nl-NL" sz="1700" b="1">
              <a:latin typeface="Times New Roman" pitchFamily="18" charset="0"/>
            </a:endParaRPr>
          </a:p>
        </p:txBody>
      </p:sp>
    </p:spTree>
    <p:extLst>
      <p:ext uri="{BB962C8B-B14F-4D97-AF65-F5344CB8AC3E}">
        <p14:creationId xmlns:p14="http://schemas.microsoft.com/office/powerpoint/2010/main" val="319545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sz="quarter" idx="10"/>
          </p:nvPr>
        </p:nvSpPr>
        <p:spPr/>
        <p:txBody>
          <a:bodyPr/>
          <a:lstStyle/>
          <a:p>
            <a:fld id="{902F6A95-D6A4-4064-909C-CB2F1D5434F9}" type="datetime4">
              <a:rPr lang="en-US" smtClean="0"/>
              <a:pPr/>
              <a:t>November 27, 2017</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pPr/>
              <a:t>3</a:t>
            </a:fld>
            <a:endParaRPr lang="en-US" dirty="0"/>
          </a:p>
        </p:txBody>
      </p:sp>
    </p:spTree>
    <p:extLst>
      <p:ext uri="{BB962C8B-B14F-4D97-AF65-F5344CB8AC3E}">
        <p14:creationId xmlns:p14="http://schemas.microsoft.com/office/powerpoint/2010/main" val="3666108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atum 3"/>
          <p:cNvSpPr>
            <a:spLocks noGrp="1"/>
          </p:cNvSpPr>
          <p:nvPr>
            <p:ph type="dt" sz="quarter" idx="10"/>
          </p:nvPr>
        </p:nvSpPr>
        <p:spPr/>
        <p:txBody>
          <a:bodyPr/>
          <a:lstStyle/>
          <a:p>
            <a:fld id="{DE64390A-37D2-4BF4-B13F-03C9846C98A4}" type="datetime1">
              <a:rPr lang="en-US" smtClean="0"/>
              <a:pPr/>
              <a:t>11/27/2017</a:t>
            </a:fld>
            <a:endParaRPr lang="en-US" dirty="0"/>
          </a:p>
        </p:txBody>
      </p:sp>
      <p:sp>
        <p:nvSpPr>
          <p:cNvPr id="5" name="Tijdelijke aanduiding voor dianummer 4"/>
          <p:cNvSpPr>
            <a:spLocks noGrp="1"/>
          </p:cNvSpPr>
          <p:nvPr>
            <p:ph type="sldNum" sz="quarter" idx="11"/>
          </p:nvPr>
        </p:nvSpPr>
        <p:spPr/>
        <p:txBody>
          <a:bodyPr/>
          <a:lstStyle/>
          <a:p>
            <a:fld id="{A247EA4F-1711-4D0F-8CC6-0EBBDBEEE341}" type="slidenum">
              <a:rPr lang="en-US" smtClean="0"/>
              <a:pPr/>
              <a:t>4</a:t>
            </a:fld>
            <a:endParaRPr lang="en-US" dirty="0"/>
          </a:p>
        </p:txBody>
      </p:sp>
      <p:sp>
        <p:nvSpPr>
          <p:cNvPr id="6" name="Tijdelijke aanduiding voor notities 5"/>
          <p:cNvSpPr>
            <a:spLocks noGrp="1"/>
          </p:cNvSpPr>
          <p:nvPr>
            <p:ph type="body" sz="quarter" idx="12"/>
          </p:nvPr>
        </p:nvSpPr>
        <p:spPr/>
        <p:txBody>
          <a:bodyPr/>
          <a:lstStyle/>
          <a:p>
            <a:endParaRPr lang="nl-NL"/>
          </a:p>
        </p:txBody>
      </p:sp>
    </p:spTree>
    <p:extLst>
      <p:ext uri="{BB962C8B-B14F-4D97-AF65-F5344CB8AC3E}">
        <p14:creationId xmlns:p14="http://schemas.microsoft.com/office/powerpoint/2010/main" val="1757221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0CC6FEF-BC36-4CC3-A321-D7FBF6584FF2}" type="slidenum">
              <a:rPr lang="nl-NL" altLang="nl-NL" smtClean="0">
                <a:latin typeface="Times New Roman" pitchFamily="18" charset="0"/>
              </a:rPr>
              <a:pPr/>
              <a:t>5</a:t>
            </a:fld>
            <a:endParaRPr lang="nl-NL" altLang="nl-NL" smtClean="0">
              <a:latin typeface="Times New Roman" pitchFamily="18" charset="0"/>
            </a:endParaRPr>
          </a:p>
        </p:txBody>
      </p:sp>
      <p:sp>
        <p:nvSpPr>
          <p:cNvPr id="24579" name="Rectangle 2"/>
          <p:cNvSpPr>
            <a:spLocks noGrp="1" noRot="1" noChangeAspect="1" noChangeArrowheads="1" noTextEdit="1"/>
          </p:cNvSpPr>
          <p:nvPr>
            <p:ph type="sldImg"/>
          </p:nvPr>
        </p:nvSpPr>
        <p:spPr>
          <a:xfrm>
            <a:off x="417513" y="746125"/>
            <a:ext cx="5954712" cy="3722688"/>
          </a:xfrm>
          <a:ln/>
        </p:spPr>
      </p:sp>
      <p:sp>
        <p:nvSpPr>
          <p:cNvPr id="2" name="Tijdelijke aanduiding voor notities 1"/>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409684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0CC6FEF-BC36-4CC3-A321-D7FBF6584FF2}" type="slidenum">
              <a:rPr lang="nl-NL" altLang="nl-NL" smtClean="0">
                <a:latin typeface="Times New Roman" pitchFamily="18" charset="0"/>
              </a:rPr>
              <a:pPr/>
              <a:t>6</a:t>
            </a:fld>
            <a:endParaRPr lang="nl-NL" altLang="nl-NL" smtClean="0">
              <a:latin typeface="Times New Roman" pitchFamily="18" charset="0"/>
            </a:endParaRPr>
          </a:p>
        </p:txBody>
      </p:sp>
      <p:sp>
        <p:nvSpPr>
          <p:cNvPr id="24579" name="Rectangle 2"/>
          <p:cNvSpPr>
            <a:spLocks noGrp="1" noRot="1" noChangeAspect="1" noChangeArrowheads="1" noTextEdit="1"/>
          </p:cNvSpPr>
          <p:nvPr>
            <p:ph type="sldImg"/>
          </p:nvPr>
        </p:nvSpPr>
        <p:spPr>
          <a:xfrm>
            <a:off x="417513" y="746125"/>
            <a:ext cx="5954712" cy="3722688"/>
          </a:xfrm>
          <a:ln/>
        </p:spPr>
      </p:sp>
      <p:sp>
        <p:nvSpPr>
          <p:cNvPr id="2" name="Tijdelijke aanduiding voor notities 1"/>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1810512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4DB1F7D-58B5-43E0-9914-9A58401FB40B}" type="slidenum">
              <a:rPr lang="nl-NL" altLang="nl-NL" smtClean="0">
                <a:latin typeface="Times New Roman" pitchFamily="18" charset="0"/>
              </a:rPr>
              <a:pPr/>
              <a:t>7</a:t>
            </a:fld>
            <a:endParaRPr lang="nl-NL" altLang="nl-NL" smtClean="0">
              <a:latin typeface="Times New Roman" pitchFamily="18" charset="0"/>
            </a:endParaRPr>
          </a:p>
        </p:txBody>
      </p:sp>
      <p:sp>
        <p:nvSpPr>
          <p:cNvPr id="25603" name="Rectangle 2"/>
          <p:cNvSpPr>
            <a:spLocks noGrp="1" noRot="1" noChangeAspect="1" noChangeArrowheads="1" noTextEdit="1"/>
          </p:cNvSpPr>
          <p:nvPr>
            <p:ph type="sldImg"/>
          </p:nvPr>
        </p:nvSpPr>
        <p:spPr>
          <a:xfrm>
            <a:off x="417513" y="746125"/>
            <a:ext cx="5954712" cy="3722688"/>
          </a:xfrm>
          <a:ln/>
        </p:spPr>
      </p:sp>
      <p:sp>
        <p:nvSpPr>
          <p:cNvPr id="2" name="Tijdelijke aanduiding voor notities 1"/>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1673781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D2EDDA2-F024-4E2B-AC49-76E66ED0B27B}" type="slidenum">
              <a:rPr lang="nl-NL" altLang="nl-NL" smtClean="0">
                <a:latin typeface="Times New Roman" pitchFamily="18" charset="0"/>
              </a:rPr>
              <a:pPr/>
              <a:t>8</a:t>
            </a:fld>
            <a:endParaRPr lang="nl-NL" altLang="nl-NL" smtClean="0">
              <a:latin typeface="Times New Roman" pitchFamily="18" charset="0"/>
            </a:endParaRPr>
          </a:p>
        </p:txBody>
      </p:sp>
      <p:sp>
        <p:nvSpPr>
          <p:cNvPr id="26627" name="Rectangle 2"/>
          <p:cNvSpPr>
            <a:spLocks noGrp="1" noRot="1" noChangeAspect="1" noChangeArrowheads="1" noTextEdit="1"/>
          </p:cNvSpPr>
          <p:nvPr>
            <p:ph type="sldImg"/>
          </p:nvPr>
        </p:nvSpPr>
        <p:spPr>
          <a:xfrm>
            <a:off x="417513" y="746125"/>
            <a:ext cx="5954712" cy="3722688"/>
          </a:xfrm>
          <a:ln/>
        </p:spPr>
      </p:sp>
      <p:sp>
        <p:nvSpPr>
          <p:cNvPr id="2" name="Tijdelijke aanduiding voor notities 1"/>
          <p:cNvSpPr>
            <a:spLocks noGrp="1"/>
          </p:cNvSpPr>
          <p:nvPr>
            <p:ph type="body" sz="quarter" idx="10"/>
          </p:nvPr>
        </p:nvSpPr>
        <p:spPr/>
        <p:txBody>
          <a:bodyPr/>
          <a:lstStyle/>
          <a:p>
            <a:endParaRPr lang="nl-NL" dirty="0"/>
          </a:p>
        </p:txBody>
      </p:sp>
    </p:spTree>
    <p:extLst>
      <p:ext uri="{BB962C8B-B14F-4D97-AF65-F5344CB8AC3E}">
        <p14:creationId xmlns:p14="http://schemas.microsoft.com/office/powerpoint/2010/main" val="2026830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Date Placeholder 3"/>
          <p:cNvSpPr>
            <a:spLocks noGrp="1"/>
          </p:cNvSpPr>
          <p:nvPr>
            <p:ph type="dt" sz="quarter" idx="10"/>
          </p:nvPr>
        </p:nvSpPr>
        <p:spPr/>
        <p:txBody>
          <a:bodyPr/>
          <a:lstStyle/>
          <a:p>
            <a:pPr marL="0" marR="0" lvl="0" indent="0" algn="r" defTabSz="856708" rtl="0" eaLnBrk="1" fontAlgn="auto" latinLnBrk="0" hangingPunct="1">
              <a:lnSpc>
                <a:spcPct val="100000"/>
              </a:lnSpc>
              <a:spcBef>
                <a:spcPts val="0"/>
              </a:spcBef>
              <a:spcAft>
                <a:spcPts val="0"/>
              </a:spcAft>
              <a:buClrTx/>
              <a:buSzTx/>
              <a:buFontTx/>
              <a:buNone/>
              <a:tabLst/>
              <a:defRPr/>
            </a:pPr>
            <a:fld id="{902F6A95-D6A4-4064-909C-CB2F1D5434F9}"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56708" rtl="0" eaLnBrk="1" fontAlgn="auto" latinLnBrk="0" hangingPunct="1">
                <a:lnSpc>
                  <a:spcPct val="100000"/>
                </a:lnSpc>
                <a:spcBef>
                  <a:spcPts val="0"/>
                </a:spcBef>
                <a:spcAft>
                  <a:spcPts val="0"/>
                </a:spcAft>
                <a:buClrTx/>
                <a:buSzTx/>
                <a:buFontTx/>
                <a:buNone/>
                <a:tabLst/>
                <a:defRPr/>
              </a:pPr>
              <a:t>November 27, 2017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856708" rtl="0" eaLnBrk="1" fontAlgn="auto" latinLnBrk="0" hangingPunct="1">
              <a:lnSpc>
                <a:spcPct val="100000"/>
              </a:lnSpc>
              <a:spcBef>
                <a:spcPts val="0"/>
              </a:spcBef>
              <a:spcAft>
                <a:spcPts val="0"/>
              </a:spcAft>
              <a:buClrTx/>
              <a:buSzTx/>
              <a:buFontTx/>
              <a:buNone/>
              <a:tabLst/>
              <a:defRPr/>
            </a:pPr>
            <a:fld id="{A247EA4F-1711-4D0F-8CC6-0EBBDBEEE3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5670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ijdelijke aanduiding voor notities 2"/>
          <p:cNvSpPr>
            <a:spLocks noGrp="1"/>
          </p:cNvSpPr>
          <p:nvPr>
            <p:ph type="body" sz="quarter" idx="12"/>
          </p:nvPr>
        </p:nvSpPr>
        <p:spPr/>
        <p:txBody>
          <a:bodyPr/>
          <a:lstStyle/>
          <a:p>
            <a:endParaRPr lang="nl-NL"/>
          </a:p>
        </p:txBody>
      </p:sp>
    </p:spTree>
    <p:extLst>
      <p:ext uri="{BB962C8B-B14F-4D97-AF65-F5344CB8AC3E}">
        <p14:creationId xmlns:p14="http://schemas.microsoft.com/office/powerpoint/2010/main" val="735477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3B008CD-0871-4BAA-AB4D-4B60B7A5225C}" type="slidenum">
              <a:rPr lang="en-US" smtClean="0"/>
              <a:pPr/>
              <a:t>‹#›</a:t>
            </a:fld>
            <a:endParaRPr lang="en-US" dirty="0"/>
          </a:p>
        </p:txBody>
      </p:sp>
      <p:pic>
        <p:nvPicPr>
          <p:cNvPr id="6" name="Picture 2" descr="C:\Users\lstam\AppData\Local\Microsoft\Windows\Temporary Internet Files\Content.Outlook\AFS2BCJ1\avatarLogo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42900"/>
            <a:ext cx="3505200" cy="8036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userDrawn="1"/>
        </p:nvSpPr>
        <p:spPr bwMode="auto">
          <a:xfrm flipV="1">
            <a:off x="457200" y="1323561"/>
            <a:ext cx="8305799" cy="47625"/>
          </a:xfrm>
          <a:prstGeom prst="rect">
            <a:avLst/>
          </a:prstGeom>
          <a:solidFill>
            <a:srgbClr val="00AA77"/>
          </a:solidFill>
          <a:ln>
            <a:noFill/>
          </a:ln>
          <a:extLst/>
        </p:spPr>
        <p:txBody>
          <a:bodyPr wrap="square" lIns="398605" tIns="199303" rIns="398605" bIns="199303" anchor="ctr">
            <a:noAutofit/>
          </a:bodyPr>
          <a:lstStyle/>
          <a:p>
            <a:pPr marL="0" marR="0">
              <a:spcBef>
                <a:spcPts val="0"/>
              </a:spcBef>
              <a:spcAft>
                <a:spcPts val="0"/>
              </a:spcAft>
            </a:pPr>
            <a:r>
              <a:rPr lang="en-US" sz="1700" kern="1200">
                <a:solidFill>
                  <a:srgbClr val="FF5500"/>
                </a:solidFill>
                <a:effectLst/>
                <a:latin typeface="Calibri"/>
                <a:ea typeface="Times New Roman"/>
                <a:cs typeface="Times New Roman"/>
              </a:rPr>
              <a:t> </a:t>
            </a:r>
            <a:endParaRPr lang="en-US" sz="1200">
              <a:effectLst/>
              <a:latin typeface="Times New Roman"/>
              <a:ea typeface="Times New Roman"/>
            </a:endParaRPr>
          </a:p>
        </p:txBody>
      </p:sp>
      <p:sp>
        <p:nvSpPr>
          <p:cNvPr id="8" name="TextBox 7"/>
          <p:cNvSpPr txBox="1"/>
          <p:nvPr userDrawn="1"/>
        </p:nvSpPr>
        <p:spPr>
          <a:xfrm>
            <a:off x="6019800" y="969618"/>
            <a:ext cx="2286000" cy="353943"/>
          </a:xfrm>
          <a:prstGeom prst="rect">
            <a:avLst/>
          </a:prstGeom>
          <a:noFill/>
        </p:spPr>
        <p:txBody>
          <a:bodyPr wrap="square" rtlCol="0">
            <a:spAutoFit/>
          </a:bodyPr>
          <a:lstStyle/>
          <a:p>
            <a:r>
              <a:rPr lang="en-US" dirty="0" smtClean="0">
                <a:solidFill>
                  <a:srgbClr val="FF9900"/>
                </a:solidFill>
              </a:rPr>
              <a:t>www.eera-avatar.eu</a:t>
            </a:r>
            <a:endParaRPr lang="en-US" dirty="0">
              <a:solidFill>
                <a:srgbClr val="FF9900"/>
              </a:solidFill>
            </a:endParaRPr>
          </a:p>
        </p:txBody>
      </p:sp>
      <p:sp>
        <p:nvSpPr>
          <p:cNvPr id="11" name="TextBox 10"/>
          <p:cNvSpPr txBox="1"/>
          <p:nvPr userDrawn="1"/>
        </p:nvSpPr>
        <p:spPr>
          <a:xfrm>
            <a:off x="457200" y="5000623"/>
            <a:ext cx="7010400" cy="369332"/>
          </a:xfrm>
          <a:prstGeom prst="rect">
            <a:avLst/>
          </a:prstGeom>
          <a:noFill/>
        </p:spPr>
        <p:txBody>
          <a:bodyPr wrap="square" rtlCol="0">
            <a:spAutoFit/>
          </a:bodyPr>
          <a:lstStyle/>
          <a:p>
            <a:r>
              <a:rPr lang="en-US" sz="900" dirty="0" smtClean="0">
                <a:solidFill>
                  <a:srgbClr val="444444"/>
                </a:solidFill>
                <a:latin typeface="Arial" panose="020B0604020202020204" pitchFamily="34" charset="0"/>
                <a:cs typeface="Arial" panose="020B0604020202020204" pitchFamily="34" charset="0"/>
              </a:rPr>
              <a:t>This project has received</a:t>
            </a:r>
            <a:r>
              <a:rPr lang="en-US" sz="900" baseline="0" dirty="0" smtClean="0">
                <a:solidFill>
                  <a:srgbClr val="444444"/>
                </a:solidFill>
                <a:latin typeface="Arial" panose="020B0604020202020204" pitchFamily="34" charset="0"/>
                <a:cs typeface="Arial" panose="020B0604020202020204" pitchFamily="34" charset="0"/>
              </a:rPr>
              <a:t> funding from the European Union’s Seventh Programme for research, technological development and demonstration under grand agreement No FP7-ENERGY-2013-1/</a:t>
            </a:r>
            <a:r>
              <a:rPr lang="en-US" sz="900" dirty="0" smtClean="0">
                <a:solidFill>
                  <a:srgbClr val="444444"/>
                </a:solidFill>
                <a:latin typeface="Arial" panose="020B0604020202020204" pitchFamily="34" charset="0"/>
                <a:cs typeface="Arial" panose="020B0604020202020204" pitchFamily="34" charset="0"/>
              </a:rPr>
              <a:t>n° 608396</a:t>
            </a:r>
            <a:r>
              <a:rPr lang="en-US" sz="900" baseline="0" dirty="0" smtClean="0">
                <a:solidFill>
                  <a:srgbClr val="444444"/>
                </a:solidFill>
                <a:latin typeface="Arial" panose="020B0604020202020204" pitchFamily="34" charset="0"/>
                <a:cs typeface="Arial" panose="020B0604020202020204" pitchFamily="34" charset="0"/>
              </a:rPr>
              <a:t> </a:t>
            </a:r>
            <a:r>
              <a:rPr lang="en-US" sz="900" dirty="0" smtClean="0">
                <a:solidFill>
                  <a:srgbClr val="444444"/>
                </a:solidFill>
                <a:latin typeface="Arial" panose="020B0604020202020204" pitchFamily="34" charset="0"/>
                <a:cs typeface="Arial" panose="020B0604020202020204" pitchFamily="34" charset="0"/>
              </a:rPr>
              <a:t>.</a:t>
            </a:r>
            <a:endParaRPr lang="en-US" sz="900" dirty="0">
              <a:solidFill>
                <a:srgbClr val="444444"/>
              </a:solidFill>
              <a:latin typeface="Arial" panose="020B0604020202020204" pitchFamily="34" charset="0"/>
              <a:cs typeface="Arial" panose="020B0604020202020204" pitchFamily="34" charset="0"/>
            </a:endParaRPr>
          </a:p>
        </p:txBody>
      </p:sp>
      <p:pic>
        <p:nvPicPr>
          <p:cNvPr id="12" name="Picture 11" descr="V:\Presentation format\flag_yellow_high.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90509" y="4686300"/>
            <a:ext cx="838200" cy="600075"/>
          </a:xfrm>
          <a:prstGeom prst="rect">
            <a:avLst/>
          </a:prstGeom>
          <a:noFill/>
          <a:ln>
            <a:noFill/>
          </a:ln>
        </p:spPr>
      </p:pic>
      <p:sp>
        <p:nvSpPr>
          <p:cNvPr id="14" name="Titel 1"/>
          <p:cNvSpPr>
            <a:spLocks noGrp="1"/>
          </p:cNvSpPr>
          <p:nvPr>
            <p:ph type="ctrTitle"/>
          </p:nvPr>
        </p:nvSpPr>
        <p:spPr>
          <a:xfrm>
            <a:off x="1507535" y="1866900"/>
            <a:ext cx="5797274" cy="990600"/>
          </a:xfrm>
        </p:spPr>
        <p:txBody>
          <a:bodyPr/>
          <a:lstStyle>
            <a:lvl1pPr>
              <a:defRPr sz="1600" b="1">
                <a:solidFill>
                  <a:srgbClr val="444444"/>
                </a:solidFill>
              </a:defRPr>
            </a:lvl1pPr>
          </a:lstStyle>
          <a:p>
            <a:endParaRPr lang="nl-NL" dirty="0"/>
          </a:p>
        </p:txBody>
      </p:sp>
      <p:sp>
        <p:nvSpPr>
          <p:cNvPr id="15" name="Tijdelijke aanduiding voor tekst 12"/>
          <p:cNvSpPr>
            <a:spLocks noGrp="1"/>
          </p:cNvSpPr>
          <p:nvPr>
            <p:ph type="body" sz="quarter" idx="13" hasCustomPrompt="1"/>
          </p:nvPr>
        </p:nvSpPr>
        <p:spPr>
          <a:xfrm>
            <a:off x="1513743" y="3146183"/>
            <a:ext cx="5801457" cy="269389"/>
          </a:xfrm>
        </p:spPr>
        <p:txBody>
          <a:bodyPr/>
          <a:lstStyle>
            <a:lvl1pPr marL="0" indent="0">
              <a:lnSpc>
                <a:spcPct val="100000"/>
              </a:lnSpc>
              <a:buNone/>
              <a:defRPr sz="1600">
                <a:solidFill>
                  <a:srgbClr val="444444"/>
                </a:solidFill>
                <a:latin typeface="Arial" panose="020B0604020202020204" pitchFamily="34" charset="0"/>
                <a:cs typeface="Arial" panose="020B0604020202020204" pitchFamily="34" charset="0"/>
              </a:defRPr>
            </a:lvl1pPr>
          </a:lstStyle>
          <a:p>
            <a:pPr lvl="0"/>
            <a:r>
              <a:rPr lang="nl-NL" dirty="0" err="1" smtClean="0"/>
              <a:t>Authors</a:t>
            </a:r>
            <a:endParaRPr lang="nl-NL" dirty="0"/>
          </a:p>
        </p:txBody>
      </p:sp>
      <p:sp>
        <p:nvSpPr>
          <p:cNvPr id="16" name="Tijdelijke aanduiding voor tekst 15"/>
          <p:cNvSpPr>
            <a:spLocks noGrp="1"/>
          </p:cNvSpPr>
          <p:nvPr>
            <p:ph type="body" sz="quarter" idx="11" hasCustomPrompt="1"/>
          </p:nvPr>
        </p:nvSpPr>
        <p:spPr>
          <a:xfrm>
            <a:off x="1513744" y="3385569"/>
            <a:ext cx="2460037" cy="300023"/>
          </a:xfrm>
        </p:spPr>
        <p:txBody>
          <a:bodyPr/>
          <a:lstStyle>
            <a:lvl1pPr marL="0" indent="0">
              <a:lnSpc>
                <a:spcPct val="100000"/>
              </a:lnSpc>
              <a:buNone/>
              <a:defRPr sz="1600">
                <a:solidFill>
                  <a:srgbClr val="444444"/>
                </a:solidFill>
                <a:latin typeface="Arial" panose="020B0604020202020204" pitchFamily="34" charset="0"/>
                <a:cs typeface="Arial" panose="020B0604020202020204" pitchFamily="34" charset="0"/>
              </a:defRPr>
            </a:lvl1pPr>
          </a:lstStyle>
          <a:p>
            <a:pPr lvl="0"/>
            <a:r>
              <a:rPr lang="nl-NL" sz="1600" dirty="0" smtClean="0"/>
              <a:t>Date</a:t>
            </a:r>
            <a:endParaRPr lang="nl-NL" dirty="0"/>
          </a:p>
        </p:txBody>
      </p:sp>
      <p:sp>
        <p:nvSpPr>
          <p:cNvPr id="17" name="Content Placeholder 2"/>
          <p:cNvSpPr>
            <a:spLocks noGrp="1"/>
          </p:cNvSpPr>
          <p:nvPr>
            <p:ph sz="quarter" idx="14" hasCustomPrompt="1"/>
          </p:nvPr>
        </p:nvSpPr>
        <p:spPr>
          <a:xfrm>
            <a:off x="1524000" y="3924300"/>
            <a:ext cx="5791200" cy="300136"/>
          </a:xfrm>
        </p:spPr>
        <p:txBody>
          <a:bodyPr/>
          <a:lstStyle>
            <a:lvl1pPr marL="0" indent="0">
              <a:buNone/>
              <a:defRPr sz="1600">
                <a:solidFill>
                  <a:srgbClr val="444444"/>
                </a:solidFill>
                <a:latin typeface="Arial" panose="020B0604020202020204" pitchFamily="34" charset="0"/>
                <a:cs typeface="Arial" panose="020B0604020202020204" pitchFamily="34" charset="0"/>
              </a:defRPr>
            </a:lvl1pPr>
          </a:lstStyle>
          <a:p>
            <a:r>
              <a:rPr lang="en-US" dirty="0" smtClean="0"/>
              <a:t>Event where presentation was given</a:t>
            </a:r>
            <a:endParaRPr lang="en-US" dirty="0"/>
          </a:p>
        </p:txBody>
      </p:sp>
    </p:spTree>
    <p:extLst>
      <p:ext uri="{BB962C8B-B14F-4D97-AF65-F5344CB8AC3E}">
        <p14:creationId xmlns:p14="http://schemas.microsoft.com/office/powerpoint/2010/main" val="129435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clusion slide">
    <p:spTree>
      <p:nvGrpSpPr>
        <p:cNvPr id="1" name=""/>
        <p:cNvGrpSpPr/>
        <p:nvPr/>
      </p:nvGrpSpPr>
      <p:grpSpPr>
        <a:xfrm>
          <a:off x="0" y="0"/>
          <a:ext cx="0" cy="0"/>
          <a:chOff x="0" y="0"/>
          <a:chExt cx="0" cy="0"/>
        </a:xfrm>
      </p:grpSpPr>
      <p:sp>
        <p:nvSpPr>
          <p:cNvPr id="4" name="TextBox 9"/>
          <p:cNvSpPr txBox="1"/>
          <p:nvPr userDrawn="1"/>
        </p:nvSpPr>
        <p:spPr>
          <a:xfrm>
            <a:off x="304800" y="5016500"/>
            <a:ext cx="7543800" cy="451167"/>
          </a:xfrm>
          <a:prstGeom prst="rect">
            <a:avLst/>
          </a:prstGeom>
          <a:noFill/>
        </p:spPr>
        <p:txBody>
          <a:bodyPr lIns="81043" tIns="40522" rIns="81043" bIns="40522">
            <a:spAutoFit/>
          </a:bodyPr>
          <a:lstStyle/>
          <a:p>
            <a:pPr algn="just" fontAlgn="auto">
              <a:spcBef>
                <a:spcPts val="0"/>
              </a:spcBef>
              <a:spcAft>
                <a:spcPts val="0"/>
              </a:spcAft>
              <a:defRPr/>
            </a:pPr>
            <a:r>
              <a:rPr lang="en-US" sz="800" dirty="0">
                <a:latin typeface="+mn-lt"/>
              </a:rPr>
              <a:t>Notice: The IEA Wind agreement, also known as the Implementing Agreement for Co-operation in the Research, Development, and Deployment of Wind Energy Systems, functions within a framework created by the International Energy Agency (IEA). Views, findings and publications of IEA Wind do not necessarily represent the views or policies of the IEA Secretariat or of all its individual member countries.</a:t>
            </a:r>
          </a:p>
        </p:txBody>
      </p:sp>
      <p:pic>
        <p:nvPicPr>
          <p:cNvPr id="5" name="Picture 2" descr="V:\My Computer\My Documents\People Folders\Smith\IEA-Template\Logo_IEA_wind_green.jpg"/>
          <p:cNvPicPr>
            <a:picLocks noChangeAspect="1" noChangeArrowheads="1"/>
          </p:cNvPicPr>
          <p:nvPr userDrawn="1"/>
        </p:nvPicPr>
        <p:blipFill>
          <a:blip r:embed="rId2" cstate="print"/>
          <a:srcRect/>
          <a:stretch>
            <a:fillRect/>
          </a:stretch>
        </p:blipFill>
        <p:spPr bwMode="auto">
          <a:xfrm>
            <a:off x="8001000" y="4826001"/>
            <a:ext cx="762000" cy="595313"/>
          </a:xfrm>
          <a:prstGeom prst="rect">
            <a:avLst/>
          </a:prstGeom>
          <a:noFill/>
          <a:ln w="9525">
            <a:noFill/>
            <a:miter lim="800000"/>
            <a:headEnd/>
            <a:tailEnd/>
          </a:ln>
        </p:spPr>
      </p:pic>
      <p:pic>
        <p:nvPicPr>
          <p:cNvPr id="6" name="Picture 7" descr="Flags_10.25.jpg"/>
          <p:cNvPicPr>
            <a:picLocks noChangeAspect="1"/>
          </p:cNvPicPr>
          <p:nvPr userDrawn="1"/>
        </p:nvPicPr>
        <p:blipFill>
          <a:blip r:embed="rId3" cstate="print"/>
          <a:srcRect/>
          <a:stretch>
            <a:fillRect/>
          </a:stretch>
        </p:blipFill>
        <p:spPr bwMode="auto">
          <a:xfrm>
            <a:off x="76200" y="5446448"/>
            <a:ext cx="8839200" cy="26855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idx="1"/>
          </p:nvPr>
        </p:nvSpPr>
        <p:spPr>
          <a:xfrm>
            <a:off x="457200" y="1333501"/>
            <a:ext cx="8229600" cy="317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427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5296959"/>
            <a:ext cx="2133600" cy="304271"/>
          </a:xfrm>
          <a:prstGeom prst="rect">
            <a:avLst/>
          </a:prstGeom>
        </p:spPr>
        <p:txBody>
          <a:bodyPr lIns="81043" tIns="40522" rIns="81043" bIns="40522"/>
          <a:lstStyle>
            <a:lvl1pPr>
              <a:defRPr/>
            </a:lvl1pPr>
          </a:lstStyle>
          <a:p>
            <a:pPr>
              <a:defRPr/>
            </a:pPr>
            <a:fld id="{05FE88BB-52A1-4A99-B921-8977A695BAF2}" type="datetimeFigureOut">
              <a:rPr lang="en-US"/>
              <a:pPr>
                <a:defRPr/>
              </a:pPr>
              <a:t>11/27/2017</a:t>
            </a:fld>
            <a:endParaRPr lang="en-US"/>
          </a:p>
        </p:txBody>
      </p:sp>
      <p:sp>
        <p:nvSpPr>
          <p:cNvPr id="4" name="Footer Placeholder 4"/>
          <p:cNvSpPr>
            <a:spLocks noGrp="1"/>
          </p:cNvSpPr>
          <p:nvPr>
            <p:ph type="ftr" sz="quarter" idx="11"/>
          </p:nvPr>
        </p:nvSpPr>
        <p:spPr>
          <a:xfrm>
            <a:off x="3124200" y="5296959"/>
            <a:ext cx="2895600" cy="304271"/>
          </a:xfrm>
          <a:prstGeom prst="rect">
            <a:avLst/>
          </a:prstGeom>
        </p:spPr>
        <p:txBody>
          <a:bodyPr lIns="81043" tIns="40522" rIns="81043" bIns="40522"/>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217E1D-5EF2-43E6-A0EF-7D1893367ADC}" type="slidenum">
              <a:rPr lang="en-US"/>
              <a:pPr>
                <a:defRPr/>
              </a:pPr>
              <a:t>‹#›</a:t>
            </a:fld>
            <a:endParaRPr lang="en-US"/>
          </a:p>
        </p:txBody>
      </p:sp>
    </p:spTree>
    <p:extLst>
      <p:ext uri="{BB962C8B-B14F-4D97-AF65-F5344CB8AC3E}">
        <p14:creationId xmlns:p14="http://schemas.microsoft.com/office/powerpoint/2010/main" val="2666261911"/>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3B008CD-0871-4BAA-AB4D-4B60B7A5225C}" type="slidenum">
              <a:rPr lang="en-US" smtClean="0"/>
              <a:pPr/>
              <a:t>‹#›</a:t>
            </a:fld>
            <a:endParaRPr lang="en-US" dirty="0"/>
          </a:p>
        </p:txBody>
      </p:sp>
      <p:pic>
        <p:nvPicPr>
          <p:cNvPr id="4" name="Picture 3"/>
          <p:cNvPicPr>
            <a:picLocks noGrp="1" noChangeAspect="1"/>
          </p:cNvPicPr>
          <p:nvPr userDrawn="1"/>
        </p:nvPicPr>
        <p:blipFill>
          <a:blip r:embed="rId2" cstate="print">
            <a:extLst>
              <a:ext uri="{28A0092B-C50C-407E-A947-70E740481C1C}">
                <a14:useLocalDpi xmlns:a14="http://schemas.microsoft.com/office/drawing/2010/main" val="0"/>
              </a:ext>
            </a:extLst>
          </a:blip>
          <a:srcRect t="7950" b="7950"/>
          <a:stretch>
            <a:fillRect/>
          </a:stretch>
        </p:blipFill>
        <p:spPr>
          <a:xfrm>
            <a:off x="304800" y="38100"/>
            <a:ext cx="8382000" cy="4598973"/>
          </a:xfrm>
          <a:prstGeom prst="rect">
            <a:avLst/>
          </a:prstGeom>
          <a:solidFill>
            <a:schemeClr val="bg1"/>
          </a:solidFill>
        </p:spPr>
      </p:pic>
      <p:sp>
        <p:nvSpPr>
          <p:cNvPr id="10" name="Tijdelijke aanduiding voor tekst 3"/>
          <p:cNvSpPr>
            <a:spLocks noGrp="1"/>
          </p:cNvSpPr>
          <p:nvPr>
            <p:ph type="body" sz="quarter" idx="12" hasCustomPrompt="1"/>
          </p:nvPr>
        </p:nvSpPr>
        <p:spPr>
          <a:xfrm>
            <a:off x="381000" y="4716948"/>
            <a:ext cx="6324600" cy="269389"/>
          </a:xfrm>
        </p:spPr>
        <p:txBody>
          <a:bodyPr/>
          <a:lstStyle>
            <a:lvl1pPr marL="0" indent="0" algn="ctr">
              <a:buNone/>
              <a:defRPr b="1">
                <a:solidFill>
                  <a:srgbClr val="444444"/>
                </a:solidFill>
                <a:latin typeface="+mj-lt"/>
              </a:defRPr>
            </a:lvl1pPr>
          </a:lstStyle>
          <a:p>
            <a:r>
              <a:rPr lang="nl-NL" dirty="0" smtClean="0"/>
              <a:t>Thank </a:t>
            </a:r>
            <a:r>
              <a:rPr lang="nl-NL" dirty="0" err="1" smtClean="0"/>
              <a:t>you</a:t>
            </a:r>
            <a:r>
              <a:rPr lang="nl-NL" dirty="0" smtClean="0"/>
              <a:t> </a:t>
            </a:r>
            <a:r>
              <a:rPr lang="nl-NL" dirty="0" err="1" smtClean="0"/>
              <a:t>for</a:t>
            </a:r>
            <a:r>
              <a:rPr lang="nl-NL" dirty="0" smtClean="0"/>
              <a:t> </a:t>
            </a:r>
            <a:r>
              <a:rPr lang="nl-NL" dirty="0" err="1" smtClean="0"/>
              <a:t>your</a:t>
            </a:r>
            <a:r>
              <a:rPr lang="nl-NL" dirty="0" smtClean="0"/>
              <a:t> attention</a:t>
            </a:r>
            <a:endParaRPr lang="nl-NL" dirty="0"/>
          </a:p>
        </p:txBody>
      </p:sp>
      <p:sp>
        <p:nvSpPr>
          <p:cNvPr id="9" name="TextBox 8"/>
          <p:cNvSpPr txBox="1"/>
          <p:nvPr userDrawn="1"/>
        </p:nvSpPr>
        <p:spPr>
          <a:xfrm>
            <a:off x="457200" y="5000623"/>
            <a:ext cx="7010400" cy="369332"/>
          </a:xfrm>
          <a:prstGeom prst="rect">
            <a:avLst/>
          </a:prstGeom>
          <a:noFill/>
        </p:spPr>
        <p:txBody>
          <a:bodyPr wrap="square" rtlCol="0">
            <a:spAutoFit/>
          </a:bodyPr>
          <a:lstStyle/>
          <a:p>
            <a:r>
              <a:rPr lang="en-US" sz="900" dirty="0" smtClean="0">
                <a:solidFill>
                  <a:srgbClr val="444444"/>
                </a:solidFill>
                <a:latin typeface="Arial" panose="020B0604020202020204" pitchFamily="34" charset="0"/>
                <a:cs typeface="Arial" panose="020B0604020202020204" pitchFamily="34" charset="0"/>
              </a:rPr>
              <a:t>This project has received</a:t>
            </a:r>
            <a:r>
              <a:rPr lang="en-US" sz="900" baseline="0" dirty="0" smtClean="0">
                <a:solidFill>
                  <a:srgbClr val="444444"/>
                </a:solidFill>
                <a:latin typeface="Arial" panose="020B0604020202020204" pitchFamily="34" charset="0"/>
                <a:cs typeface="Arial" panose="020B0604020202020204" pitchFamily="34" charset="0"/>
              </a:rPr>
              <a:t> funding from the European Union’s Seventh Programme for research, technological development and demonstration under grand agreement No FP7-ENERGY-2013-1/</a:t>
            </a:r>
            <a:r>
              <a:rPr lang="en-US" sz="900" dirty="0" smtClean="0">
                <a:solidFill>
                  <a:srgbClr val="444444"/>
                </a:solidFill>
                <a:latin typeface="Arial" panose="020B0604020202020204" pitchFamily="34" charset="0"/>
                <a:cs typeface="Arial" panose="020B0604020202020204" pitchFamily="34" charset="0"/>
              </a:rPr>
              <a:t>n° 608396</a:t>
            </a:r>
            <a:r>
              <a:rPr lang="en-US" sz="900" baseline="0" dirty="0" smtClean="0">
                <a:solidFill>
                  <a:srgbClr val="444444"/>
                </a:solidFill>
                <a:latin typeface="Arial" panose="020B0604020202020204" pitchFamily="34" charset="0"/>
                <a:cs typeface="Arial" panose="020B0604020202020204" pitchFamily="34" charset="0"/>
              </a:rPr>
              <a:t> </a:t>
            </a:r>
            <a:r>
              <a:rPr lang="en-US" sz="900" dirty="0" smtClean="0">
                <a:solidFill>
                  <a:srgbClr val="444444"/>
                </a:solidFill>
                <a:latin typeface="Arial" panose="020B0604020202020204" pitchFamily="34" charset="0"/>
                <a:cs typeface="Arial" panose="020B0604020202020204" pitchFamily="34" charset="0"/>
              </a:rPr>
              <a:t>.</a:t>
            </a:r>
            <a:endParaRPr lang="en-US" sz="900" dirty="0">
              <a:solidFill>
                <a:srgbClr val="444444"/>
              </a:solidFill>
              <a:latin typeface="Arial" panose="020B0604020202020204" pitchFamily="34" charset="0"/>
              <a:cs typeface="Arial" panose="020B0604020202020204" pitchFamily="34" charset="0"/>
            </a:endParaRPr>
          </a:p>
        </p:txBody>
      </p:sp>
      <p:pic>
        <p:nvPicPr>
          <p:cNvPr id="11" name="Picture 10" descr="V:\Presentation format\flag_yellow_high.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90509" y="4686300"/>
            <a:ext cx="838200" cy="600075"/>
          </a:xfrm>
          <a:prstGeom prst="rect">
            <a:avLst/>
          </a:prstGeom>
          <a:noFill/>
          <a:ln>
            <a:noFill/>
          </a:ln>
        </p:spPr>
      </p:pic>
    </p:spTree>
    <p:extLst>
      <p:ext uri="{BB962C8B-B14F-4D97-AF65-F5344CB8AC3E}">
        <p14:creationId xmlns:p14="http://schemas.microsoft.com/office/powerpoint/2010/main" val="265401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3B008CD-0871-4BAA-AB4D-4B60B7A5225C}" type="slidenum">
              <a:rPr lang="en-US" smtClean="0"/>
              <a:pPr/>
              <a:t>‹#›</a:t>
            </a:fld>
            <a:endParaRPr lang="en-US" dirty="0"/>
          </a:p>
        </p:txBody>
      </p:sp>
      <p:pic>
        <p:nvPicPr>
          <p:cNvPr id="9" name="Picture 2" descr="C:\Users\lstam\AppData\Local\Microsoft\Windows\Temporary Internet Files\Content.Outlook\AFS2BCJ1\avatarLogo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42900"/>
            <a:ext cx="1828800" cy="41931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userDrawn="1"/>
        </p:nvSpPr>
        <p:spPr bwMode="auto">
          <a:xfrm flipV="1">
            <a:off x="457200" y="1104900"/>
            <a:ext cx="8305799" cy="47625"/>
          </a:xfrm>
          <a:prstGeom prst="rect">
            <a:avLst/>
          </a:prstGeom>
          <a:solidFill>
            <a:srgbClr val="00AA77"/>
          </a:solidFill>
          <a:ln>
            <a:noFill/>
          </a:ln>
          <a:extLst/>
        </p:spPr>
        <p:txBody>
          <a:bodyPr wrap="square" lIns="398605" tIns="199303" rIns="398605" bIns="199303" anchor="ctr">
            <a:noAutofit/>
          </a:bodyPr>
          <a:lstStyle/>
          <a:p>
            <a:pPr marL="0" marR="0">
              <a:spcBef>
                <a:spcPts val="0"/>
              </a:spcBef>
              <a:spcAft>
                <a:spcPts val="0"/>
              </a:spcAft>
            </a:pPr>
            <a:r>
              <a:rPr lang="en-US" sz="1700" kern="1200">
                <a:solidFill>
                  <a:srgbClr val="FF5500"/>
                </a:solidFill>
                <a:effectLst/>
                <a:latin typeface="Calibri"/>
                <a:ea typeface="Times New Roman"/>
                <a:cs typeface="Times New Roman"/>
              </a:rPr>
              <a:t> </a:t>
            </a:r>
            <a:endParaRPr lang="en-US" sz="1200">
              <a:effectLst/>
              <a:latin typeface="Times New Roman"/>
              <a:ea typeface="Times New Roman"/>
            </a:endParaRPr>
          </a:p>
        </p:txBody>
      </p:sp>
      <p:sp>
        <p:nvSpPr>
          <p:cNvPr id="13" name="TextBox 12"/>
          <p:cNvSpPr txBox="1"/>
          <p:nvPr userDrawn="1"/>
        </p:nvSpPr>
        <p:spPr>
          <a:xfrm>
            <a:off x="464457" y="5231455"/>
            <a:ext cx="7010400" cy="230832"/>
          </a:xfrm>
          <a:prstGeom prst="rect">
            <a:avLst/>
          </a:prstGeom>
          <a:noFill/>
        </p:spPr>
        <p:txBody>
          <a:bodyPr wrap="square" rtlCol="0">
            <a:spAutoFit/>
          </a:bodyPr>
          <a:lstStyle/>
          <a:p>
            <a:r>
              <a:rPr lang="en-US" sz="900" dirty="0">
                <a:solidFill>
                  <a:srgbClr val="444444"/>
                </a:solidFill>
                <a:latin typeface="Georgia" panose="02040502050405020303" pitchFamily="18" charset="0"/>
              </a:rPr>
              <a:t>FP7-ENERGY-2013-1/ n° 608396 </a:t>
            </a:r>
          </a:p>
        </p:txBody>
      </p:sp>
      <p:sp>
        <p:nvSpPr>
          <p:cNvPr id="14" name="Title 13"/>
          <p:cNvSpPr>
            <a:spLocks noGrp="1"/>
          </p:cNvSpPr>
          <p:nvPr>
            <p:ph type="title"/>
          </p:nvPr>
        </p:nvSpPr>
        <p:spPr>
          <a:xfrm>
            <a:off x="2667000" y="153000"/>
            <a:ext cx="5599056" cy="723300"/>
          </a:xfrm>
        </p:spPr>
        <p:txBody>
          <a:bodyPr/>
          <a:lstStyle>
            <a:lvl1pPr>
              <a:defRPr sz="1600" b="1">
                <a:solidFill>
                  <a:srgbClr val="444444"/>
                </a:solidFill>
              </a:defRPr>
            </a:lvl1pPr>
          </a:lstStyle>
          <a:p>
            <a:r>
              <a:rPr lang="en-US" dirty="0" smtClean="0"/>
              <a:t>Click to edit Master title style</a:t>
            </a:r>
            <a:endParaRPr lang="en-US" dirty="0"/>
          </a:p>
        </p:txBody>
      </p:sp>
      <p:sp>
        <p:nvSpPr>
          <p:cNvPr id="15" name="Tijdelijke aanduiding voor inhoud 2"/>
          <p:cNvSpPr>
            <a:spLocks noGrp="1"/>
          </p:cNvSpPr>
          <p:nvPr>
            <p:ph idx="11"/>
          </p:nvPr>
        </p:nvSpPr>
        <p:spPr>
          <a:xfrm>
            <a:off x="609600" y="1333500"/>
            <a:ext cx="7966685" cy="3936267"/>
          </a:xfrm>
        </p:spPr>
        <p:txBody>
          <a:bodyPr/>
          <a:lstStyle>
            <a:lvl1pPr>
              <a:buClr>
                <a:srgbClr val="FFC000"/>
              </a:buClr>
              <a:defRPr sz="1600">
                <a:solidFill>
                  <a:srgbClr val="444444"/>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41160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3B008CD-0871-4BAA-AB4D-4B60B7A5225C}" type="slidenum">
              <a:rPr lang="en-US" smtClean="0"/>
              <a:pPr/>
              <a:t>‹#›</a:t>
            </a:fld>
            <a:endParaRPr lang="en-US" dirty="0"/>
          </a:p>
        </p:txBody>
      </p:sp>
      <p:pic>
        <p:nvPicPr>
          <p:cNvPr id="4" name="Picture 2" descr="C:\Users\lstam\AppData\Local\Microsoft\Windows\Temporary Internet Files\Content.Outlook\AFS2BCJ1\avatarLogo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42900"/>
            <a:ext cx="1828800" cy="4193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userDrawn="1"/>
        </p:nvSpPr>
        <p:spPr bwMode="auto">
          <a:xfrm flipV="1">
            <a:off x="457200" y="1104900"/>
            <a:ext cx="8305799" cy="47625"/>
          </a:xfrm>
          <a:prstGeom prst="rect">
            <a:avLst/>
          </a:prstGeom>
          <a:solidFill>
            <a:srgbClr val="00AA77"/>
          </a:solidFill>
          <a:ln>
            <a:noFill/>
          </a:ln>
          <a:extLst/>
        </p:spPr>
        <p:txBody>
          <a:bodyPr wrap="square" lIns="398605" tIns="199303" rIns="398605" bIns="199303" anchor="ctr">
            <a:noAutofit/>
          </a:bodyPr>
          <a:lstStyle/>
          <a:p>
            <a:pPr marL="0" marR="0">
              <a:spcBef>
                <a:spcPts val="0"/>
              </a:spcBef>
              <a:spcAft>
                <a:spcPts val="0"/>
              </a:spcAft>
            </a:pPr>
            <a:r>
              <a:rPr lang="en-US" sz="1700" kern="1200">
                <a:solidFill>
                  <a:srgbClr val="FF5500"/>
                </a:solidFill>
                <a:effectLst/>
                <a:latin typeface="Calibri"/>
                <a:ea typeface="Times New Roman"/>
                <a:cs typeface="Times New Roman"/>
              </a:rPr>
              <a:t> </a:t>
            </a:r>
            <a:endParaRPr lang="en-US" sz="1200">
              <a:effectLst/>
              <a:latin typeface="Times New Roman"/>
              <a:ea typeface="Times New Roman"/>
            </a:endParaRPr>
          </a:p>
        </p:txBody>
      </p:sp>
      <p:sp>
        <p:nvSpPr>
          <p:cNvPr id="6" name="TextBox 5"/>
          <p:cNvSpPr txBox="1"/>
          <p:nvPr userDrawn="1"/>
        </p:nvSpPr>
        <p:spPr>
          <a:xfrm>
            <a:off x="2438400" y="408274"/>
            <a:ext cx="5867400" cy="943848"/>
          </a:xfrm>
          <a:prstGeom prst="rect">
            <a:avLst/>
          </a:prstGeom>
          <a:noFill/>
        </p:spPr>
        <p:txBody>
          <a:bodyPr wrap="square" rtlCol="0">
            <a:spAutoFit/>
          </a:bodyPr>
          <a:lstStyle/>
          <a:p>
            <a:pPr>
              <a:spcAft>
                <a:spcPts val="177"/>
              </a:spcAft>
              <a:buClr>
                <a:schemeClr val="bg2"/>
              </a:buClr>
              <a:buSzPct val="100000"/>
            </a:pPr>
            <a:r>
              <a:rPr lang="en-US" sz="2000" b="1" dirty="0" smtClean="0">
                <a:solidFill>
                  <a:srgbClr val="444444"/>
                </a:solidFill>
                <a:latin typeface="Georgia" panose="02040502050405020303" pitchFamily="18" charset="0"/>
              </a:rPr>
              <a:t>Consortium</a:t>
            </a:r>
          </a:p>
          <a:p>
            <a:pPr>
              <a:spcAft>
                <a:spcPts val="177"/>
              </a:spcAft>
              <a:buClr>
                <a:schemeClr val="bg2"/>
              </a:buClr>
              <a:buSzPct val="100000"/>
            </a:pPr>
            <a:r>
              <a:rPr lang="en-US" sz="1600" b="1" dirty="0" smtClean="0">
                <a:solidFill>
                  <a:srgbClr val="444444"/>
                </a:solidFill>
                <a:latin typeface="Georgia" panose="02040502050405020303" pitchFamily="18" charset="0"/>
              </a:rPr>
              <a:t> </a:t>
            </a:r>
            <a:endParaRPr lang="en-US" sz="1600" b="1" dirty="0">
              <a:solidFill>
                <a:srgbClr val="444444"/>
              </a:solidFill>
              <a:latin typeface="Georgia" panose="02040502050405020303" pitchFamily="18" charset="0"/>
            </a:endParaRPr>
          </a:p>
          <a:p>
            <a:pPr>
              <a:spcAft>
                <a:spcPts val="177"/>
              </a:spcAft>
              <a:buClr>
                <a:schemeClr val="bg2"/>
              </a:buClr>
              <a:buSzPct val="100000"/>
            </a:pPr>
            <a:endParaRPr lang="en-US" sz="1600" b="1" dirty="0">
              <a:solidFill>
                <a:srgbClr val="444444"/>
              </a:solidFill>
              <a:latin typeface="Georgia" panose="02040502050405020303" pitchFamily="18" charset="0"/>
            </a:endParaRPr>
          </a:p>
        </p:txBody>
      </p:sp>
      <p:sp>
        <p:nvSpPr>
          <p:cNvPr id="7" name="TextBox 6"/>
          <p:cNvSpPr txBox="1"/>
          <p:nvPr userDrawn="1"/>
        </p:nvSpPr>
        <p:spPr>
          <a:xfrm>
            <a:off x="464457" y="5231455"/>
            <a:ext cx="7010400" cy="230832"/>
          </a:xfrm>
          <a:prstGeom prst="rect">
            <a:avLst/>
          </a:prstGeom>
          <a:noFill/>
        </p:spPr>
        <p:txBody>
          <a:bodyPr wrap="square" rtlCol="0">
            <a:spAutoFit/>
          </a:bodyPr>
          <a:lstStyle/>
          <a:p>
            <a:r>
              <a:rPr lang="en-US" sz="900" dirty="0">
                <a:solidFill>
                  <a:srgbClr val="444444"/>
                </a:solidFill>
                <a:latin typeface="Georgia" panose="02040502050405020303" pitchFamily="18" charset="0"/>
              </a:rPr>
              <a:t>FP7-ENERGY-2013-1/ n° 608396 </a:t>
            </a:r>
          </a:p>
        </p:txBody>
      </p:sp>
      <p:pic>
        <p:nvPicPr>
          <p:cNvPr id="8" name="Picture 2" descr="C:\Users\lstam\Desktop\ecn_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199" y="1450041"/>
            <a:ext cx="1676401" cy="4930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533400" y="1181100"/>
            <a:ext cx="1600200" cy="338554"/>
          </a:xfrm>
          <a:prstGeom prst="rect">
            <a:avLst/>
          </a:prstGeom>
          <a:noFill/>
        </p:spPr>
        <p:txBody>
          <a:bodyPr wrap="square" rtlCol="0">
            <a:spAutoFit/>
          </a:bodyPr>
          <a:lstStyle/>
          <a:p>
            <a:r>
              <a:rPr lang="en-US" sz="1600" dirty="0" smtClean="0">
                <a:solidFill>
                  <a:srgbClr val="444444"/>
                </a:solidFill>
                <a:latin typeface="Arial" panose="020B0604020202020204" pitchFamily="34" charset="0"/>
                <a:cs typeface="Arial" panose="020B0604020202020204" pitchFamily="34" charset="0"/>
              </a:rPr>
              <a:t>Coordinator:</a:t>
            </a:r>
            <a:endParaRPr lang="en-US" sz="1600" dirty="0">
              <a:solidFill>
                <a:srgbClr val="444444"/>
              </a:solidFill>
              <a:latin typeface="Arial" panose="020B0604020202020204" pitchFamily="34" charset="0"/>
              <a:cs typeface="Arial" panose="020B0604020202020204" pitchFamily="34" charset="0"/>
            </a:endParaRPr>
          </a:p>
        </p:txBody>
      </p:sp>
      <p:sp>
        <p:nvSpPr>
          <p:cNvPr id="10" name="TextBox 9"/>
          <p:cNvSpPr txBox="1"/>
          <p:nvPr userDrawn="1"/>
        </p:nvSpPr>
        <p:spPr>
          <a:xfrm>
            <a:off x="533400" y="1823358"/>
            <a:ext cx="3200400" cy="338554"/>
          </a:xfrm>
          <a:prstGeom prst="rect">
            <a:avLst/>
          </a:prstGeom>
          <a:noFill/>
        </p:spPr>
        <p:txBody>
          <a:bodyPr wrap="square" rtlCol="0">
            <a:spAutoFit/>
          </a:bodyPr>
          <a:lstStyle/>
          <a:p>
            <a:r>
              <a:rPr lang="en-US" sz="1600" dirty="0" smtClean="0">
                <a:solidFill>
                  <a:srgbClr val="444444"/>
                </a:solidFill>
                <a:latin typeface="Arial" panose="020B0604020202020204" pitchFamily="34" charset="0"/>
                <a:cs typeface="Arial" panose="020B0604020202020204" pitchFamily="34" charset="0"/>
              </a:rPr>
              <a:t>Partners in alphabetical order:</a:t>
            </a:r>
            <a:endParaRPr lang="en-US" sz="1600" dirty="0">
              <a:solidFill>
                <a:srgbClr val="444444"/>
              </a:solidFill>
              <a:latin typeface="Arial" panose="020B0604020202020204" pitchFamily="34" charset="0"/>
              <a:cs typeface="Arial" panose="020B0604020202020204" pitchFamily="34" charset="0"/>
            </a:endParaRPr>
          </a:p>
        </p:txBody>
      </p:sp>
      <p:pic>
        <p:nvPicPr>
          <p:cNvPr id="14" name="Picture 13"/>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4279" y="2131134"/>
            <a:ext cx="2195119" cy="802566"/>
          </a:xfrm>
          <a:prstGeom prst="rect">
            <a:avLst/>
          </a:prstGeom>
          <a:noFill/>
          <a:ln>
            <a:noFill/>
          </a:ln>
        </p:spPr>
      </p:pic>
      <p:pic>
        <p:nvPicPr>
          <p:cNvPr id="1027" name="Picture 3" descr="C:\Users\lstam\AppData\Local\Microsoft\Windows\Temporary Internet Files\Content.Outlook\AFS2BCJ1\Ustutt_logo.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19800" y="4486219"/>
            <a:ext cx="2482924" cy="5771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lstam\AppData\Local\Microsoft\Windows\Temporary Internet Files\Content.Outlook\AFS2BCJ1\iwes_60mm_p334.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00400" y="2933700"/>
            <a:ext cx="1943976"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lstam\AppData\Local\Microsoft\Windows\Temporary Internet Files\Content.Outlook\AFS2BCJ1\CRES_full_name_EN.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00400" y="2277888"/>
            <a:ext cx="3275334" cy="5090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01187" y="4486219"/>
            <a:ext cx="2540211" cy="68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C:\Users\lstam\AppData\Local\Microsoft\Windows\Temporary Internet Files\Content.Outlook\AFS2BCJ1\LMWP Logo 4C.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76605" y="3694688"/>
            <a:ext cx="2224582" cy="4113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Presentation format\Partner logo's\TUDelft.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24280" y="4389927"/>
            <a:ext cx="1881862" cy="88212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V:\Presentation format\Partner logo's\Monogram-LBA_PMS260_HR.jp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5832192" y="2786946"/>
            <a:ext cx="1287084" cy="8890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549096" y="1472396"/>
            <a:ext cx="1140360" cy="161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463348" y="3467100"/>
            <a:ext cx="1101595" cy="930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V:\Presentation format\Partner logo's\Polimi.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921075" y="3630653"/>
            <a:ext cx="1890482" cy="7592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C:\Users\lstam\AppData\Local\Microsoft\Windows\Temporary Internet Files\Content.Outlook\AFS2BCJ1\Logo_ForWind_2012_englisch_2_uk_tr_hd.png"/>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35971" y="2879656"/>
            <a:ext cx="2265216" cy="587444"/>
          </a:xfrm>
          <a:prstGeom prst="rect">
            <a:avLst/>
          </a:prstGeom>
          <a:noFill/>
          <a:ln>
            <a:noFill/>
          </a:ln>
        </p:spPr>
      </p:pic>
    </p:spTree>
    <p:extLst>
      <p:ext uri="{BB962C8B-B14F-4D97-AF65-F5344CB8AC3E}">
        <p14:creationId xmlns:p14="http://schemas.microsoft.com/office/powerpoint/2010/main" val="225687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content slide">
    <p:spTree>
      <p:nvGrpSpPr>
        <p:cNvPr id="1" name=""/>
        <p:cNvGrpSpPr/>
        <p:nvPr/>
      </p:nvGrpSpPr>
      <p:grpSpPr>
        <a:xfrm>
          <a:off x="0" y="0"/>
          <a:ext cx="0" cy="0"/>
          <a:chOff x="0" y="0"/>
          <a:chExt cx="0" cy="0"/>
        </a:xfrm>
      </p:grpSpPr>
      <p:sp>
        <p:nvSpPr>
          <p:cNvPr id="2" name="Titel 1"/>
          <p:cNvSpPr>
            <a:spLocks noGrp="1"/>
          </p:cNvSpPr>
          <p:nvPr>
            <p:ph type="title"/>
          </p:nvPr>
        </p:nvSpPr>
        <p:spPr>
          <a:xfrm>
            <a:off x="999971" y="210000"/>
            <a:ext cx="5599385" cy="989656"/>
          </a:xfrm>
          <a:prstGeom prst="rect">
            <a:avLst/>
          </a:prstGeom>
        </p:spPr>
        <p:txBody>
          <a:bodyPr lIns="0" tIns="0" rIns="0" bIns="0" anchor="b" anchorCtr="0"/>
          <a:lstStyle>
            <a:lvl1pPr>
              <a:lnSpc>
                <a:spcPct val="105000"/>
              </a:lnSpc>
              <a:defRPr baseline="0"/>
            </a:lvl1pPr>
          </a:lstStyle>
          <a:p>
            <a:r>
              <a:rPr lang="en-US" smtClean="0"/>
              <a:t>Click to edit Master title style</a:t>
            </a:r>
            <a:endParaRPr lang="en-US" dirty="0"/>
          </a:p>
        </p:txBody>
      </p:sp>
      <p:sp>
        <p:nvSpPr>
          <p:cNvPr id="6" name="Tijdelijke aanduiding voor inhoud 5"/>
          <p:cNvSpPr>
            <a:spLocks noGrp="1"/>
          </p:cNvSpPr>
          <p:nvPr>
            <p:ph sz="quarter" idx="11"/>
          </p:nvPr>
        </p:nvSpPr>
        <p:spPr>
          <a:xfrm>
            <a:off x="1000248" y="1567657"/>
            <a:ext cx="7576038" cy="3689614"/>
          </a:xfrm>
          <a:prstGeom prst="rect">
            <a:avLst/>
          </a:prstGeom>
        </p:spPr>
        <p:txBody>
          <a:bodyPr wrap="square" lIns="0" tIns="0" rIns="0" bIns="0">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jdelijke aanduiding voor dianummer 9"/>
          <p:cNvSpPr>
            <a:spLocks noGrp="1"/>
          </p:cNvSpPr>
          <p:nvPr>
            <p:ph type="sldNum" sz="quarter" idx="12"/>
          </p:nvPr>
        </p:nvSpPr>
        <p:spPr/>
        <p:txBody>
          <a:bodyPr/>
          <a:lstStyle/>
          <a:p>
            <a:fld id="{C3B008CD-0871-4BAA-AB4D-4B60B7A5225C}" type="slidenum">
              <a:rPr lang="en-US" smtClean="0"/>
              <a:pPr/>
              <a:t>‹#›</a:t>
            </a:fld>
            <a:endParaRPr lang="en-US" dirty="0"/>
          </a:p>
        </p:txBody>
      </p:sp>
      <p:cxnSp>
        <p:nvCxnSpPr>
          <p:cNvPr id="8" name="Rechte verbindingslijn 7"/>
          <p:cNvCxnSpPr/>
          <p:nvPr userDrawn="1"/>
        </p:nvCxnSpPr>
        <p:spPr>
          <a:xfrm>
            <a:off x="1002324" y="1341000"/>
            <a:ext cx="7574574"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7981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pic>
        <p:nvPicPr>
          <p:cNvPr id="2" name="Afbeelding 1" descr="divid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45468"/>
            <a:ext cx="9144000" cy="3869532"/>
          </a:xfrm>
          <a:prstGeom prst="rect">
            <a:avLst/>
          </a:prstGeom>
        </p:spPr>
      </p:pic>
      <p:sp>
        <p:nvSpPr>
          <p:cNvPr id="17" name="Titel 1"/>
          <p:cNvSpPr>
            <a:spLocks noGrp="1"/>
          </p:cNvSpPr>
          <p:nvPr>
            <p:ph type="ctrTitle"/>
          </p:nvPr>
        </p:nvSpPr>
        <p:spPr>
          <a:xfrm>
            <a:off x="1499954" y="1161185"/>
            <a:ext cx="5464929" cy="1551530"/>
          </a:xfrm>
          <a:prstGeom prst="rect">
            <a:avLst/>
          </a:prstGeom>
        </p:spPr>
        <p:txBody>
          <a:bodyPr lIns="0" tIns="0" rIns="0" bIns="0" anchor="b" anchorCtr="0">
            <a:noAutofit/>
          </a:bodyPr>
          <a:lstStyle>
            <a:lvl1pPr algn="l">
              <a:lnSpc>
                <a:spcPts val="3750"/>
              </a:lnSpc>
              <a:defRPr sz="3100">
                <a:solidFill>
                  <a:schemeClr val="tx1"/>
                </a:solidFill>
                <a:latin typeface="Georgia"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97651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391400" cy="381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38200" y="1206500"/>
            <a:ext cx="7391400" cy="3873500"/>
          </a:xfrm>
        </p:spPr>
        <p:txBody>
          <a:bodyPr/>
          <a:lstStyle/>
          <a:p>
            <a:pPr lvl="0"/>
            <a:endParaRPr lang="en-US"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4B34CFA6-4D61-4DB2-8685-E9FB53D57417}" type="slidenum">
              <a:rPr lang="nl-NL"/>
              <a:pPr>
                <a:defRPr/>
              </a:pPr>
              <a:t>‹#›</a:t>
            </a:fld>
            <a:endParaRPr lang="nl-NL"/>
          </a:p>
        </p:txBody>
      </p:sp>
      <p:sp>
        <p:nvSpPr>
          <p:cNvPr id="5" name="Rectangle 10"/>
          <p:cNvSpPr>
            <a:spLocks noGrp="1" noChangeArrowheads="1"/>
          </p:cNvSpPr>
          <p:nvPr>
            <p:ph type="dt" sz="half" idx="11"/>
          </p:nvPr>
        </p:nvSpPr>
        <p:spPr>
          <a:xfrm>
            <a:off x="304800" y="5287698"/>
            <a:ext cx="1905000" cy="300302"/>
          </a:xfrm>
          <a:prstGeom prst="rect">
            <a:avLst/>
          </a:prstGeom>
          <a:ln/>
        </p:spPr>
        <p:txBody>
          <a:bodyPr lIns="81037" tIns="40519" rIns="81037" bIns="40519"/>
          <a:lstStyle>
            <a:lvl1pPr>
              <a:defRPr/>
            </a:lvl1pPr>
          </a:lstStyle>
          <a:p>
            <a:pPr>
              <a:defRPr/>
            </a:pPr>
            <a:fld id="{92D199A0-8534-4DD5-BF5D-F9E10BA27055}" type="datetime1">
              <a:rPr lang="nl-NL"/>
              <a:pPr>
                <a:defRPr/>
              </a:pPr>
              <a:t>27-11-2017</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33500"/>
            <a:ext cx="8229600" cy="3771636"/>
          </a:xfrm>
          <a:prstGeom prst="rect">
            <a:avLst/>
          </a:prstGeo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33500"/>
            <a:ext cx="4044462" cy="37716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2338" y="1333500"/>
            <a:ext cx="4044462" cy="3771636"/>
          </a:xfrm>
          <a:prstGeom prst="rect">
            <a:avLst/>
          </a:prstGeo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jdelijke aanduiding voor titel 9"/>
          <p:cNvSpPr>
            <a:spLocks noGrp="1"/>
          </p:cNvSpPr>
          <p:nvPr>
            <p:ph type="title"/>
          </p:nvPr>
        </p:nvSpPr>
        <p:spPr>
          <a:xfrm>
            <a:off x="1000246" y="157200"/>
            <a:ext cx="5599056" cy="990000"/>
          </a:xfrm>
          <a:prstGeom prst="rect">
            <a:avLst/>
          </a:prstGeom>
        </p:spPr>
        <p:txBody>
          <a:bodyPr vert="horz" lIns="0" tIns="0" rIns="0" bIns="0" rtlCol="0" anchor="b" anchorCtr="0">
            <a:noAutofit/>
          </a:bodyPr>
          <a:lstStyle/>
          <a:p>
            <a:r>
              <a:rPr lang="nl-NL" dirty="0" smtClean="0"/>
              <a:t>Klik om de stijl te bewerken</a:t>
            </a:r>
            <a:endParaRPr lang="en-US" dirty="0"/>
          </a:p>
        </p:txBody>
      </p:sp>
      <p:sp>
        <p:nvSpPr>
          <p:cNvPr id="16" name="Tijdelijke aanduiding voor tekst 15"/>
          <p:cNvSpPr>
            <a:spLocks noGrp="1"/>
          </p:cNvSpPr>
          <p:nvPr>
            <p:ph type="body" idx="1"/>
          </p:nvPr>
        </p:nvSpPr>
        <p:spPr>
          <a:xfrm>
            <a:off x="1000246" y="1516200"/>
            <a:ext cx="7576615" cy="3753568"/>
          </a:xfrm>
          <a:prstGeom prst="rect">
            <a:avLst/>
          </a:prstGeom>
        </p:spPr>
        <p:txBody>
          <a:bodyPr vert="horz" wrap="square" lIns="0" tIns="0" rIns="0" bIns="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17" name="Tijdelijke aanduiding voor dianummer 16"/>
          <p:cNvSpPr>
            <a:spLocks noGrp="1"/>
          </p:cNvSpPr>
          <p:nvPr>
            <p:ph type="sldNum" sz="quarter" idx="4"/>
          </p:nvPr>
        </p:nvSpPr>
        <p:spPr>
          <a:xfrm>
            <a:off x="8094853" y="5296959"/>
            <a:ext cx="482044" cy="304271"/>
          </a:xfrm>
          <a:prstGeom prst="rect">
            <a:avLst/>
          </a:prstGeom>
        </p:spPr>
        <p:txBody>
          <a:bodyPr vert="horz" lIns="0" tIns="0" rIns="0" bIns="0" rtlCol="0" anchor="t" anchorCtr="0"/>
          <a:lstStyle>
            <a:lvl1pPr algn="r">
              <a:defRPr sz="1200">
                <a:solidFill>
                  <a:schemeClr val="tx1"/>
                </a:solidFill>
              </a:defRPr>
            </a:lvl1pPr>
          </a:lstStyle>
          <a:p>
            <a:fld id="{C3B008CD-0871-4BAA-AB4D-4B60B7A5225C}" type="slidenum">
              <a:rPr lang="en-US" smtClean="0"/>
              <a:pPr/>
              <a:t>‹#›</a:t>
            </a:fld>
            <a:endParaRPr lang="en-US" dirty="0"/>
          </a:p>
        </p:txBody>
      </p:sp>
      <p:pic>
        <p:nvPicPr>
          <p:cNvPr id="12" name="Afbeelding 11" descr="logo_zondertaglin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41451" y="337220"/>
            <a:ext cx="1427286" cy="469900"/>
          </a:xfrm>
          <a:prstGeom prst="rect">
            <a:avLst/>
          </a:prstGeom>
        </p:spPr>
      </p:pic>
    </p:spTree>
    <p:extLst>
      <p:ext uri="{BB962C8B-B14F-4D97-AF65-F5344CB8AC3E}">
        <p14:creationId xmlns:p14="http://schemas.microsoft.com/office/powerpoint/2010/main" val="1927129066"/>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4" r:id="rId3"/>
    <p:sldLayoutId id="2147483668" r:id="rId4"/>
    <p:sldLayoutId id="2147483669" r:id="rId5"/>
    <p:sldLayoutId id="2147483671" r:id="rId6"/>
    <p:sldLayoutId id="2147483672" r:id="rId7"/>
    <p:sldLayoutId id="2147483673" r:id="rId8"/>
    <p:sldLayoutId id="2147483674" r:id="rId9"/>
    <p:sldLayoutId id="2147483676" r:id="rId10"/>
    <p:sldLayoutId id="2147483677" r:id="rId11"/>
  </p:sldLayoutIdLst>
  <p:timing>
    <p:tnLst>
      <p:par>
        <p:cTn id="1" dur="indefinite" restart="never" nodeType="tmRoot"/>
      </p:par>
    </p:tnLst>
  </p:timing>
  <p:hf sldNum="0" hdr="0" dt="0"/>
  <p:txStyles>
    <p:titleStyle>
      <a:lvl1pPr algn="l" defTabSz="856708" rtl="0" eaLnBrk="1" latinLnBrk="0" hangingPunct="1">
        <a:lnSpc>
          <a:spcPct val="105000"/>
        </a:lnSpc>
        <a:spcBef>
          <a:spcPct val="0"/>
        </a:spcBef>
        <a:buNone/>
        <a:defRPr sz="3000" kern="1200">
          <a:solidFill>
            <a:schemeClr val="tx1"/>
          </a:solidFill>
          <a:latin typeface="Georgia" pitchFamily="18" charset="0"/>
          <a:ea typeface="+mj-ea"/>
          <a:cs typeface="+mj-cs"/>
        </a:defRPr>
      </a:lvl1pPr>
    </p:titleStyle>
    <p:bodyStyle>
      <a:lvl1pPr marL="240598" indent="-240598" algn="l" defTabSz="856708" rtl="0" eaLnBrk="1" latinLnBrk="0" hangingPunct="1">
        <a:lnSpc>
          <a:spcPts val="2304"/>
        </a:lnSpc>
        <a:spcBef>
          <a:spcPts val="0"/>
        </a:spcBef>
        <a:spcAft>
          <a:spcPts val="177"/>
        </a:spcAft>
        <a:buClr>
          <a:schemeClr val="bg2"/>
        </a:buClr>
        <a:buSzPct val="100000"/>
        <a:buFont typeface="Verdana"/>
        <a:buChar char="•"/>
        <a:defRPr sz="1900" kern="1200">
          <a:solidFill>
            <a:schemeClr val="tx1"/>
          </a:solidFill>
          <a:latin typeface="+mn-lt"/>
          <a:ea typeface="+mn-ea"/>
          <a:cs typeface="+mn-cs"/>
        </a:defRPr>
      </a:lvl1pPr>
      <a:lvl2pPr marL="472752" indent="-232156" algn="l" defTabSz="856708" rtl="0" eaLnBrk="1" latinLnBrk="0" hangingPunct="1">
        <a:lnSpc>
          <a:spcPts val="195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2pPr>
      <a:lvl3pPr marL="716164" indent="-234970" algn="l" defTabSz="856708" rtl="0" eaLnBrk="1" latinLnBrk="0" hangingPunct="1">
        <a:lnSpc>
          <a:spcPts val="195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3pPr>
      <a:lvl4pPr marL="953947" indent="-237784" algn="l" defTabSz="856708" rtl="0" eaLnBrk="1" latinLnBrk="0" hangingPunct="1">
        <a:lnSpc>
          <a:spcPts val="195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4pPr>
      <a:lvl5pPr marL="1190323" indent="-240598" algn="l" defTabSz="856708" rtl="0" eaLnBrk="1" latinLnBrk="0" hangingPunct="1">
        <a:lnSpc>
          <a:spcPts val="195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5pPr>
      <a:lvl6pPr marL="2355948"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84303"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12657"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41011"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56708" rtl="0" eaLnBrk="1" latinLnBrk="0" hangingPunct="1">
        <a:defRPr sz="1700" kern="1200">
          <a:solidFill>
            <a:schemeClr val="tx1"/>
          </a:solidFill>
          <a:latin typeface="+mn-lt"/>
          <a:ea typeface="+mn-ea"/>
          <a:cs typeface="+mn-cs"/>
        </a:defRPr>
      </a:lvl1pPr>
      <a:lvl2pPr marL="428354" algn="l" defTabSz="856708" rtl="0" eaLnBrk="1" latinLnBrk="0" hangingPunct="1">
        <a:defRPr sz="1700" kern="1200">
          <a:solidFill>
            <a:schemeClr val="tx1"/>
          </a:solidFill>
          <a:latin typeface="+mn-lt"/>
          <a:ea typeface="+mn-ea"/>
          <a:cs typeface="+mn-cs"/>
        </a:defRPr>
      </a:lvl2pPr>
      <a:lvl3pPr marL="856708" algn="l" defTabSz="856708" rtl="0" eaLnBrk="1" latinLnBrk="0" hangingPunct="1">
        <a:defRPr sz="1700" kern="1200">
          <a:solidFill>
            <a:schemeClr val="tx1"/>
          </a:solidFill>
          <a:latin typeface="+mn-lt"/>
          <a:ea typeface="+mn-ea"/>
          <a:cs typeface="+mn-cs"/>
        </a:defRPr>
      </a:lvl3pPr>
      <a:lvl4pPr marL="1285062" algn="l" defTabSz="856708" rtl="0" eaLnBrk="1" latinLnBrk="0" hangingPunct="1">
        <a:defRPr sz="1700" kern="1200">
          <a:solidFill>
            <a:schemeClr val="tx1"/>
          </a:solidFill>
          <a:latin typeface="+mn-lt"/>
          <a:ea typeface="+mn-ea"/>
          <a:cs typeface="+mn-cs"/>
        </a:defRPr>
      </a:lvl4pPr>
      <a:lvl5pPr marL="1713416" algn="l" defTabSz="856708" rtl="0" eaLnBrk="1" latinLnBrk="0" hangingPunct="1">
        <a:defRPr sz="1700" kern="1200">
          <a:solidFill>
            <a:schemeClr val="tx1"/>
          </a:solidFill>
          <a:latin typeface="+mn-lt"/>
          <a:ea typeface="+mn-ea"/>
          <a:cs typeface="+mn-cs"/>
        </a:defRPr>
      </a:lvl5pPr>
      <a:lvl6pPr marL="2141771" algn="l" defTabSz="856708" rtl="0" eaLnBrk="1" latinLnBrk="0" hangingPunct="1">
        <a:defRPr sz="1700" kern="1200">
          <a:solidFill>
            <a:schemeClr val="tx1"/>
          </a:solidFill>
          <a:latin typeface="+mn-lt"/>
          <a:ea typeface="+mn-ea"/>
          <a:cs typeface="+mn-cs"/>
        </a:defRPr>
      </a:lvl6pPr>
      <a:lvl7pPr marL="2570126" algn="l" defTabSz="856708" rtl="0" eaLnBrk="1" latinLnBrk="0" hangingPunct="1">
        <a:defRPr sz="1700" kern="1200">
          <a:solidFill>
            <a:schemeClr val="tx1"/>
          </a:solidFill>
          <a:latin typeface="+mn-lt"/>
          <a:ea typeface="+mn-ea"/>
          <a:cs typeface="+mn-cs"/>
        </a:defRPr>
      </a:lvl7pPr>
      <a:lvl8pPr marL="2998480" algn="l" defTabSz="856708" rtl="0" eaLnBrk="1" latinLnBrk="0" hangingPunct="1">
        <a:defRPr sz="1700" kern="1200">
          <a:solidFill>
            <a:schemeClr val="tx1"/>
          </a:solidFill>
          <a:latin typeface="+mn-lt"/>
          <a:ea typeface="+mn-ea"/>
          <a:cs typeface="+mn-cs"/>
        </a:defRPr>
      </a:lvl8pPr>
      <a:lvl9pPr marL="3426834" algn="l" defTabSz="85670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docid=OF6H7zovBT-BoM&amp;tbnid=4m2fsf8aoowhSM:&amp;ved=&amp;url=http://www.winddata.com/&amp;ei=euDwUrGeF6aW0AXth4CICw&amp;bvm=bv.60444564,d.d2k&amp;psig=AFQjCNGSwKzW48goy-Xtj5D9r7_Sehc6cA&amp;ust=1391604218826026"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534" y="1409700"/>
            <a:ext cx="6645865" cy="990600"/>
          </a:xfrm>
        </p:spPr>
        <p:txBody>
          <a:bodyPr/>
          <a:lstStyle/>
          <a:p>
            <a:r>
              <a:rPr lang="nl-NL" sz="2000" dirty="0" smtClean="0"/>
              <a:t>AVATAR project</a:t>
            </a:r>
            <a:br>
              <a:rPr lang="nl-NL" sz="2000" dirty="0" smtClean="0"/>
            </a:br>
            <a:r>
              <a:rPr lang="nl-NL" sz="2000" dirty="0" smtClean="0"/>
              <a:t>Advanced </a:t>
            </a:r>
            <a:r>
              <a:rPr lang="nl-NL" sz="2000" dirty="0" err="1" smtClean="0"/>
              <a:t>Aerodynamic</a:t>
            </a:r>
            <a:r>
              <a:rPr lang="nl-NL" sz="2000" dirty="0" smtClean="0"/>
              <a:t> Tools </a:t>
            </a:r>
            <a:r>
              <a:rPr lang="nl-NL" sz="2000" dirty="0" err="1" smtClean="0"/>
              <a:t>for</a:t>
            </a:r>
            <a:r>
              <a:rPr lang="nl-NL" sz="2000" dirty="0" smtClean="0"/>
              <a:t> </a:t>
            </a:r>
            <a:r>
              <a:rPr lang="nl-NL" sz="2000" dirty="0" err="1" smtClean="0"/>
              <a:t>lArge</a:t>
            </a:r>
            <a:r>
              <a:rPr lang="nl-NL" sz="2000" dirty="0" smtClean="0"/>
              <a:t> Rotors</a:t>
            </a:r>
            <a:endParaRPr lang="en-US" sz="2000" dirty="0"/>
          </a:p>
        </p:txBody>
      </p:sp>
      <p:sp>
        <p:nvSpPr>
          <p:cNvPr id="3" name="Text Placeholder 2"/>
          <p:cNvSpPr>
            <a:spLocks noGrp="1"/>
          </p:cNvSpPr>
          <p:nvPr>
            <p:ph type="body" sz="quarter" idx="13"/>
          </p:nvPr>
        </p:nvSpPr>
        <p:spPr/>
        <p:txBody>
          <a:bodyPr/>
          <a:lstStyle/>
          <a:p>
            <a:r>
              <a:rPr lang="nl-NL" dirty="0" smtClean="0"/>
              <a:t>Gerard Schepers</a:t>
            </a:r>
            <a:endParaRPr lang="en-US" dirty="0"/>
          </a:p>
        </p:txBody>
      </p:sp>
      <p:sp>
        <p:nvSpPr>
          <p:cNvPr id="5" name="Content Placeholder 4"/>
          <p:cNvSpPr>
            <a:spLocks noGrp="1"/>
          </p:cNvSpPr>
          <p:nvPr>
            <p:ph sz="quarter" idx="14"/>
          </p:nvPr>
        </p:nvSpPr>
        <p:spPr/>
        <p:txBody>
          <a:bodyPr/>
          <a:lstStyle/>
          <a:p>
            <a:r>
              <a:rPr lang="nl-NL" dirty="0" err="1" smtClean="0"/>
              <a:t>WindEurope</a:t>
            </a:r>
            <a:r>
              <a:rPr lang="nl-NL" dirty="0" smtClean="0"/>
              <a:t> Event</a:t>
            </a:r>
          </a:p>
          <a:p>
            <a:r>
              <a:rPr lang="nl-NL" dirty="0" smtClean="0"/>
              <a:t>Amsterdam, </a:t>
            </a:r>
            <a:r>
              <a:rPr lang="nl-NL" dirty="0" err="1" smtClean="0"/>
              <a:t>the</a:t>
            </a:r>
            <a:r>
              <a:rPr lang="nl-NL" dirty="0" smtClean="0"/>
              <a:t> Netherlands</a:t>
            </a:r>
            <a:endParaRPr lang="en-US" dirty="0"/>
          </a:p>
        </p:txBody>
      </p:sp>
      <p:sp>
        <p:nvSpPr>
          <p:cNvPr id="6" name="Text Placeholder 5"/>
          <p:cNvSpPr>
            <a:spLocks noGrp="1"/>
          </p:cNvSpPr>
          <p:nvPr>
            <p:ph type="body" sz="quarter" idx="11"/>
          </p:nvPr>
        </p:nvSpPr>
        <p:spPr/>
        <p:txBody>
          <a:bodyPr/>
          <a:lstStyle/>
          <a:p>
            <a:r>
              <a:rPr lang="nl-NL" dirty="0" smtClean="0"/>
              <a:t>November 30</a:t>
            </a:r>
            <a:r>
              <a:rPr lang="nl-NL" baseline="30000" dirty="0" smtClean="0"/>
              <a:t>h</a:t>
            </a:r>
            <a:r>
              <a:rPr lang="nl-NL" dirty="0" smtClean="0"/>
              <a:t>, 2017</a:t>
            </a:r>
            <a:endParaRPr lang="en-US" dirty="0"/>
          </a:p>
        </p:txBody>
      </p:sp>
    </p:spTree>
    <p:extLst>
      <p:ext uri="{BB962C8B-B14F-4D97-AF65-F5344CB8AC3E}">
        <p14:creationId xmlns:p14="http://schemas.microsoft.com/office/powerpoint/2010/main" val="2577411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dirty="0" smtClean="0">
                <a:solidFill>
                  <a:srgbClr val="FF0000"/>
                </a:solidFill>
              </a:rPr>
              <a:t>Full </a:t>
            </a:r>
            <a:r>
              <a:rPr lang="nl-NL" sz="2000" dirty="0">
                <a:solidFill>
                  <a:srgbClr val="FF0000"/>
                </a:solidFill>
              </a:rPr>
              <a:t>CFD </a:t>
            </a:r>
            <a:r>
              <a:rPr lang="nl-NL" sz="2000" dirty="0" err="1">
                <a:solidFill>
                  <a:srgbClr val="FF0000"/>
                </a:solidFill>
              </a:rPr>
              <a:t>calculations</a:t>
            </a:r>
            <a:r>
              <a:rPr lang="nl-NL" sz="2000" dirty="0">
                <a:solidFill>
                  <a:srgbClr val="FF0000"/>
                </a:solidFill>
              </a:rPr>
              <a:t> </a:t>
            </a:r>
            <a:r>
              <a:rPr lang="nl-NL" sz="2000" dirty="0" err="1">
                <a:solidFill>
                  <a:srgbClr val="FF0000"/>
                </a:solidFill>
              </a:rPr>
              <a:t>vs</a:t>
            </a:r>
            <a:r>
              <a:rPr lang="nl-NL" sz="2000" dirty="0">
                <a:solidFill>
                  <a:srgbClr val="FF0000"/>
                </a:solidFill>
              </a:rPr>
              <a:t> </a:t>
            </a:r>
            <a:r>
              <a:rPr lang="nl-NL" sz="2000" dirty="0" err="1">
                <a:solidFill>
                  <a:srgbClr val="FF0000"/>
                </a:solidFill>
              </a:rPr>
              <a:t>measurements</a:t>
            </a:r>
            <a:r>
              <a:rPr lang="nl-NL" sz="2000" dirty="0">
                <a:solidFill>
                  <a:srgbClr val="FF0000"/>
                </a:solidFill>
              </a:rPr>
              <a:t/>
            </a:r>
            <a:br>
              <a:rPr lang="nl-NL" sz="2000" dirty="0">
                <a:solidFill>
                  <a:srgbClr val="FF0000"/>
                </a:solidFill>
              </a:rPr>
            </a:br>
            <a:r>
              <a:rPr lang="nl-NL" sz="2000" dirty="0">
                <a:solidFill>
                  <a:srgbClr val="FF0000"/>
                </a:solidFill>
              </a:rPr>
              <a:t>Effect in Blade Design parameter: Cl/Cd</a:t>
            </a:r>
            <a:endParaRPr lang="en-US" sz="2000" dirty="0">
              <a:solidFill>
                <a:srgbClr val="FF0000"/>
              </a:solidFill>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57298"/>
            <a:ext cx="3971926" cy="3978181"/>
          </a:xfrm>
          <a:prstGeom prst="rect">
            <a:avLst/>
          </a:prstGeom>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367007"/>
            <a:ext cx="3971926" cy="3758761"/>
          </a:xfrm>
          <a:prstGeom prst="rect">
            <a:avLst/>
          </a:prstGeom>
        </p:spPr>
      </p:pic>
    </p:spTree>
    <p:extLst>
      <p:ext uri="{BB962C8B-B14F-4D97-AF65-F5344CB8AC3E}">
        <p14:creationId xmlns:p14="http://schemas.microsoft.com/office/powerpoint/2010/main" val="324651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dirty="0" smtClean="0">
                <a:solidFill>
                  <a:srgbClr val="FF0000"/>
                </a:solidFill>
              </a:rPr>
              <a:t>Full CFD </a:t>
            </a:r>
            <a:r>
              <a:rPr lang="nl-NL" sz="2000" dirty="0" err="1" smtClean="0">
                <a:solidFill>
                  <a:srgbClr val="FF0000"/>
                </a:solidFill>
              </a:rPr>
              <a:t>calculations</a:t>
            </a:r>
            <a:r>
              <a:rPr lang="nl-NL" sz="2000" dirty="0" smtClean="0">
                <a:solidFill>
                  <a:srgbClr val="FF0000"/>
                </a:solidFill>
              </a:rPr>
              <a:t> </a:t>
            </a:r>
            <a:r>
              <a:rPr lang="nl-NL" sz="2000" dirty="0" err="1">
                <a:solidFill>
                  <a:srgbClr val="FF0000"/>
                </a:solidFill>
              </a:rPr>
              <a:t>vs</a:t>
            </a:r>
            <a:r>
              <a:rPr lang="nl-NL" sz="2000" dirty="0">
                <a:solidFill>
                  <a:srgbClr val="FF0000"/>
                </a:solidFill>
              </a:rPr>
              <a:t> </a:t>
            </a:r>
            <a:r>
              <a:rPr lang="nl-NL" sz="2000" dirty="0" err="1">
                <a:solidFill>
                  <a:srgbClr val="FF0000"/>
                </a:solidFill>
              </a:rPr>
              <a:t>measurements</a:t>
            </a:r>
            <a:r>
              <a:rPr lang="nl-NL" sz="2000" dirty="0">
                <a:solidFill>
                  <a:srgbClr val="FF0000"/>
                </a:solidFill>
              </a:rPr>
              <a:t/>
            </a:r>
            <a:br>
              <a:rPr lang="nl-NL" sz="2000" dirty="0">
                <a:solidFill>
                  <a:srgbClr val="FF0000"/>
                </a:solidFill>
              </a:rPr>
            </a:br>
            <a:r>
              <a:rPr lang="nl-NL" sz="2000" dirty="0" smtClean="0">
                <a:solidFill>
                  <a:srgbClr val="FF0000"/>
                </a:solidFill>
              </a:rPr>
              <a:t>Effect in Blade Design parameter:</a:t>
            </a:r>
            <a:r>
              <a:rPr lang="nl-NL" sz="2000" dirty="0">
                <a:solidFill>
                  <a:srgbClr val="FF0000"/>
                </a:solidFill>
              </a:rPr>
              <a:t> </a:t>
            </a:r>
            <a:r>
              <a:rPr lang="nl-NL" sz="2000" dirty="0" smtClean="0">
                <a:solidFill>
                  <a:srgbClr val="FF0000"/>
                </a:solidFill>
              </a:rPr>
              <a:t>Cl/Cd</a:t>
            </a:r>
            <a:endParaRPr lang="en-US" sz="2000" dirty="0">
              <a:solidFill>
                <a:srgbClr val="FF0000"/>
              </a:solidFill>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57300"/>
            <a:ext cx="3971926" cy="3978181"/>
          </a:xfrm>
          <a:prstGeom prst="rect">
            <a:avLst/>
          </a:prstGeom>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257300"/>
            <a:ext cx="3971926" cy="3978181"/>
          </a:xfrm>
          <a:prstGeom prst="rect">
            <a:avLst/>
          </a:prstGeom>
        </p:spPr>
      </p:pic>
    </p:spTree>
    <p:extLst>
      <p:ext uri="{BB962C8B-B14F-4D97-AF65-F5344CB8AC3E}">
        <p14:creationId xmlns:p14="http://schemas.microsoft.com/office/powerpoint/2010/main" val="4023703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8100"/>
            <a:ext cx="5599056" cy="723300"/>
          </a:xfrm>
        </p:spPr>
        <p:txBody>
          <a:bodyPr/>
          <a:lstStyle/>
          <a:p>
            <a:r>
              <a:rPr lang="nl-NL" sz="2800" dirty="0" smtClean="0">
                <a:solidFill>
                  <a:srgbClr val="FF0000"/>
                </a:solidFill>
              </a:rPr>
              <a:t>Blind test: </a:t>
            </a:r>
            <a:r>
              <a:rPr lang="nl-NL" sz="2800" dirty="0" err="1" smtClean="0">
                <a:solidFill>
                  <a:srgbClr val="FF0000"/>
                </a:solidFill>
              </a:rPr>
              <a:t>main</a:t>
            </a:r>
            <a:r>
              <a:rPr lang="nl-NL" sz="2800" dirty="0" smtClean="0">
                <a:solidFill>
                  <a:srgbClr val="FF0000"/>
                </a:solidFill>
              </a:rPr>
              <a:t> </a:t>
            </a:r>
            <a:r>
              <a:rPr lang="nl-NL" sz="2800" dirty="0" err="1" smtClean="0">
                <a:solidFill>
                  <a:srgbClr val="FF0000"/>
                </a:solidFill>
              </a:rPr>
              <a:t>conclusion</a:t>
            </a:r>
            <a:endParaRPr lang="en-US" sz="2800" dirty="0">
              <a:solidFill>
                <a:srgbClr val="FF0000"/>
              </a:solidFill>
            </a:endParaRPr>
          </a:p>
        </p:txBody>
      </p:sp>
      <p:sp>
        <p:nvSpPr>
          <p:cNvPr id="3" name="Content Placeholder 2"/>
          <p:cNvSpPr>
            <a:spLocks noGrp="1"/>
          </p:cNvSpPr>
          <p:nvPr>
            <p:ph idx="11"/>
          </p:nvPr>
        </p:nvSpPr>
        <p:spPr/>
        <p:txBody>
          <a:bodyPr/>
          <a:lstStyle/>
          <a:p>
            <a:pPr lvl="1"/>
            <a:r>
              <a:rPr lang="nl-NL" sz="2000" dirty="0" smtClean="0"/>
              <a:t>c</a:t>
            </a:r>
            <a:r>
              <a:rPr lang="nl-NL" sz="2000" baseline="-25000" dirty="0" smtClean="0"/>
              <a:t>l</a:t>
            </a:r>
            <a:r>
              <a:rPr lang="nl-NL" sz="2000" dirty="0" smtClean="0"/>
              <a:t>/c</a:t>
            </a:r>
            <a:r>
              <a:rPr lang="nl-NL" sz="2000" baseline="-25000" dirty="0" smtClean="0"/>
              <a:t>d</a:t>
            </a:r>
            <a:r>
              <a:rPr lang="nl-NL" sz="2000" dirty="0" smtClean="0"/>
              <a:t> peak is </a:t>
            </a:r>
            <a:r>
              <a:rPr lang="nl-NL" sz="2000" dirty="0" err="1" smtClean="0"/>
              <a:t>sharp</a:t>
            </a:r>
            <a:r>
              <a:rPr lang="nl-NL" sz="2000" dirty="0" smtClean="0"/>
              <a:t> at Re=3M, </a:t>
            </a:r>
            <a:r>
              <a:rPr lang="nl-NL" sz="2000" dirty="0" err="1" smtClean="0"/>
              <a:t>flattens</a:t>
            </a:r>
            <a:r>
              <a:rPr lang="nl-NL" sz="2000" dirty="0" smtClean="0"/>
              <a:t> </a:t>
            </a:r>
            <a:r>
              <a:rPr lang="nl-NL" sz="2000" dirty="0" err="1" smtClean="0"/>
              <a:t>towards</a:t>
            </a:r>
            <a:r>
              <a:rPr lang="nl-NL" sz="2000" dirty="0" smtClean="0"/>
              <a:t> Re =15M</a:t>
            </a:r>
          </a:p>
          <a:p>
            <a:pPr lvl="1"/>
            <a:r>
              <a:rPr lang="nl-NL" sz="2000" dirty="0" err="1" smtClean="0"/>
              <a:t>e</a:t>
            </a:r>
            <a:r>
              <a:rPr lang="nl-NL" sz="2000" baseline="30000" dirty="0" err="1" smtClean="0"/>
              <a:t>N</a:t>
            </a:r>
            <a:r>
              <a:rPr lang="nl-NL" sz="2000" dirty="0" smtClean="0"/>
              <a:t> </a:t>
            </a:r>
            <a:r>
              <a:rPr lang="nl-NL" sz="2000" dirty="0" err="1" smtClean="0"/>
              <a:t>boundary</a:t>
            </a:r>
            <a:r>
              <a:rPr lang="nl-NL" sz="2000" dirty="0" smtClean="0"/>
              <a:t> </a:t>
            </a:r>
            <a:r>
              <a:rPr lang="nl-NL" sz="2000" dirty="0" err="1" smtClean="0"/>
              <a:t>layer</a:t>
            </a:r>
            <a:r>
              <a:rPr lang="nl-NL" sz="2000" dirty="0" smtClean="0"/>
              <a:t> </a:t>
            </a:r>
            <a:r>
              <a:rPr lang="nl-NL" sz="2000" dirty="0" err="1" smtClean="0"/>
              <a:t>transtion</a:t>
            </a:r>
            <a:r>
              <a:rPr lang="nl-NL" sz="2000" dirty="0" smtClean="0"/>
              <a:t>  </a:t>
            </a:r>
            <a:r>
              <a:rPr lang="nl-NL" sz="2000" dirty="0" err="1" smtClean="0"/>
              <a:t>method</a:t>
            </a:r>
            <a:r>
              <a:rPr lang="nl-NL" sz="2000" dirty="0" smtClean="0"/>
              <a:t> </a:t>
            </a:r>
            <a:r>
              <a:rPr lang="nl-NL" sz="2000" dirty="0" err="1" smtClean="0"/>
              <a:t>performs</a:t>
            </a:r>
            <a:r>
              <a:rPr lang="nl-NL" sz="2000" dirty="0" smtClean="0"/>
              <a:t> well at </a:t>
            </a:r>
            <a:r>
              <a:rPr lang="nl-NL" sz="2000" dirty="0" err="1" smtClean="0"/>
              <a:t>all</a:t>
            </a:r>
            <a:r>
              <a:rPr lang="nl-NL" sz="2000" dirty="0" smtClean="0"/>
              <a:t> Reynolds </a:t>
            </a:r>
            <a:r>
              <a:rPr lang="nl-NL" sz="2000" dirty="0" err="1" smtClean="0"/>
              <a:t>numbers</a:t>
            </a:r>
            <a:endParaRPr lang="nl-NL" sz="2000" dirty="0" smtClean="0"/>
          </a:p>
          <a:p>
            <a:pPr lvl="1"/>
            <a:r>
              <a:rPr lang="nl-NL" sz="2000" dirty="0" err="1" smtClean="0"/>
              <a:t>Correlation</a:t>
            </a:r>
            <a:r>
              <a:rPr lang="nl-NL" sz="2000" dirty="0" smtClean="0"/>
              <a:t> </a:t>
            </a:r>
            <a:r>
              <a:rPr lang="nl-NL" sz="2000" dirty="0" err="1" smtClean="0"/>
              <a:t>based</a:t>
            </a:r>
            <a:r>
              <a:rPr lang="nl-NL" sz="2000" dirty="0" smtClean="0"/>
              <a:t> </a:t>
            </a:r>
            <a:r>
              <a:rPr lang="nl-NL" sz="2000" dirty="0" err="1" smtClean="0"/>
              <a:t>transition</a:t>
            </a:r>
            <a:r>
              <a:rPr lang="nl-NL" sz="2000" dirty="0" smtClean="0"/>
              <a:t> </a:t>
            </a:r>
            <a:r>
              <a:rPr lang="nl-NL" sz="2000" dirty="0" err="1" smtClean="0"/>
              <a:t>method</a:t>
            </a:r>
            <a:r>
              <a:rPr lang="nl-NL" sz="2000" dirty="0" smtClean="0"/>
              <a:t> (state of </a:t>
            </a:r>
            <a:r>
              <a:rPr lang="nl-NL" sz="2000" dirty="0" err="1" smtClean="0"/>
              <a:t>the</a:t>
            </a:r>
            <a:r>
              <a:rPr lang="nl-NL" sz="2000" dirty="0" smtClean="0"/>
              <a:t> art in </a:t>
            </a:r>
            <a:r>
              <a:rPr lang="nl-NL" sz="2000" dirty="0" err="1" smtClean="0"/>
              <a:t>many</a:t>
            </a:r>
            <a:r>
              <a:rPr lang="nl-NL" sz="2000" dirty="0" smtClean="0"/>
              <a:t> CFD tools!) </a:t>
            </a:r>
            <a:r>
              <a:rPr lang="nl-NL" sz="2000" dirty="0" err="1" smtClean="0"/>
              <a:t>deficient</a:t>
            </a:r>
            <a:r>
              <a:rPr lang="nl-NL" sz="2000" dirty="0" smtClean="0"/>
              <a:t> at high Reynolds </a:t>
            </a:r>
            <a:r>
              <a:rPr lang="nl-NL" sz="2000" dirty="0" err="1" smtClean="0"/>
              <a:t>numbers</a:t>
            </a:r>
            <a:r>
              <a:rPr lang="nl-NL" sz="2000" dirty="0" smtClean="0"/>
              <a:t> </a:t>
            </a:r>
            <a:r>
              <a:rPr lang="nl-NL" sz="2000" baseline="30000" dirty="0" smtClean="0"/>
              <a:t>1</a:t>
            </a:r>
            <a:r>
              <a:rPr lang="nl-NL" sz="2000" dirty="0" smtClean="0"/>
              <a:t>)</a:t>
            </a:r>
          </a:p>
          <a:p>
            <a:pPr lvl="1"/>
            <a:r>
              <a:rPr lang="nl-NL" sz="2000" dirty="0" smtClean="0"/>
              <a:t>New </a:t>
            </a:r>
            <a:r>
              <a:rPr lang="nl-NL" sz="2000" dirty="0" err="1" smtClean="0"/>
              <a:t>version</a:t>
            </a:r>
            <a:r>
              <a:rPr lang="nl-NL" sz="2000" dirty="0" smtClean="0"/>
              <a:t> of </a:t>
            </a:r>
            <a:r>
              <a:rPr lang="nl-NL" sz="2000" dirty="0" err="1" smtClean="0"/>
              <a:t>correlation</a:t>
            </a:r>
            <a:r>
              <a:rPr lang="nl-NL" sz="2000" dirty="0" smtClean="0"/>
              <a:t> </a:t>
            </a:r>
            <a:r>
              <a:rPr lang="nl-NL" sz="2000" dirty="0" err="1" smtClean="0"/>
              <a:t>based</a:t>
            </a:r>
            <a:r>
              <a:rPr lang="nl-NL" sz="2000" dirty="0" smtClean="0"/>
              <a:t> </a:t>
            </a:r>
            <a:r>
              <a:rPr lang="nl-NL" sz="2000" dirty="0" err="1" smtClean="0"/>
              <a:t>transition</a:t>
            </a:r>
            <a:r>
              <a:rPr lang="nl-NL" sz="2000" dirty="0" smtClean="0"/>
              <a:t> model is </a:t>
            </a:r>
            <a:r>
              <a:rPr lang="nl-NL" sz="2000" dirty="0" err="1" smtClean="0"/>
              <a:t>developed</a:t>
            </a:r>
            <a:r>
              <a:rPr lang="nl-NL" sz="2000" dirty="0" smtClean="0"/>
              <a:t> </a:t>
            </a:r>
            <a:r>
              <a:rPr lang="nl-NL" sz="2000" dirty="0" err="1" smtClean="0"/>
              <a:t>with</a:t>
            </a:r>
            <a:r>
              <a:rPr lang="nl-NL" sz="2000" dirty="0" smtClean="0"/>
              <a:t> </a:t>
            </a:r>
            <a:r>
              <a:rPr lang="nl-NL" sz="2000" dirty="0" err="1" smtClean="0"/>
              <a:t>better</a:t>
            </a:r>
            <a:r>
              <a:rPr lang="nl-NL" sz="2000" dirty="0" smtClean="0"/>
              <a:t> performance </a:t>
            </a:r>
            <a:r>
              <a:rPr lang="nl-NL" sz="2000" baseline="30000" dirty="0" smtClean="0"/>
              <a:t>2</a:t>
            </a:r>
            <a:r>
              <a:rPr lang="nl-NL" sz="2000" dirty="0" smtClean="0"/>
              <a:t>)</a:t>
            </a:r>
          </a:p>
          <a:p>
            <a:pPr marL="0" indent="0">
              <a:buNone/>
            </a:pPr>
            <a:endParaRPr lang="nl-NL" dirty="0"/>
          </a:p>
          <a:p>
            <a:pPr marL="228600" indent="-228600">
              <a:buAutoNum type="arabicParenR"/>
            </a:pPr>
            <a:r>
              <a:rPr lang="de-DE" sz="1050" dirty="0" smtClean="0"/>
              <a:t>Niels </a:t>
            </a:r>
            <a:r>
              <a:rPr lang="de-DE" sz="1050" dirty="0"/>
              <a:t>N. </a:t>
            </a:r>
            <a:r>
              <a:rPr lang="de-DE" sz="1050" dirty="0" err="1" smtClean="0"/>
              <a:t>Sørensen</a:t>
            </a:r>
            <a:r>
              <a:rPr lang="de-DE" sz="1050" dirty="0" smtClean="0"/>
              <a:t> et al </a:t>
            </a:r>
            <a:r>
              <a:rPr lang="en-US" sz="1050" i="1" dirty="0" smtClean="0"/>
              <a:t>Prediction </a:t>
            </a:r>
            <a:r>
              <a:rPr lang="en-US" sz="1050" i="1" dirty="0"/>
              <a:t>of airfoil performance at high Reynolds numbers </a:t>
            </a:r>
            <a:r>
              <a:rPr lang="en-US" sz="1050" dirty="0"/>
              <a:t>EFMC 2014, Copenhagen 17-20 Sept 2014 </a:t>
            </a:r>
            <a:endParaRPr lang="en-US" sz="1050" dirty="0" smtClean="0"/>
          </a:p>
          <a:p>
            <a:pPr marL="228600" indent="-228600">
              <a:lnSpc>
                <a:spcPct val="100000"/>
              </a:lnSpc>
              <a:buAutoNum type="arabicParenR"/>
            </a:pPr>
            <a:r>
              <a:rPr lang="en-US" sz="1050" dirty="0" smtClean="0"/>
              <a:t>S. Colonia et al </a:t>
            </a:r>
            <a:r>
              <a:rPr lang="en-US" sz="1050" i="1" dirty="0" smtClean="0"/>
              <a:t>Calibration of the </a:t>
            </a:r>
            <a:r>
              <a:rPr lang="en-US" sz="1050" i="1" dirty="0" smtClean="0">
                <a:latin typeface="Symbol" panose="05050102010706020507" pitchFamily="18" charset="2"/>
              </a:rPr>
              <a:t>g</a:t>
            </a:r>
            <a:r>
              <a:rPr lang="en-US" sz="1050" i="1" dirty="0" smtClean="0"/>
              <a:t> equation transition model for High Reynolds flows at low Mach To be published at the Science of </a:t>
            </a:r>
            <a:r>
              <a:rPr lang="en-US" sz="1050" i="1" dirty="0" err="1" smtClean="0"/>
              <a:t>Matking</a:t>
            </a:r>
            <a:r>
              <a:rPr lang="en-US" sz="1050" i="1" dirty="0" smtClean="0"/>
              <a:t> Torque, October 2016</a:t>
            </a:r>
            <a:endParaRPr lang="en-US" sz="1050" i="1" dirty="0"/>
          </a:p>
        </p:txBody>
      </p:sp>
    </p:spTree>
    <p:extLst>
      <p:ext uri="{BB962C8B-B14F-4D97-AF65-F5344CB8AC3E}">
        <p14:creationId xmlns:p14="http://schemas.microsoft.com/office/powerpoint/2010/main" val="1569021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AEEBFE5-DBBB-46B0-A7D0-E098BF2D5E45}" type="slidenum">
              <a:rPr lang="nl-NL"/>
              <a:pPr>
                <a:defRPr/>
              </a:pPr>
              <a:t>13</a:t>
            </a:fld>
            <a:endParaRPr lang="nl-NL"/>
          </a:p>
        </p:txBody>
      </p:sp>
      <p:sp>
        <p:nvSpPr>
          <p:cNvPr id="9220" name="Rectangle 2"/>
          <p:cNvSpPr>
            <a:spLocks noGrp="1" noChangeArrowheads="1"/>
          </p:cNvSpPr>
          <p:nvPr>
            <p:ph type="title"/>
          </p:nvPr>
        </p:nvSpPr>
        <p:spPr>
          <a:xfrm>
            <a:off x="2645884" y="6354"/>
            <a:ext cx="6172200" cy="723300"/>
          </a:xfrm>
        </p:spPr>
        <p:txBody>
          <a:bodyPr/>
          <a:lstStyle/>
          <a:p>
            <a:pPr eaLnBrk="1" hangingPunct="1"/>
            <a:r>
              <a:rPr lang="nl-NL" altLang="nl-NL" sz="2800" dirty="0" smtClean="0">
                <a:solidFill>
                  <a:srgbClr val="FF0000"/>
                </a:solidFill>
              </a:rPr>
              <a:t>Avatar:</a:t>
            </a:r>
            <a:r>
              <a:rPr lang="nl-NL" altLang="nl-NL" sz="2800" dirty="0" smtClean="0"/>
              <a:t> </a:t>
            </a:r>
            <a:r>
              <a:rPr lang="nl-NL" altLang="nl-NL" sz="2800" dirty="0" err="1" smtClean="0">
                <a:solidFill>
                  <a:srgbClr val="FF66FF"/>
                </a:solidFill>
              </a:rPr>
              <a:t>Main</a:t>
            </a:r>
            <a:r>
              <a:rPr lang="nl-NL" altLang="nl-NL" sz="2800" dirty="0" smtClean="0">
                <a:solidFill>
                  <a:srgbClr val="FF66FF"/>
                </a:solidFill>
              </a:rPr>
              <a:t> </a:t>
            </a:r>
            <a:r>
              <a:rPr lang="nl-NL" altLang="nl-NL" sz="2800" dirty="0" err="1" smtClean="0">
                <a:solidFill>
                  <a:srgbClr val="FF66FF"/>
                </a:solidFill>
              </a:rPr>
              <a:t>achievements</a:t>
            </a:r>
            <a:endParaRPr lang="en-GB" altLang="nl-NL" sz="2800" dirty="0" smtClean="0">
              <a:solidFill>
                <a:srgbClr val="FF66FF"/>
              </a:solidFill>
            </a:endParaRPr>
          </a:p>
        </p:txBody>
      </p:sp>
      <p:sp>
        <p:nvSpPr>
          <p:cNvPr id="9221" name="Rectangle 3"/>
          <p:cNvSpPr>
            <a:spLocks noGrp="1" noChangeArrowheads="1"/>
          </p:cNvSpPr>
          <p:nvPr>
            <p:ph idx="11"/>
          </p:nvPr>
        </p:nvSpPr>
        <p:spPr>
          <a:xfrm>
            <a:off x="-76200" y="1181100"/>
            <a:ext cx="9220200" cy="3936267"/>
          </a:xfrm>
        </p:spPr>
        <p:txBody>
          <a:bodyPr/>
          <a:lstStyle/>
          <a:p>
            <a:pPr marL="109746" lvl="1" indent="0">
              <a:lnSpc>
                <a:spcPct val="100000"/>
              </a:lnSpc>
              <a:buNone/>
            </a:pPr>
            <a:r>
              <a:rPr lang="en-US" altLang="nl-NL" sz="2100" b="1" dirty="0" smtClean="0"/>
              <a:t> </a:t>
            </a:r>
            <a:endParaRPr lang="en-US" altLang="nl-NL" sz="2100" dirty="0" smtClean="0"/>
          </a:p>
          <a:p>
            <a:pPr marL="452646" lvl="1" indent="-342900">
              <a:lnSpc>
                <a:spcPct val="100000"/>
              </a:lnSpc>
            </a:pPr>
            <a:endParaRPr lang="en-US" altLang="nl-NL" sz="900" dirty="0" smtClean="0">
              <a:solidFill>
                <a:schemeClr val="tx1"/>
              </a:solidFill>
            </a:endParaRPr>
          </a:p>
        </p:txBody>
      </p:sp>
      <p:sp>
        <p:nvSpPr>
          <p:cNvPr id="5" name="Date Placeholder 4"/>
          <p:cNvSpPr>
            <a:spLocks noGrp="1"/>
          </p:cNvSpPr>
          <p:nvPr>
            <p:ph type="dt" sz="quarter" idx="4294967295"/>
          </p:nvPr>
        </p:nvSpPr>
        <p:spPr>
          <a:xfrm>
            <a:off x="0" y="5397500"/>
            <a:ext cx="1905000" cy="254000"/>
          </a:xfrm>
          <a:prstGeom prst="rect">
            <a:avLst/>
          </a:prstGeom>
        </p:spPr>
        <p:txBody>
          <a:bodyPr/>
          <a:lstStyle/>
          <a:p>
            <a:pPr>
              <a:defRPr/>
            </a:pPr>
            <a:fld id="{B65880D9-967D-4CB8-97B4-0BE539B5DC48}" type="datetime1">
              <a:rPr lang="nl-NL"/>
              <a:pPr>
                <a:defRPr/>
              </a:pPr>
              <a:t>27-11-2017</a:t>
            </a:fld>
            <a:endParaRPr lang="nl-NL"/>
          </a:p>
        </p:txBody>
      </p:sp>
      <p:sp>
        <p:nvSpPr>
          <p:cNvPr id="2" name="Rechthoek 1"/>
          <p:cNvSpPr/>
          <p:nvPr/>
        </p:nvSpPr>
        <p:spPr>
          <a:xfrm>
            <a:off x="394771" y="1101084"/>
            <a:ext cx="8458200" cy="4708981"/>
          </a:xfrm>
          <a:prstGeom prst="rect">
            <a:avLst/>
          </a:prstGeom>
        </p:spPr>
        <p:txBody>
          <a:bodyPr wrap="square">
            <a:spAutoFit/>
          </a:bodyPr>
          <a:lstStyle/>
          <a:p>
            <a:pPr marL="342900" indent="-342900">
              <a:buFont typeface="Arial" panose="020B0604020202020204" pitchFamily="34" charset="0"/>
              <a:buChar char="•"/>
            </a:pPr>
            <a:r>
              <a:rPr lang="nl-NL" sz="2000" dirty="0" err="1">
                <a:solidFill>
                  <a:srgbClr val="FF0000"/>
                </a:solidFill>
              </a:rPr>
              <a:t>Many</a:t>
            </a:r>
            <a:r>
              <a:rPr lang="nl-NL" sz="2000" dirty="0">
                <a:solidFill>
                  <a:srgbClr val="FF0000"/>
                </a:solidFill>
              </a:rPr>
              <a:t> model </a:t>
            </a:r>
            <a:r>
              <a:rPr lang="nl-NL" sz="2000" dirty="0" err="1">
                <a:solidFill>
                  <a:srgbClr val="FF0000"/>
                </a:solidFill>
              </a:rPr>
              <a:t>improvements</a:t>
            </a:r>
            <a:r>
              <a:rPr lang="nl-NL" sz="2000" dirty="0">
                <a:solidFill>
                  <a:srgbClr val="FF0000"/>
                </a:solidFill>
              </a:rPr>
              <a:t> </a:t>
            </a:r>
            <a:r>
              <a:rPr lang="nl-NL" sz="2000" dirty="0" err="1">
                <a:solidFill>
                  <a:srgbClr val="FF0000"/>
                </a:solidFill>
              </a:rPr>
              <a:t>and</a:t>
            </a:r>
            <a:r>
              <a:rPr lang="nl-NL" sz="2000" dirty="0">
                <a:solidFill>
                  <a:srgbClr val="FF0000"/>
                </a:solidFill>
              </a:rPr>
              <a:t> </a:t>
            </a:r>
            <a:r>
              <a:rPr lang="nl-NL" sz="2000" dirty="0" err="1">
                <a:solidFill>
                  <a:srgbClr val="FF0000"/>
                </a:solidFill>
              </a:rPr>
              <a:t>lessons</a:t>
            </a:r>
            <a:r>
              <a:rPr lang="nl-NL" sz="2000" dirty="0">
                <a:solidFill>
                  <a:srgbClr val="FF0000"/>
                </a:solidFill>
              </a:rPr>
              <a:t> </a:t>
            </a:r>
            <a:r>
              <a:rPr lang="nl-NL" sz="2000" dirty="0" err="1" smtClean="0">
                <a:solidFill>
                  <a:srgbClr val="FF0000"/>
                </a:solidFill>
              </a:rPr>
              <a:t>learned</a:t>
            </a:r>
            <a:r>
              <a:rPr lang="nl-NL" sz="2000" dirty="0" smtClean="0">
                <a:solidFill>
                  <a:srgbClr val="FF0000"/>
                </a:solidFill>
              </a:rPr>
              <a:t> (e.g. </a:t>
            </a:r>
            <a:r>
              <a:rPr lang="nl-NL" sz="2000" dirty="0" err="1" smtClean="0">
                <a:solidFill>
                  <a:srgbClr val="FF0000"/>
                </a:solidFill>
              </a:rPr>
              <a:t>modelling</a:t>
            </a:r>
            <a:r>
              <a:rPr lang="nl-NL" sz="2000" dirty="0" smtClean="0">
                <a:solidFill>
                  <a:srgbClr val="FF0000"/>
                </a:solidFill>
              </a:rPr>
              <a:t> of high Reynolds </a:t>
            </a:r>
            <a:r>
              <a:rPr lang="nl-NL" sz="2000" dirty="0" err="1" smtClean="0">
                <a:solidFill>
                  <a:srgbClr val="FF0000"/>
                </a:solidFill>
              </a:rPr>
              <a:t>number</a:t>
            </a:r>
            <a:r>
              <a:rPr lang="nl-NL" sz="2000" dirty="0" smtClean="0">
                <a:solidFill>
                  <a:srgbClr val="FF0000"/>
                </a:solidFill>
              </a:rPr>
              <a:t> </a:t>
            </a:r>
            <a:r>
              <a:rPr lang="nl-NL" sz="2000" dirty="0" err="1" smtClean="0">
                <a:solidFill>
                  <a:srgbClr val="FF0000"/>
                </a:solidFill>
              </a:rPr>
              <a:t>effects</a:t>
            </a:r>
            <a:r>
              <a:rPr lang="nl-NL" sz="2000" dirty="0" smtClean="0">
                <a:solidFill>
                  <a:srgbClr val="FF0000"/>
                </a:solidFill>
              </a:rPr>
              <a:t>, </a:t>
            </a:r>
            <a:r>
              <a:rPr lang="nl-NL" sz="2000" dirty="0" err="1" smtClean="0">
                <a:solidFill>
                  <a:srgbClr val="FF0000"/>
                </a:solidFill>
              </a:rPr>
              <a:t>modelling</a:t>
            </a:r>
            <a:r>
              <a:rPr lang="nl-NL" sz="2000" dirty="0" smtClean="0">
                <a:solidFill>
                  <a:srgbClr val="FF0000"/>
                </a:solidFill>
              </a:rPr>
              <a:t> of flow </a:t>
            </a:r>
            <a:r>
              <a:rPr lang="nl-NL" sz="2000" dirty="0" err="1" smtClean="0">
                <a:solidFill>
                  <a:srgbClr val="FF0000"/>
                </a:solidFill>
              </a:rPr>
              <a:t>devices</a:t>
            </a:r>
            <a:r>
              <a:rPr lang="nl-NL" sz="2000" dirty="0" smtClean="0">
                <a:solidFill>
                  <a:srgbClr val="FF0000"/>
                </a:solidFill>
              </a:rPr>
              <a:t>, </a:t>
            </a:r>
            <a:r>
              <a:rPr lang="nl-NL" sz="2000" dirty="0" err="1" smtClean="0">
                <a:solidFill>
                  <a:srgbClr val="FF0000"/>
                </a:solidFill>
              </a:rPr>
              <a:t>coupled</a:t>
            </a:r>
            <a:r>
              <a:rPr lang="nl-NL" sz="2000" dirty="0" smtClean="0">
                <a:solidFill>
                  <a:srgbClr val="FF0000"/>
                </a:solidFill>
              </a:rPr>
              <a:t> </a:t>
            </a:r>
            <a:r>
              <a:rPr lang="nl-NL" sz="2000" dirty="0" err="1" smtClean="0">
                <a:solidFill>
                  <a:srgbClr val="FF0000"/>
                </a:solidFill>
              </a:rPr>
              <a:t>aero-elastic</a:t>
            </a:r>
            <a:r>
              <a:rPr lang="nl-NL" sz="2000" dirty="0" smtClean="0">
                <a:solidFill>
                  <a:srgbClr val="FF0000"/>
                </a:solidFill>
              </a:rPr>
              <a:t>/free vortex wake </a:t>
            </a:r>
            <a:r>
              <a:rPr lang="nl-NL" sz="2000" dirty="0" err="1" smtClean="0">
                <a:solidFill>
                  <a:srgbClr val="FF0000"/>
                </a:solidFill>
              </a:rPr>
              <a:t>models</a:t>
            </a:r>
            <a:r>
              <a:rPr lang="nl-NL" sz="2000" dirty="0" smtClean="0">
                <a:solidFill>
                  <a:srgbClr val="FF0000"/>
                </a:solidFill>
              </a:rPr>
              <a:t>, best </a:t>
            </a:r>
            <a:r>
              <a:rPr lang="nl-NL" sz="2000" dirty="0" err="1" smtClean="0">
                <a:solidFill>
                  <a:srgbClr val="FF0000"/>
                </a:solidFill>
              </a:rPr>
              <a:t>practice</a:t>
            </a:r>
            <a:r>
              <a:rPr lang="nl-NL" sz="2000" dirty="0" smtClean="0">
                <a:solidFill>
                  <a:srgbClr val="FF0000"/>
                </a:solidFill>
              </a:rPr>
              <a:t> </a:t>
            </a:r>
            <a:r>
              <a:rPr lang="nl-NL" sz="2000" dirty="0" err="1" smtClean="0">
                <a:solidFill>
                  <a:srgbClr val="FF0000"/>
                </a:solidFill>
              </a:rPr>
              <a:t>guidelines</a:t>
            </a:r>
            <a:r>
              <a:rPr lang="nl-NL" sz="2000" dirty="0" smtClean="0">
                <a:solidFill>
                  <a:srgbClr val="FF0000"/>
                </a:solidFill>
              </a:rPr>
              <a:t> on model </a:t>
            </a:r>
            <a:r>
              <a:rPr lang="nl-NL" sz="2000" dirty="0" err="1" smtClean="0">
                <a:solidFill>
                  <a:srgbClr val="FF0000"/>
                </a:solidFill>
              </a:rPr>
              <a:t>use</a:t>
            </a:r>
            <a:r>
              <a:rPr lang="nl-NL" sz="2000" dirty="0" smtClean="0">
                <a:solidFill>
                  <a:srgbClr val="FF0000"/>
                </a:solidFill>
              </a:rPr>
              <a:t>)</a:t>
            </a:r>
            <a:endParaRPr lang="nl-NL" sz="2000" dirty="0">
              <a:solidFill>
                <a:srgbClr val="FF0000"/>
              </a:solidFill>
            </a:endParaRPr>
          </a:p>
          <a:p>
            <a:pPr marL="342900" indent="-342900">
              <a:lnSpc>
                <a:spcPct val="100000"/>
              </a:lnSpc>
              <a:buFont typeface="Arial" panose="020B0604020202020204" pitchFamily="34" charset="0"/>
              <a:buChar char="•"/>
            </a:pPr>
            <a:r>
              <a:rPr lang="nl-NL" sz="2000" dirty="0" smtClean="0">
                <a:solidFill>
                  <a:srgbClr val="FF0000"/>
                </a:solidFill>
              </a:rPr>
              <a:t>Databases of (</a:t>
            </a:r>
            <a:r>
              <a:rPr lang="nl-NL" sz="2000" dirty="0">
                <a:solidFill>
                  <a:srgbClr val="FF0000"/>
                </a:solidFill>
              </a:rPr>
              <a:t>wind tunnel) </a:t>
            </a:r>
            <a:r>
              <a:rPr lang="nl-NL" sz="2000" dirty="0" err="1">
                <a:solidFill>
                  <a:srgbClr val="FF0000"/>
                </a:solidFill>
              </a:rPr>
              <a:t>measurements</a:t>
            </a:r>
            <a:r>
              <a:rPr lang="nl-NL" sz="2000" dirty="0">
                <a:solidFill>
                  <a:srgbClr val="FF0000"/>
                </a:solidFill>
              </a:rPr>
              <a:t> </a:t>
            </a:r>
            <a:endParaRPr lang="nl-NL" sz="2000" dirty="0" smtClean="0">
              <a:solidFill>
                <a:srgbClr val="FF0000"/>
              </a:solidFill>
            </a:endParaRPr>
          </a:p>
          <a:p>
            <a:pPr marL="342900" indent="-342900">
              <a:lnSpc>
                <a:spcPct val="100000"/>
              </a:lnSpc>
              <a:buFont typeface="Arial" panose="020B0604020202020204" pitchFamily="34" charset="0"/>
              <a:buChar char="•"/>
            </a:pPr>
            <a:r>
              <a:rPr lang="nl-NL" sz="2000" dirty="0" smtClean="0">
                <a:solidFill>
                  <a:srgbClr val="FF0000"/>
                </a:solidFill>
              </a:rPr>
              <a:t>Databases of high </a:t>
            </a:r>
            <a:r>
              <a:rPr lang="nl-NL" sz="2000" dirty="0" err="1" smtClean="0">
                <a:solidFill>
                  <a:srgbClr val="FF0000"/>
                </a:solidFill>
              </a:rPr>
              <a:t>fidelity</a:t>
            </a:r>
            <a:r>
              <a:rPr lang="nl-NL" sz="2000" dirty="0" smtClean="0">
                <a:solidFill>
                  <a:srgbClr val="FF0000"/>
                </a:solidFill>
              </a:rPr>
              <a:t> model </a:t>
            </a:r>
            <a:r>
              <a:rPr lang="nl-NL" sz="2000" dirty="0" err="1" smtClean="0">
                <a:solidFill>
                  <a:srgbClr val="FF0000"/>
                </a:solidFill>
              </a:rPr>
              <a:t>results</a:t>
            </a:r>
            <a:endParaRPr lang="nl-NL" sz="2000" dirty="0" smtClean="0">
              <a:solidFill>
                <a:srgbClr val="FF0000"/>
              </a:solidFill>
            </a:endParaRPr>
          </a:p>
          <a:p>
            <a:pPr marL="342900" indent="-342900">
              <a:lnSpc>
                <a:spcPct val="100000"/>
              </a:lnSpc>
              <a:buFont typeface="Arial" panose="020B0604020202020204" pitchFamily="34" charset="0"/>
              <a:buChar char="•"/>
            </a:pPr>
            <a:r>
              <a:rPr lang="nl-NL" sz="2000" dirty="0" smtClean="0">
                <a:solidFill>
                  <a:srgbClr val="FF0000"/>
                </a:solidFill>
              </a:rPr>
              <a:t>Designs of 10 MW Reference Wind turbines,</a:t>
            </a:r>
            <a:endParaRPr lang="nl-NL" sz="2000" dirty="0">
              <a:solidFill>
                <a:srgbClr val="FF0000"/>
              </a:solidFill>
            </a:endParaRPr>
          </a:p>
          <a:p>
            <a:pPr>
              <a:lnSpc>
                <a:spcPct val="100000"/>
              </a:lnSpc>
            </a:pPr>
            <a:r>
              <a:rPr lang="nl-NL" sz="2000" dirty="0" smtClean="0">
                <a:solidFill>
                  <a:srgbClr val="FF0000"/>
                </a:solidFill>
              </a:rPr>
              <a:t>        </a:t>
            </a:r>
          </a:p>
          <a:p>
            <a:pPr lvl="1"/>
            <a:r>
              <a:rPr lang="nl-NL" sz="2000" dirty="0" err="1" smtClean="0">
                <a:solidFill>
                  <a:srgbClr val="FF0000"/>
                </a:solidFill>
              </a:rPr>
              <a:t>Etc</a:t>
            </a:r>
            <a:r>
              <a:rPr lang="nl-NL" sz="2000" dirty="0" smtClean="0">
                <a:solidFill>
                  <a:srgbClr val="FF0000"/>
                </a:solidFill>
              </a:rPr>
              <a:t> </a:t>
            </a:r>
            <a:r>
              <a:rPr lang="nl-NL" sz="2000" dirty="0" err="1" smtClean="0">
                <a:solidFill>
                  <a:srgbClr val="FF0000"/>
                </a:solidFill>
              </a:rPr>
              <a:t>etc</a:t>
            </a:r>
            <a:r>
              <a:rPr lang="nl-NL" sz="2000" dirty="0" smtClean="0">
                <a:solidFill>
                  <a:srgbClr val="FF0000"/>
                </a:solidFill>
              </a:rPr>
              <a:t>…</a:t>
            </a:r>
          </a:p>
          <a:p>
            <a:pPr>
              <a:lnSpc>
                <a:spcPct val="100000"/>
              </a:lnSpc>
            </a:pPr>
            <a:endParaRPr lang="nl-NL" sz="2000" dirty="0" smtClean="0">
              <a:solidFill>
                <a:srgbClr val="FF0000"/>
              </a:solidFill>
              <a:sym typeface="Wingdings" panose="05000000000000000000" pitchFamily="2" charset="2"/>
            </a:endParaRPr>
          </a:p>
          <a:p>
            <a:pPr lvl="1"/>
            <a:r>
              <a:rPr lang="nl-NL" sz="2000" dirty="0" smtClean="0">
                <a:solidFill>
                  <a:srgbClr val="FF0000"/>
                </a:solidFill>
                <a:sym typeface="Wingdings" panose="05000000000000000000" pitchFamily="2" charset="2"/>
              </a:rPr>
              <a:t> </a:t>
            </a:r>
            <a:r>
              <a:rPr lang="nl-NL" sz="2000" dirty="0" err="1" smtClean="0">
                <a:solidFill>
                  <a:srgbClr val="FF0000"/>
                </a:solidFill>
                <a:sym typeface="Wingdings" panose="05000000000000000000" pitchFamily="2" charset="2"/>
              </a:rPr>
              <a:t>Models</a:t>
            </a:r>
            <a:r>
              <a:rPr lang="nl-NL" sz="2000" dirty="0" smtClean="0">
                <a:solidFill>
                  <a:srgbClr val="FF0000"/>
                </a:solidFill>
                <a:sym typeface="Wingdings" panose="05000000000000000000" pitchFamily="2" charset="2"/>
              </a:rPr>
              <a:t> are </a:t>
            </a:r>
            <a:r>
              <a:rPr lang="nl-NL" sz="2000" dirty="0" err="1" smtClean="0">
                <a:solidFill>
                  <a:srgbClr val="FF0000"/>
                </a:solidFill>
                <a:sym typeface="Wingdings" panose="05000000000000000000" pitchFamily="2" charset="2"/>
              </a:rPr>
              <a:t>improved</a:t>
            </a:r>
            <a:r>
              <a:rPr lang="nl-NL" sz="2000" dirty="0" smtClean="0">
                <a:solidFill>
                  <a:srgbClr val="FF0000"/>
                </a:solidFill>
                <a:sym typeface="Wingdings" panose="05000000000000000000" pitchFamily="2" charset="2"/>
              </a:rPr>
              <a:t> </a:t>
            </a:r>
            <a:r>
              <a:rPr lang="nl-NL" sz="2000" dirty="0" err="1" smtClean="0">
                <a:solidFill>
                  <a:srgbClr val="FF0000"/>
                </a:solidFill>
                <a:sym typeface="Wingdings" panose="05000000000000000000" pitchFamily="2" charset="2"/>
              </a:rPr>
              <a:t>and</a:t>
            </a:r>
            <a:r>
              <a:rPr lang="nl-NL" sz="2000" dirty="0" smtClean="0">
                <a:solidFill>
                  <a:srgbClr val="FF0000"/>
                </a:solidFill>
                <a:sym typeface="Wingdings" panose="05000000000000000000" pitchFamily="2" charset="2"/>
              </a:rPr>
              <a:t> </a:t>
            </a:r>
            <a:r>
              <a:rPr lang="nl-NL" sz="2000" dirty="0" err="1" smtClean="0">
                <a:solidFill>
                  <a:srgbClr val="FF0000"/>
                </a:solidFill>
                <a:sym typeface="Wingdings" panose="05000000000000000000" pitchFamily="2" charset="2"/>
              </a:rPr>
              <a:t>implemented</a:t>
            </a:r>
            <a:r>
              <a:rPr lang="nl-NL" sz="2000" dirty="0" smtClean="0">
                <a:solidFill>
                  <a:srgbClr val="FF0000"/>
                </a:solidFill>
                <a:sym typeface="Wingdings" panose="05000000000000000000" pitchFamily="2" charset="2"/>
              </a:rPr>
              <a:t> in codes </a:t>
            </a:r>
            <a:r>
              <a:rPr lang="nl-NL" sz="2000" dirty="0" err="1" smtClean="0">
                <a:solidFill>
                  <a:srgbClr val="FF0000"/>
                </a:solidFill>
                <a:sym typeface="Wingdings" panose="05000000000000000000" pitchFamily="2" charset="2"/>
              </a:rPr>
              <a:t>with</a:t>
            </a:r>
            <a:r>
              <a:rPr lang="nl-NL" sz="2000" dirty="0" smtClean="0">
                <a:solidFill>
                  <a:srgbClr val="FF0000"/>
                </a:solidFill>
                <a:sym typeface="Wingdings" panose="05000000000000000000" pitchFamily="2" charset="2"/>
              </a:rPr>
              <a:t> </a:t>
            </a:r>
            <a:r>
              <a:rPr lang="nl-NL" sz="2000" dirty="0" err="1" smtClean="0">
                <a:solidFill>
                  <a:srgbClr val="FF0000"/>
                </a:solidFill>
                <a:sym typeface="Wingdings" panose="05000000000000000000" pitchFamily="2" charset="2"/>
              </a:rPr>
              <a:t>which</a:t>
            </a:r>
            <a:r>
              <a:rPr lang="nl-NL" sz="2000" dirty="0" smtClean="0">
                <a:solidFill>
                  <a:srgbClr val="FF0000"/>
                </a:solidFill>
                <a:sym typeface="Wingdings" panose="05000000000000000000" pitchFamily="2" charset="2"/>
              </a:rPr>
              <a:t> 10 MW</a:t>
            </a:r>
            <a:r>
              <a:rPr lang="nl-NL" sz="2000" baseline="30000" dirty="0" smtClean="0">
                <a:solidFill>
                  <a:srgbClr val="FF0000"/>
                </a:solidFill>
                <a:sym typeface="Wingdings" panose="05000000000000000000" pitchFamily="2" charset="2"/>
              </a:rPr>
              <a:t>+</a:t>
            </a:r>
            <a:r>
              <a:rPr lang="nl-NL" sz="2000" dirty="0" smtClean="0">
                <a:solidFill>
                  <a:srgbClr val="FF0000"/>
                </a:solidFill>
                <a:sym typeface="Wingdings" panose="05000000000000000000" pitchFamily="2" charset="2"/>
              </a:rPr>
              <a:t>  </a:t>
            </a:r>
            <a:br>
              <a:rPr lang="nl-NL" sz="2000" dirty="0" smtClean="0">
                <a:solidFill>
                  <a:srgbClr val="FF0000"/>
                </a:solidFill>
                <a:sym typeface="Wingdings" panose="05000000000000000000" pitchFamily="2" charset="2"/>
              </a:rPr>
            </a:br>
            <a:r>
              <a:rPr lang="nl-NL" sz="2000" dirty="0" smtClean="0">
                <a:solidFill>
                  <a:srgbClr val="FF0000"/>
                </a:solidFill>
                <a:sym typeface="Wingdings" panose="05000000000000000000" pitchFamily="2" charset="2"/>
              </a:rPr>
              <a:t>      turbines </a:t>
            </a:r>
            <a:r>
              <a:rPr lang="nl-NL" sz="2000" dirty="0" err="1" smtClean="0">
                <a:solidFill>
                  <a:srgbClr val="FF0000"/>
                </a:solidFill>
                <a:sym typeface="Wingdings" panose="05000000000000000000" pitchFamily="2" charset="2"/>
              </a:rPr>
              <a:t>can</a:t>
            </a:r>
            <a:r>
              <a:rPr lang="nl-NL" sz="2000" dirty="0" smtClean="0">
                <a:solidFill>
                  <a:srgbClr val="FF0000"/>
                </a:solidFill>
                <a:sym typeface="Wingdings" panose="05000000000000000000" pitchFamily="2" charset="2"/>
              </a:rPr>
              <a:t> </a:t>
            </a:r>
            <a:r>
              <a:rPr lang="nl-NL" sz="2000" dirty="0" err="1" smtClean="0">
                <a:solidFill>
                  <a:srgbClr val="FF0000"/>
                </a:solidFill>
                <a:sym typeface="Wingdings" panose="05000000000000000000" pitchFamily="2" charset="2"/>
              </a:rPr>
              <a:t>be</a:t>
            </a:r>
            <a:r>
              <a:rPr lang="nl-NL" sz="2000" dirty="0" smtClean="0">
                <a:solidFill>
                  <a:srgbClr val="FF0000"/>
                </a:solidFill>
                <a:sym typeface="Wingdings" panose="05000000000000000000" pitchFamily="2" charset="2"/>
              </a:rPr>
              <a:t> </a:t>
            </a:r>
            <a:r>
              <a:rPr lang="nl-NL" sz="2000" dirty="0" err="1" smtClean="0">
                <a:solidFill>
                  <a:srgbClr val="FF0000"/>
                </a:solidFill>
                <a:sym typeface="Wingdings" panose="05000000000000000000" pitchFamily="2" charset="2"/>
              </a:rPr>
              <a:t>designed</a:t>
            </a:r>
            <a:r>
              <a:rPr lang="nl-NL" sz="2000" dirty="0" smtClean="0">
                <a:solidFill>
                  <a:srgbClr val="FF0000"/>
                </a:solidFill>
                <a:sym typeface="Wingdings" panose="05000000000000000000" pitchFamily="2" charset="2"/>
              </a:rPr>
              <a:t> </a:t>
            </a:r>
            <a:r>
              <a:rPr lang="nl-NL" sz="2000" dirty="0" err="1" smtClean="0">
                <a:solidFill>
                  <a:srgbClr val="FF0000"/>
                </a:solidFill>
                <a:sym typeface="Wingdings" panose="05000000000000000000" pitchFamily="2" charset="2"/>
              </a:rPr>
              <a:t>with</a:t>
            </a:r>
            <a:r>
              <a:rPr lang="nl-NL" sz="2000" dirty="0" smtClean="0">
                <a:solidFill>
                  <a:srgbClr val="FF0000"/>
                </a:solidFill>
                <a:sym typeface="Wingdings" panose="05000000000000000000" pitchFamily="2" charset="2"/>
              </a:rPr>
              <a:t> </a:t>
            </a:r>
            <a:r>
              <a:rPr lang="nl-NL" sz="2000" dirty="0" err="1" smtClean="0">
                <a:solidFill>
                  <a:srgbClr val="FF0000"/>
                </a:solidFill>
                <a:sym typeface="Wingdings" panose="05000000000000000000" pitchFamily="2" charset="2"/>
              </a:rPr>
              <a:t>confidence</a:t>
            </a:r>
            <a:r>
              <a:rPr lang="nl-NL" sz="2000" dirty="0" smtClean="0">
                <a:solidFill>
                  <a:srgbClr val="FF0000"/>
                </a:solidFill>
                <a:sym typeface="Wingdings" panose="05000000000000000000" pitchFamily="2" charset="2"/>
              </a:rPr>
              <a:t> as a way </a:t>
            </a:r>
            <a:r>
              <a:rPr lang="nl-NL" sz="2000" dirty="0" err="1" smtClean="0">
                <a:solidFill>
                  <a:srgbClr val="FF0000"/>
                </a:solidFill>
                <a:sym typeface="Wingdings" panose="05000000000000000000" pitchFamily="2" charset="2"/>
              </a:rPr>
              <a:t>to</a:t>
            </a:r>
            <a:r>
              <a:rPr lang="nl-NL" sz="2000" dirty="0" smtClean="0">
                <a:solidFill>
                  <a:srgbClr val="FF0000"/>
                </a:solidFill>
                <a:sym typeface="Wingdings" panose="05000000000000000000" pitchFamily="2" charset="2"/>
              </a:rPr>
              <a:t> </a:t>
            </a:r>
            <a:r>
              <a:rPr lang="nl-NL" sz="2000" dirty="0" err="1" smtClean="0">
                <a:solidFill>
                  <a:srgbClr val="FF0000"/>
                </a:solidFill>
                <a:sym typeface="Wingdings" panose="05000000000000000000" pitchFamily="2" charset="2"/>
              </a:rPr>
              <a:t>reduce</a:t>
            </a:r>
            <a:r>
              <a:rPr lang="nl-NL" sz="2000" dirty="0" smtClean="0">
                <a:solidFill>
                  <a:srgbClr val="FF0000"/>
                </a:solidFill>
                <a:sym typeface="Wingdings" panose="05000000000000000000" pitchFamily="2" charset="2"/>
              </a:rPr>
              <a:t> LCOE</a:t>
            </a:r>
            <a:br>
              <a:rPr lang="nl-NL" sz="2000" dirty="0" smtClean="0">
                <a:solidFill>
                  <a:srgbClr val="FF0000"/>
                </a:solidFill>
                <a:sym typeface="Wingdings" panose="05000000000000000000" pitchFamily="2" charset="2"/>
              </a:rPr>
            </a:br>
            <a:endParaRPr lang="nl-NL" sz="2000" dirty="0" smtClean="0">
              <a:solidFill>
                <a:srgbClr val="FF0000"/>
              </a:solidFill>
            </a:endParaRPr>
          </a:p>
          <a:p>
            <a:r>
              <a:rPr lang="nl-NL" sz="2000" dirty="0" smtClean="0">
                <a:solidFill>
                  <a:srgbClr val="FF0000"/>
                </a:solidFill>
              </a:rPr>
              <a:t>       For </a:t>
            </a:r>
            <a:r>
              <a:rPr lang="nl-NL" sz="2000" dirty="0">
                <a:solidFill>
                  <a:srgbClr val="FF0000"/>
                </a:solidFill>
              </a:rPr>
              <a:t>more information: http://www.eera-avatar.eu/</a:t>
            </a:r>
          </a:p>
          <a:p>
            <a:pPr>
              <a:lnSpc>
                <a:spcPct val="100000"/>
              </a:lnSpc>
            </a:pPr>
            <a:endParaRPr lang="nl-NL" sz="2000" dirty="0" smtClean="0">
              <a:solidFill>
                <a:srgbClr val="FF0000"/>
              </a:solidFill>
            </a:endParaRPr>
          </a:p>
          <a:p>
            <a:pPr>
              <a:lnSpc>
                <a:spcPct val="100000"/>
              </a:lnSpc>
            </a:pPr>
            <a:r>
              <a:rPr lang="nl-NL" sz="2000" dirty="0">
                <a:solidFill>
                  <a:srgbClr val="FF0000"/>
                </a:solidFill>
              </a:rPr>
              <a:t> </a:t>
            </a:r>
            <a:r>
              <a:rPr lang="nl-NL" sz="2000" dirty="0" smtClean="0">
                <a:solidFill>
                  <a:srgbClr val="FF0000"/>
                </a:solidFill>
              </a:rPr>
              <a:t>  </a:t>
            </a:r>
            <a:endParaRPr lang="nl-NL" sz="2000" dirty="0">
              <a:solidFill>
                <a:srgbClr val="FF0000"/>
              </a:solidFill>
            </a:endParaRPr>
          </a:p>
        </p:txBody>
      </p:sp>
    </p:spTree>
    <p:extLst>
      <p:ext uri="{BB962C8B-B14F-4D97-AF65-F5344CB8AC3E}">
        <p14:creationId xmlns:p14="http://schemas.microsoft.com/office/powerpoint/2010/main" val="284412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AEEBFE5-DBBB-46B0-A7D0-E098BF2D5E45}" type="slidenum">
              <a:rPr lang="nl-NL"/>
              <a:pPr>
                <a:defRPr/>
              </a:pPr>
              <a:t>14</a:t>
            </a:fld>
            <a:endParaRPr lang="nl-NL"/>
          </a:p>
        </p:txBody>
      </p:sp>
      <p:sp>
        <p:nvSpPr>
          <p:cNvPr id="9220" name="Rectangle 2"/>
          <p:cNvSpPr>
            <a:spLocks noGrp="1" noChangeArrowheads="1"/>
          </p:cNvSpPr>
          <p:nvPr>
            <p:ph type="title"/>
          </p:nvPr>
        </p:nvSpPr>
        <p:spPr>
          <a:xfrm>
            <a:off x="2514600" y="63656"/>
            <a:ext cx="6477000" cy="723300"/>
          </a:xfrm>
        </p:spPr>
        <p:txBody>
          <a:bodyPr/>
          <a:lstStyle/>
          <a:p>
            <a:pPr eaLnBrk="1" hangingPunct="1"/>
            <a:r>
              <a:rPr lang="nl-NL" altLang="nl-NL" sz="2800" dirty="0" smtClean="0">
                <a:solidFill>
                  <a:srgbClr val="FF0000"/>
                </a:solidFill>
              </a:rPr>
              <a:t>Avatar:</a:t>
            </a:r>
            <a:r>
              <a:rPr lang="nl-NL" altLang="nl-NL" sz="2800" dirty="0" smtClean="0"/>
              <a:t> </a:t>
            </a:r>
            <a:r>
              <a:rPr lang="nl-NL" altLang="nl-NL" sz="2800" dirty="0" err="1" smtClean="0">
                <a:solidFill>
                  <a:srgbClr val="FF66FF"/>
                </a:solidFill>
              </a:rPr>
              <a:t>Main</a:t>
            </a:r>
            <a:r>
              <a:rPr lang="nl-NL" altLang="nl-NL" sz="2800" dirty="0" smtClean="0">
                <a:solidFill>
                  <a:srgbClr val="FF66FF"/>
                </a:solidFill>
              </a:rPr>
              <a:t> </a:t>
            </a:r>
            <a:r>
              <a:rPr lang="nl-NL" altLang="nl-NL" sz="2800" dirty="0" err="1" smtClean="0">
                <a:solidFill>
                  <a:srgbClr val="FF66FF"/>
                </a:solidFill>
              </a:rPr>
              <a:t>recommendation</a:t>
            </a:r>
            <a:endParaRPr lang="en-GB" altLang="nl-NL" sz="2800" dirty="0" smtClean="0">
              <a:solidFill>
                <a:srgbClr val="FF66FF"/>
              </a:solidFill>
            </a:endParaRPr>
          </a:p>
        </p:txBody>
      </p:sp>
      <p:sp>
        <p:nvSpPr>
          <p:cNvPr id="9221" name="Rectangle 3"/>
          <p:cNvSpPr>
            <a:spLocks noGrp="1" noChangeArrowheads="1"/>
          </p:cNvSpPr>
          <p:nvPr>
            <p:ph idx="11"/>
          </p:nvPr>
        </p:nvSpPr>
        <p:spPr>
          <a:xfrm>
            <a:off x="-76200" y="1181100"/>
            <a:ext cx="9220200" cy="3936267"/>
          </a:xfrm>
        </p:spPr>
        <p:txBody>
          <a:bodyPr/>
          <a:lstStyle/>
          <a:p>
            <a:pPr marL="109746" lvl="1" indent="0">
              <a:lnSpc>
                <a:spcPct val="100000"/>
              </a:lnSpc>
              <a:buNone/>
            </a:pPr>
            <a:r>
              <a:rPr lang="en-US" altLang="nl-NL" sz="2100" b="1" dirty="0" smtClean="0"/>
              <a:t> </a:t>
            </a:r>
            <a:endParaRPr lang="en-US" altLang="nl-NL" sz="2100" dirty="0" smtClean="0"/>
          </a:p>
          <a:p>
            <a:pPr marL="452646" lvl="1" indent="-342900">
              <a:lnSpc>
                <a:spcPct val="100000"/>
              </a:lnSpc>
            </a:pPr>
            <a:endParaRPr lang="en-US" altLang="nl-NL" sz="900" dirty="0" smtClean="0">
              <a:solidFill>
                <a:schemeClr val="tx1"/>
              </a:solidFill>
            </a:endParaRPr>
          </a:p>
        </p:txBody>
      </p:sp>
      <p:sp>
        <p:nvSpPr>
          <p:cNvPr id="5" name="Date Placeholder 4"/>
          <p:cNvSpPr>
            <a:spLocks noGrp="1"/>
          </p:cNvSpPr>
          <p:nvPr>
            <p:ph type="dt" sz="quarter" idx="4294967295"/>
          </p:nvPr>
        </p:nvSpPr>
        <p:spPr>
          <a:xfrm>
            <a:off x="0" y="5397500"/>
            <a:ext cx="1905000" cy="254000"/>
          </a:xfrm>
          <a:prstGeom prst="rect">
            <a:avLst/>
          </a:prstGeom>
        </p:spPr>
        <p:txBody>
          <a:bodyPr/>
          <a:lstStyle/>
          <a:p>
            <a:pPr>
              <a:defRPr/>
            </a:pPr>
            <a:fld id="{B65880D9-967D-4CB8-97B4-0BE539B5DC48}" type="datetime1">
              <a:rPr lang="nl-NL"/>
              <a:pPr>
                <a:defRPr/>
              </a:pPr>
              <a:t>27-11-2017</a:t>
            </a:fld>
            <a:endParaRPr lang="nl-NL"/>
          </a:p>
        </p:txBody>
      </p:sp>
      <p:sp>
        <p:nvSpPr>
          <p:cNvPr id="2" name="Rechthoek 1"/>
          <p:cNvSpPr/>
          <p:nvPr/>
        </p:nvSpPr>
        <p:spPr>
          <a:xfrm>
            <a:off x="381000" y="1318617"/>
            <a:ext cx="8458200" cy="3046988"/>
          </a:xfrm>
          <a:prstGeom prst="rect">
            <a:avLst/>
          </a:prstGeom>
        </p:spPr>
        <p:txBody>
          <a:bodyPr wrap="square">
            <a:spAutoFit/>
          </a:bodyPr>
          <a:lstStyle/>
          <a:p>
            <a:pPr marL="342900" indent="-342900">
              <a:buFont typeface="Arial" panose="020B0604020202020204" pitchFamily="34" charset="0"/>
              <a:buChar char="•"/>
            </a:pPr>
            <a:r>
              <a:rPr lang="nl-NL" sz="2400" dirty="0" smtClean="0">
                <a:solidFill>
                  <a:srgbClr val="FF0000"/>
                </a:solidFill>
              </a:rPr>
              <a:t>Far </a:t>
            </a:r>
            <a:r>
              <a:rPr lang="nl-NL" sz="2400" dirty="0" err="1" smtClean="0">
                <a:solidFill>
                  <a:srgbClr val="FF0000"/>
                </a:solidFill>
              </a:rPr>
              <a:t>too</a:t>
            </a:r>
            <a:r>
              <a:rPr lang="nl-NL" sz="2400" dirty="0" smtClean="0">
                <a:solidFill>
                  <a:srgbClr val="FF0000"/>
                </a:solidFill>
              </a:rPr>
              <a:t> </a:t>
            </a:r>
            <a:r>
              <a:rPr lang="nl-NL" sz="2400" dirty="0" err="1" smtClean="0">
                <a:solidFill>
                  <a:srgbClr val="FF0000"/>
                </a:solidFill>
              </a:rPr>
              <a:t>little</a:t>
            </a:r>
            <a:r>
              <a:rPr lang="nl-NL" sz="2400" dirty="0" smtClean="0">
                <a:solidFill>
                  <a:srgbClr val="FF0000"/>
                </a:solidFill>
              </a:rPr>
              <a:t> </a:t>
            </a:r>
            <a:r>
              <a:rPr lang="nl-NL" sz="2400" dirty="0" err="1" smtClean="0">
                <a:solidFill>
                  <a:srgbClr val="FF0000"/>
                </a:solidFill>
              </a:rPr>
              <a:t>experimental</a:t>
            </a:r>
            <a:r>
              <a:rPr lang="nl-NL" sz="2400" dirty="0" smtClean="0">
                <a:solidFill>
                  <a:srgbClr val="FF0000"/>
                </a:solidFill>
              </a:rPr>
              <a:t> </a:t>
            </a:r>
            <a:r>
              <a:rPr lang="nl-NL" sz="2400" dirty="0" err="1" smtClean="0">
                <a:solidFill>
                  <a:srgbClr val="FF0000"/>
                </a:solidFill>
              </a:rPr>
              <a:t>validation</a:t>
            </a:r>
            <a:r>
              <a:rPr lang="nl-NL" sz="2400" dirty="0" smtClean="0">
                <a:solidFill>
                  <a:srgbClr val="FF0000"/>
                </a:solidFill>
              </a:rPr>
              <a:t> </a:t>
            </a:r>
            <a:r>
              <a:rPr lang="nl-NL" sz="2400" dirty="0" err="1" smtClean="0">
                <a:solidFill>
                  <a:srgbClr val="FF0000"/>
                </a:solidFill>
              </a:rPr>
              <a:t>material</a:t>
            </a:r>
            <a:r>
              <a:rPr lang="nl-NL" sz="2400" dirty="0" smtClean="0">
                <a:solidFill>
                  <a:srgbClr val="FF0000"/>
                </a:solidFill>
              </a:rPr>
              <a:t>! </a:t>
            </a:r>
          </a:p>
          <a:p>
            <a:pPr marL="342900" indent="-342900">
              <a:buFont typeface="Arial" panose="020B0604020202020204" pitchFamily="34" charset="0"/>
              <a:buChar char="•"/>
            </a:pPr>
            <a:r>
              <a:rPr lang="en-GB" sz="2400" dirty="0" smtClean="0">
                <a:solidFill>
                  <a:srgbClr val="FF0000"/>
                </a:solidFill>
              </a:rPr>
              <a:t>A </a:t>
            </a:r>
            <a:r>
              <a:rPr lang="en-GB" sz="2400" b="1" dirty="0">
                <a:solidFill>
                  <a:srgbClr val="FF0000"/>
                </a:solidFill>
              </a:rPr>
              <a:t>public</a:t>
            </a:r>
            <a:r>
              <a:rPr lang="en-GB" sz="2400" dirty="0">
                <a:solidFill>
                  <a:srgbClr val="FF0000"/>
                </a:solidFill>
              </a:rPr>
              <a:t> aerodynamic (aero-elastic) field experiment on a large-scale wind turbine using the most advanced aerodynamic (and acoustic) measurement </a:t>
            </a:r>
            <a:r>
              <a:rPr lang="en-GB" sz="2400" dirty="0" smtClean="0">
                <a:solidFill>
                  <a:srgbClr val="FF0000"/>
                </a:solidFill>
              </a:rPr>
              <a:t>techniques is urgently needed</a:t>
            </a:r>
          </a:p>
          <a:p>
            <a:pPr marL="771254" lvl="1" indent="-342900">
              <a:buFont typeface="Arial" panose="020B0604020202020204" pitchFamily="34" charset="0"/>
              <a:buChar char="•"/>
            </a:pPr>
            <a:r>
              <a:rPr lang="en-GB" sz="2400" dirty="0" smtClean="0">
                <a:solidFill>
                  <a:srgbClr val="FF0000"/>
                </a:solidFill>
              </a:rPr>
              <a:t>A design for such experiment is included in AVATAR</a:t>
            </a:r>
          </a:p>
          <a:p>
            <a:pPr marL="771254" lvl="1" indent="-342900">
              <a:buFont typeface="Arial" panose="020B0604020202020204" pitchFamily="34" charset="0"/>
              <a:buChar char="•"/>
            </a:pPr>
            <a:r>
              <a:rPr lang="en-GB" sz="2400" dirty="0" smtClean="0">
                <a:solidFill>
                  <a:srgbClr val="FF0000"/>
                </a:solidFill>
              </a:rPr>
              <a:t>Experiment will be detailed in IEA Task 29 ‘Aerodynamic measurements’</a:t>
            </a:r>
            <a:endParaRPr lang="en-GB" sz="2400" dirty="0">
              <a:solidFill>
                <a:srgbClr val="FF0000"/>
              </a:solidFill>
            </a:endParaRPr>
          </a:p>
          <a:p>
            <a:pPr marL="342900" indent="-342900">
              <a:buFont typeface="Arial" panose="020B0604020202020204" pitchFamily="34" charset="0"/>
              <a:buChar char="•"/>
            </a:pPr>
            <a:endParaRPr lang="nl-NL" sz="2400" dirty="0">
              <a:solidFill>
                <a:srgbClr val="FF0000"/>
              </a:solidFill>
            </a:endParaRPr>
          </a:p>
        </p:txBody>
      </p:sp>
    </p:spTree>
    <p:extLst>
      <p:ext uri="{BB962C8B-B14F-4D97-AF65-F5344CB8AC3E}">
        <p14:creationId xmlns:p14="http://schemas.microsoft.com/office/powerpoint/2010/main" val="293294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BQUEhEUFRUUFxYUGBYXFRoUFxUYGBQYFxUYFxUcHCgfHBwvHBQVIC8gJCcpLC4sGB4xNTMrNSYrLCkBCQoKDgwOGg8PGiwkHyUpLCwsLio1Ki0sLywsLCksLCk0LC8pLDItLCwsLCwsLC8qKS4sLCksLCwsLSwsLCwpLP/AABEIAL0AgQMBIgACEQEDEQH/xAAcAAACAgMBAQAAAAAAAAAAAAAABwUGAgQIAwH/xABHEAABAwIBBwgGCAMGBwAAAAABAAIDBBEGBQcSITE0cRNBUWFygZHBIkKCobGyFCMyUlNic5IWJKIVM0OT0dMlVFWUs8LS/8QAGgEBAAIDAQAAAAAAAAAAAAAAAAMEAQIFBv/EAC8RAAIBAwIEBAUEAwAAAAAAAAABAgMEESExBRJBgSJRYdETQnGRsSNS4fAyofH/2gAMAwEAAhEDEQA/AHHlw/y0vYd8Eskzcu7tL2HfBLJAC+gpg4XgaaSMloOo8w+8VhifJLHwOcGgOYNIEC2obQbbRa6AreRsTyROAe4vj2EE3IHS0nX3K3ZdfeklIOosJB6ilsmJhp/KUcekLixYQddw1xbr8EAu0Jo/2XF+DH+xv+ioeJ4g2qkDQABo6gLD7DeYICKRdb+QYw6piBAILtYIuDqPMmF/ZcX4Mf7G/wCiAgKc/wDCT2X/APlcqcmLiCINo5Q0AAN1ACwGscyXKAZOHN1i7I+JWeXz/Kzfpu+Cww5usXZ8yssv7rN+m74IBaJi4W3SLg753JdJi4V3SLg753ICWQhCA0cu7tL2HfBLJM3Lu7S9h3wSyQDFwrukfA/MVtZY3eb9OT5CtXCu6R8D8xW1ljd5v05PkKAWCvuC919t3kqEr7gvdfbd5ICeS7xZvcnsfI1MRLvFm9yex8jUB44d3qLteRTKS1w7vUXa8imUgIzEm6S9nzCW6ZGJN0l7PmEt0AycObrF2fMrLL+6zfpu+Cxw5usXZ8yssv7rN+m74IBaJi4V3SLg753JdJi4V3SLg753ICWQhCA0cu7tL2HfBLJM3Lu7S9h3wSyQDFwrukfA/MVtZY3eb9OT5CtXCu6R8D8xW1ljd5v05PkKAWCvuC919t3kqEr7gvdfbd5ICeS7xZvcnsfI1MRLvFm9yex8jUB44d3qLteRTKS1w7vUXa8imUgIzEm6S9nzCW6ZGJN0l7PmEt0AycObrF2fMrLL+6zfpu+Cxw5usXZ8yssv7rN+m74IBaJi4V3SLg753JdJi4V3SLg753ICWQhCA0cu7tL2HfBLJM3Lu7S9h3wSyQDFwrukfA/MVsZbfammJ/DePFpA+Kq2ScXCGFsfJF2jfXpAXuSdluteGW8VOnZoBmg0m513JtzbNQQEEr/g5lqVp6XPP9VvJUJjCSABcnUAOc8wTOyVSclDGw7WtAPHn96A20u8Wb3J7HyNTES7xZvcnsfI1AeOHd6i7XkUyktcO71F2vIplICMxJukvZ8wlumpXU3KRPZ99rm+IsldLGWuLXCxBII6CNqAYuGnXpIuzbwJBWWIXWpZuw4eIsFWMO4oEDOTka4tuSCNdr7Rbjr719xDioTM5ONpDTYuJ1E2NwAO4ICtpi4V3SLg753JexRFzg1ouSQAOknYmhk+l5OJjPutA7wNfvQGwhCEBr19NykT2XtpNLb9Fwql/Akn4rPAq6oQFK/gST8VngVkzAj765WW6gSrmhAQ2SMLxwHS1veNjjsHZHMplCEAKsZbwm+aZ0jZGgODdRB2gAc3AKzoQFUyVg98UzHukaQ03sAbnUrWhCAFD5aw0yoOlfQf94C9+0OfiphCAosuCJxsdG7vI8l8iwTOTrMbe8nyV7QgIbI2GI4DpE6b/vHUB2R5qZQhACEIQAhC08q5YhpozJPK2Ng53Hb1AbSeoAlDKTk8I3F8uk/inPcXAsoWaPNy0gF/Yj2Di6/BLgYkqeVM30mblDtfyjtL47OpV5XEU9NTr0eEVqkcyfKdUISOyDnuqY7NqY2ztv8AaFo5AOfYNE+A4ph5Dzp0FSAOWELvuzfV+D/snxv1LeNWMupVrcPr0d45XmtS3IWEcocLtIIPODceKzUpRBCF8c4DWTqQH1CrWXM4lDS3ElQ1zx6kf1juBtqae0Ql5l3PnK8FtJC2Mffk9N3c0eiDx0uCjlVjHdl2jY163+MdPN6Dnuvq5Zr8UVU0gkkqZXPBu06ZGj2QLAdyu+FM9M0VmVgMzNnKAASt48z/AHHrKjjcRb1LlXg9WEcxab8h3oUVkHE1PWM06eZr7bW7Ht7TDrHw6LqVU6edjkSi4vElhghCFk1FXjDPNyZfDSRO0xdpklaW6Jv6sRFz7VuCU2VMszVMhknlfI7pcb26gNgHUF0niPCFNWsLZ4gTawkHoyN7L/I3HUlDirM5UU4L6Y/SIx6oFpQOx63dr6lTrQqPXdHpeHXNrFcqXLL169/+C9QsnsIJBBBGog6iOIWKqHfBCFLZHwpVVR+op5Hj71tFg4vdZo8VlJvY1lOMVmTwjWyflqeD+5nkj7Dy33Aqw02dfKTLfzOkBzOjjdfidHS96n8l5i6h9jPPHEOhoMjvIe8qxU2YmlA9OeocbcxYzX+0qeNOp0OVWvLJvxYl2yUGpzt5Sfe1QGAi1mxRjwJaT71AZSxJU1H99UyyDoc86P7dicE2YujI9GaoaekuY73aAUBlPMRK0XgqmP6pGmP3jSSVOr1MUbyxT8KS7CsQp3LeCKykvy1M8NHrtGmzbYem24HA2KglA01udaE4zWYvK9AQhfQFg2Pair5IXh8Ujo3jY5pLSO8Jn4Tz1SAtjrYzINgljb6d+bSYNTu6x6iq9hXNVVVdnPaYITr03j0iPyR7TxNhxTgwtm/paEAxx6UlrGV/pP7uZo4Add1ZpQnutEcTiFzatcslzS9Onc2/4ug6Kj/tKn/aQppCuanm80/J/f8AgEIQtiIr2J8C0tc08rGBJzSs9GQd/rDqdfzS6bmHl5Yg1TOR5naJ5Q69mhsBtz3TSy9iWno49Oolawcw2ud1NYNZ+HSl+M/EXLEfRZOR5naQ5Tbt0NndpKCoqefEda0ne8j+DnH92yWTIOayhprExcs8evL6fgz7I8L9atzWACwAAGwDYFB5CxxR1duRqGF34bvQf+12s7douFPKWKjjwlCvKq5fq5z6ghCFsQAhCEB8sq3l7N1RVdzJAGPP+JH9W/vtqPeCrKorLOKaWkF6ioYzbZpN3m22zBdx29C1kljUlpSqKX6ec+gr67MPJyg5GqYYydem0h7RboGp3uV4wpmzpKKzg3lZfxJLG3YZsbx1nrVZr8+8TZAIaZ747+k5zgwkflbr95V2w5jWlrm/USjS543ejIPZO3iLjrUMFSz4TpXM774a+LnH93wTqEIVg5AIQhAaOV8uQUsfKVErY29LjrJ22a0a3HqAJSoxVnte67KFmgNnKvALz2Waw3ib8AvbHWairke6eGofVHWdCVwEgF9jDqaR1ej1dCVNTSvjcWSMcxzdRa4FpHEFU6tSa0xg9Jw+ytprncuZ+Xl2Mq2ukmeXyyOe87XOJcT3leCEKoegSS0R9BVmyFnIrqUAMnL2D1JRyje4n0h3EKsIWVJrY0qUoVFiaz9Rv5Kz8DUKmlI6XROv36Dv/pWSkzxZOf8Aalkj1evE493oBy5/igc42a0uPQASfAKYpcEV0ltGin185jLR4mwU8a1T6nKq8NtN2+Xv7jrqc7+TWi4nc/qbFID/AFNaPeq9lPPxENVPSvcemRwYP2tv8UuKnAdez7VFPsvcMLxbi245lDVFI+M2kY5h6HNLT4FJVqn0MUuGWnR83f2LXlvOtX1FwJuRafVhGh/Xrd7wOpVF8hcSXEknaSbk8SsUKFyctzqU6NOmsQSQLOGZzHBzXFrmm4INiD0gjYsELUlGRhbPPPDosqxy8eoaYsJWjjsf32PWm5kDFVNWM0qeZr9Vy37L29ph1jjs6Fy6yMuIABJOoAC5PAJjYKzT1cjmzSyPpADdpGqY9YF/R79fUrVKrPbc4d/ZWyXO3yv89vYeSFB/w5J/z9Z+6H/ZQreX5HnOSP7vz7E4ojL+FKatZo1ELXHmf9l7ey8axw2KXQstJ7mkZSg8xeGIvFGZiogu+ld9IZt0fsygcNju7X1JfCleX6AY7TvbR0TpX6NHbddarTaIeWNuS5bRF/s8po81/WtqKryt03podqhxipGOJrm/19xD5AzR1tRYvYKdh55ftW6ox6XjZMPIeZejhsZy+ocNukdBl+w3We8kJgoW8aMIlWtxO4q9cL09zUoMkwwN0YYY4x0MYG/ALasvqFMc5tt5Z8svGroY5WlssbJGnUQ9ocD3EL3QgTa1RR8t5n6Ge5Yx0Djzxn0b/pm47hZL3L2Zishu6AtqG/lOhJa3Oxxse4k9SfSFFKjCXQv0eJXFL5sr11OS6mifG/Qkjcx49VzS13gdaueFM0tVV2fL/LxatbwdNw/LH5m3entVmHTZyvJ6ZP1eno6Wl+S+u/BbaijbpPVl2rxmpKOIRw/Pf7FdwvgOloW/VR6UnPK+znngfVHULd6sSEKyklojizqSqPmk8sEIQsmgKJy/iqmomaVRM1lxcN2vd2WDWeOxLfHedipikdBBA6ntqL5W/WHra3W0DoOvuSpq6x8ry+V7nvdtc5xcTxJVaddLRHbteEyqJSqPC9NxhYpzzzzaTKQGCPZpmxlcOOsM7rnrS9+mP0+U5R+ne+npHSv06V73XihU5TctWeio29OjHlgsF4yFnfraezZHCoYOaT7f+YNfjdMTIeeaimsJtOnd+caTL9T2/wDsAkGhSRrSiVq3DberrjD9Dq+gyrDO3ShlZIOljg74cFtXXJMM7mG7XFpGu7SQdWzWFNU2Oq9gs2tnt1yF1uGle3BTK5XVHLnwSXyT+505deVVWMjbpSPaxo53ODR4lc1S4+r3CxrZ+55afFtioaqrZJDeSR7z0ucXHxJWXcrojEOCS+aa7D+y3ndoYLhj3Tu6Ihdve82bbhfgl7l3PTVzXEAbTtPOPTkt2nCw7gl6hQSrzkdOjwy3patZfr7HvV18kr9OSR73fee4ud4k3V0wvndqqWzJf5iIarPP1jR+WTafauqIhRqbi8plypQp1Y8s45R01hrHNLXNHIygPtrif6Mg6dXrcW3CsC5HY8gggkEawQbEcCmPg/O7VscyKaN1WDqFh9d3ED0+/X1q3C4T0kefuuESj4qTyvJ+48UKv/xY7/p9d/lM/wBxCscyOP8AAn5fgkcsZCgqo9CoibI38w1jra7a09YKU+Ksyb2XfQv5Ru3knmzx2X7HcDY8U50LWdOM9yW3vKtu/A9PLocl1lE+J5ZKxzHt1FrhokdxXiupcvYXpqxmjUQtf0O2Pb2XjWOGxLhmZOE1b2fSZOSa1rw3QGnZxcLad7ert0efq11JW8k9D0NDi9Kcf1NGu4ogFZMh5uq6qsWU5aw+vJ9W3jr1nuBT2yBgajo7GGnbpj/Ed6cmvUbOOzV0WU+pI237mVK3GntSj3ft/IoslZh9hqari2Jurb9923V+UKx0+ZnJ7RYsleel0hHy2CvSFMqUF0OZPiFxPeb7aFHlzN5OIsI5G9Yldf33CgcpZh4yCaeqe08wkaHDZ0tsfcU1kLLpQfQxC/uIbTffX8nOeW81lfTXPI8q0etCdP8ApsHDwVTewgkEEEaiDqI4hdcKIy3hSlqxaogY88zrWeODxZ3vUErZfKzp0eNSWlWPdexy4so4i4hrQSTqAAuSegAbU3cr5k4RNEIql7GSP0S1zA8gaJdqdcfdI1g7epX3DOCaWhaORiGnaxld6Ujun0uYdQsFHG3k3qXavF6MY5hlt9hUYVzNTzgPqnfR4z6tryn2dje/X1c6b2H8KU1EzRp4mtNrF51vd2nnWeGzoCl0K3ClGGx5+5vq1x/k9PJbBZCEKQpH/9k=">
            <a:hlinkClick r:id="rId3"/>
          </p:cNvPr>
          <p:cNvSpPr>
            <a:spLocks noChangeAspect="1" noChangeArrowheads="1"/>
          </p:cNvSpPr>
          <p:nvPr/>
        </p:nvSpPr>
        <p:spPr bwMode="auto">
          <a:xfrm>
            <a:off x="28575" y="-1081088"/>
            <a:ext cx="1543050" cy="2257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BQUEhEUFRUUFxYUGBYXFRoUFxUYGBQYFxUYFxUcHCgfHBwvHBQVIC8gJCcpLC4sGB4xNTMrNSYrLCkBCQoKDgwOGg8PGiwkHyUpLCwsLio1Ki0sLywsLCksLCk0LC8pLDItLCwsLCwsLC8qKS4sLCksLCwsLSwsLCwpLP/AABEIAL0AgQMBIgACEQEDEQH/xAAcAAACAgMBAQAAAAAAAAAAAAAABwUGAgQIAwH/xABHEAABAwIBBwgGCAMGBwAAAAABAAIDBBEGBQcSITE0cRNBUWFygZHBIkKCobGyFCMyUlNic5IWJKIVM0OT0dMlVFWUs8LS/8QAGgEBAAIDAQAAAAAAAAAAAAAAAAMEAQIFBv/EAC8RAAIBAwIEBAUEAwAAAAAAAAABAgMEESExBRJBgSJRYdETQnGRsSNS4fAyofH/2gAMAwEAAhEDEQA/AHHlw/y0vYd8Eskzcu7tL2HfBLJAC+gpg4XgaaSMloOo8w+8VhifJLHwOcGgOYNIEC2obQbbRa6AreRsTyROAe4vj2EE3IHS0nX3K3ZdfeklIOosJB6ilsmJhp/KUcekLixYQddw1xbr8EAu0Jo/2XF+DH+xv+ioeJ4g2qkDQABo6gLD7DeYICKRdb+QYw6piBAILtYIuDqPMmF/ZcX4Mf7G/wCiAgKc/wDCT2X/APlcqcmLiCINo5Q0AAN1ACwGscyXKAZOHN1i7I+JWeXz/Kzfpu+Cww5usXZ8yssv7rN+m74IBaJi4W3SLg753JdJi4V3SLg753ICWQhCA0cu7tL2HfBLJM3Lu7S9h3wSyQDFwrukfA/MVtZY3eb9OT5CtXCu6R8D8xW1ljd5v05PkKAWCvuC919t3kqEr7gvdfbd5ICeS7xZvcnsfI1MRLvFm9yex8jUB44d3qLteRTKS1w7vUXa8imUgIzEm6S9nzCW6ZGJN0l7PmEt0AycObrF2fMrLL+6zfpu+Cxw5usXZ8yssv7rN+m74IBaJi4V3SLg753JdJi4V3SLg753ICWQhCA0cu7tL2HfBLJM3Lu7S9h3wSyQDFwrukfA/MVtZY3eb9OT5CtXCu6R8D8xW1ljd5v05PkKAWCvuC919t3kqEr7gvdfbd5ICeS7xZvcnsfI1MRLvFm9yex8jUB44d3qLteRTKS1w7vUXa8imUgIzEm6S9nzCW6ZGJN0l7PmEt0AycObrF2fMrLL+6zfpu+Cxw5usXZ8yssv7rN+m74IBaJi4V3SLg753JdJi4V3SLg753ICWQhCA0cu7tL2HfBLJM3Lu7S9h3wSyQDFwrukfA/MVsZbfammJ/DePFpA+Kq2ScXCGFsfJF2jfXpAXuSdluteGW8VOnZoBmg0m513JtzbNQQEEr/g5lqVp6XPP9VvJUJjCSABcnUAOc8wTOyVSclDGw7WtAPHn96A20u8Wb3J7HyNTES7xZvcnsfI1AeOHd6i7XkUyktcO71F2vIplICMxJukvZ8wlumpXU3KRPZ99rm+IsldLGWuLXCxBII6CNqAYuGnXpIuzbwJBWWIXWpZuw4eIsFWMO4oEDOTka4tuSCNdr7Rbjr719xDioTM5ONpDTYuJ1E2NwAO4ICtpi4V3SLg753JexRFzg1ouSQAOknYmhk+l5OJjPutA7wNfvQGwhCEBr19NykT2XtpNLb9Fwql/Akn4rPAq6oQFK/gST8VngVkzAj765WW6gSrmhAQ2SMLxwHS1veNjjsHZHMplCEAKsZbwm+aZ0jZGgODdRB2gAc3AKzoQFUyVg98UzHukaQ03sAbnUrWhCAFD5aw0yoOlfQf94C9+0OfiphCAosuCJxsdG7vI8l8iwTOTrMbe8nyV7QgIbI2GI4DpE6b/vHUB2R5qZQhACEIQAhC08q5YhpozJPK2Ng53Hb1AbSeoAlDKTk8I3F8uk/inPcXAsoWaPNy0gF/Yj2Di6/BLgYkqeVM30mblDtfyjtL47OpV5XEU9NTr0eEVqkcyfKdUISOyDnuqY7NqY2ztv8AaFo5AOfYNE+A4ph5Dzp0FSAOWELvuzfV+D/snxv1LeNWMupVrcPr0d45XmtS3IWEcocLtIIPODceKzUpRBCF8c4DWTqQH1CrWXM4lDS3ElQ1zx6kf1juBtqae0Ql5l3PnK8FtJC2Mffk9N3c0eiDx0uCjlVjHdl2jY163+MdPN6Dnuvq5Zr8UVU0gkkqZXPBu06ZGj2QLAdyu+FM9M0VmVgMzNnKAASt48z/AHHrKjjcRb1LlXg9WEcxab8h3oUVkHE1PWM06eZr7bW7Ht7TDrHw6LqVU6edjkSi4vElhghCFk1FXjDPNyZfDSRO0xdpklaW6Jv6sRFz7VuCU2VMszVMhknlfI7pcb26gNgHUF0niPCFNWsLZ4gTawkHoyN7L/I3HUlDirM5UU4L6Y/SIx6oFpQOx63dr6lTrQqPXdHpeHXNrFcqXLL169/+C9QsnsIJBBBGog6iOIWKqHfBCFLZHwpVVR+op5Hj71tFg4vdZo8VlJvY1lOMVmTwjWyflqeD+5nkj7Dy33Aqw02dfKTLfzOkBzOjjdfidHS96n8l5i6h9jPPHEOhoMjvIe8qxU2YmlA9OeocbcxYzX+0qeNOp0OVWvLJvxYl2yUGpzt5Sfe1QGAi1mxRjwJaT71AZSxJU1H99UyyDoc86P7dicE2YujI9GaoaekuY73aAUBlPMRK0XgqmP6pGmP3jSSVOr1MUbyxT8KS7CsQp3LeCKykvy1M8NHrtGmzbYem24HA2KglA01udaE4zWYvK9AQhfQFg2Pair5IXh8Ujo3jY5pLSO8Jn4Tz1SAtjrYzINgljb6d+bSYNTu6x6iq9hXNVVVdnPaYITr03j0iPyR7TxNhxTgwtm/paEAxx6UlrGV/pP7uZo4Add1ZpQnutEcTiFzatcslzS9Onc2/4ug6Kj/tKn/aQppCuanm80/J/f8AgEIQtiIr2J8C0tc08rGBJzSs9GQd/rDqdfzS6bmHl5Yg1TOR5naJ5Q69mhsBtz3TSy9iWno49Oolawcw2ud1NYNZ+HSl+M/EXLEfRZOR5naQ5Tbt0NndpKCoqefEda0ne8j+DnH92yWTIOayhprExcs8evL6fgz7I8L9atzWACwAAGwDYFB5CxxR1duRqGF34bvQf+12s7douFPKWKjjwlCvKq5fq5z6ghCFsQAhCEB8sq3l7N1RVdzJAGPP+JH9W/vtqPeCrKorLOKaWkF6ioYzbZpN3m22zBdx29C1kljUlpSqKX6ec+gr67MPJyg5GqYYydem0h7RboGp3uV4wpmzpKKzg3lZfxJLG3YZsbx1nrVZr8+8TZAIaZ747+k5zgwkflbr95V2w5jWlrm/USjS543ejIPZO3iLjrUMFSz4TpXM774a+LnH93wTqEIVg5AIQhAaOV8uQUsfKVErY29LjrJ22a0a3HqAJSoxVnte67KFmgNnKvALz2Waw3ib8AvbHWairke6eGofVHWdCVwEgF9jDqaR1ej1dCVNTSvjcWSMcxzdRa4FpHEFU6tSa0xg9Jw+ytprncuZ+Xl2Mq2ukmeXyyOe87XOJcT3leCEKoegSS0R9BVmyFnIrqUAMnL2D1JRyje4n0h3EKsIWVJrY0qUoVFiaz9Rv5Kz8DUKmlI6XROv36Dv/pWSkzxZOf8Aalkj1evE493oBy5/igc42a0uPQASfAKYpcEV0ltGin185jLR4mwU8a1T6nKq8NtN2+Xv7jrqc7+TWi4nc/qbFID/AFNaPeq9lPPxENVPSvcemRwYP2tv8UuKnAdez7VFPsvcMLxbi245lDVFI+M2kY5h6HNLT4FJVqn0MUuGWnR83f2LXlvOtX1FwJuRafVhGh/Xrd7wOpVF8hcSXEknaSbk8SsUKFyctzqU6NOmsQSQLOGZzHBzXFrmm4INiD0gjYsELUlGRhbPPPDosqxy8eoaYsJWjjsf32PWm5kDFVNWM0qeZr9Vy37L29ph1jjs6Fy6yMuIABJOoAC5PAJjYKzT1cjmzSyPpADdpGqY9YF/R79fUrVKrPbc4d/ZWyXO3yv89vYeSFB/w5J/z9Z+6H/ZQreX5HnOSP7vz7E4ojL+FKatZo1ELXHmf9l7ey8axw2KXQstJ7mkZSg8xeGIvFGZiogu+ld9IZt0fsygcNju7X1JfCleX6AY7TvbR0TpX6NHbddarTaIeWNuS5bRF/s8po81/WtqKryt03podqhxipGOJrm/19xD5AzR1tRYvYKdh55ftW6ox6XjZMPIeZejhsZy+ocNukdBl+w3We8kJgoW8aMIlWtxO4q9cL09zUoMkwwN0YYY4x0MYG/ALasvqFMc5tt5Z8svGroY5WlssbJGnUQ9ocD3EL3QgTa1RR8t5n6Ge5Yx0Djzxn0b/pm47hZL3L2Zishu6AtqG/lOhJa3Oxxse4k9SfSFFKjCXQv0eJXFL5sr11OS6mifG/Qkjcx49VzS13gdaueFM0tVV2fL/LxatbwdNw/LH5m3entVmHTZyvJ6ZP1eno6Wl+S+u/BbaijbpPVl2rxmpKOIRw/Pf7FdwvgOloW/VR6UnPK+znngfVHULd6sSEKyklojizqSqPmk8sEIQsmgKJy/iqmomaVRM1lxcN2vd2WDWeOxLfHedipikdBBA6ntqL5W/WHra3W0DoOvuSpq6x8ry+V7nvdtc5xcTxJVaddLRHbteEyqJSqPC9NxhYpzzzzaTKQGCPZpmxlcOOsM7rnrS9+mP0+U5R+ne+npHSv06V73XihU5TctWeio29OjHlgsF4yFnfraezZHCoYOaT7f+YNfjdMTIeeaimsJtOnd+caTL9T2/wDsAkGhSRrSiVq3DberrjD9Dq+gyrDO3ShlZIOljg74cFtXXJMM7mG7XFpGu7SQdWzWFNU2Oq9gs2tnt1yF1uGle3BTK5XVHLnwSXyT+505deVVWMjbpSPaxo53ODR4lc1S4+r3CxrZ+55afFtioaqrZJDeSR7z0ucXHxJWXcrojEOCS+aa7D+y3ndoYLhj3Tu6Ihdve82bbhfgl7l3PTVzXEAbTtPOPTkt2nCw7gl6hQSrzkdOjwy3patZfr7HvV18kr9OSR73fee4ud4k3V0wvndqqWzJf5iIarPP1jR+WTafauqIhRqbi8plypQp1Y8s45R01hrHNLXNHIygPtrif6Mg6dXrcW3CsC5HY8gggkEawQbEcCmPg/O7VscyKaN1WDqFh9d3ED0+/X1q3C4T0kefuuESj4qTyvJ+48UKv/xY7/p9d/lM/wBxCscyOP8AAn5fgkcsZCgqo9CoibI38w1jra7a09YKU+Ksyb2XfQv5Ru3knmzx2X7HcDY8U50LWdOM9yW3vKtu/A9PLocl1lE+J5ZKxzHt1FrhokdxXiupcvYXpqxmjUQtf0O2Pb2XjWOGxLhmZOE1b2fSZOSa1rw3QGnZxcLad7ert0efq11JW8k9D0NDi9Kcf1NGu4ogFZMh5uq6qsWU5aw+vJ9W3jr1nuBT2yBgajo7GGnbpj/Ed6cmvUbOOzV0WU+pI237mVK3GntSj3ft/IoslZh9hqari2Jurb9923V+UKx0+ZnJ7RYsleel0hHy2CvSFMqUF0OZPiFxPeb7aFHlzN5OIsI5G9Yldf33CgcpZh4yCaeqe08wkaHDZ0tsfcU1kLLpQfQxC/uIbTffX8nOeW81lfTXPI8q0etCdP8ApsHDwVTewgkEEEaiDqI4hdcKIy3hSlqxaogY88zrWeODxZ3vUErZfKzp0eNSWlWPdexy4so4i4hrQSTqAAuSegAbU3cr5k4RNEIql7GSP0S1zA8gaJdqdcfdI1g7epX3DOCaWhaORiGnaxld6Ujun0uYdQsFHG3k3qXavF6MY5hlt9hUYVzNTzgPqnfR4z6tryn2dje/X1c6b2H8KU1EzRp4mtNrF51vd2nnWeGzoCl0K3ClGGx5+5vq1x/k9PJbBZCEKQpH/9k=">
            <a:hlinkClick r:id="rId3"/>
          </p:cNvPr>
          <p:cNvSpPr>
            <a:spLocks noChangeAspect="1" noChangeArrowheads="1"/>
          </p:cNvSpPr>
          <p:nvPr/>
        </p:nvSpPr>
        <p:spPr bwMode="auto">
          <a:xfrm>
            <a:off x="180975" y="-928688"/>
            <a:ext cx="1543050" cy="2257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40534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US" dirty="0" smtClean="0"/>
              <a:t>Thank you for your attention</a:t>
            </a:r>
            <a:endParaRPr lang="en-US" dirty="0"/>
          </a:p>
        </p:txBody>
      </p:sp>
    </p:spTree>
    <p:extLst>
      <p:ext uri="{BB962C8B-B14F-4D97-AF65-F5344CB8AC3E}">
        <p14:creationId xmlns:p14="http://schemas.microsoft.com/office/powerpoint/2010/main" val="4199472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9BB2068-B811-4E40-8420-5EB8BA2E5352}" type="slidenum">
              <a:rPr lang="nl-NL"/>
              <a:pPr>
                <a:defRPr/>
              </a:pPr>
              <a:t>2</a:t>
            </a:fld>
            <a:endParaRPr lang="nl-NL"/>
          </a:p>
        </p:txBody>
      </p:sp>
      <p:sp>
        <p:nvSpPr>
          <p:cNvPr id="4100" name="Rectangle 2"/>
          <p:cNvSpPr>
            <a:spLocks noGrp="1" noChangeArrowheads="1"/>
          </p:cNvSpPr>
          <p:nvPr>
            <p:ph type="title"/>
          </p:nvPr>
        </p:nvSpPr>
        <p:spPr>
          <a:xfrm>
            <a:off x="2667000" y="38100"/>
            <a:ext cx="5943600" cy="723300"/>
          </a:xfrm>
        </p:spPr>
        <p:txBody>
          <a:bodyPr/>
          <a:lstStyle/>
          <a:p>
            <a:pPr eaLnBrk="1" hangingPunct="1"/>
            <a:r>
              <a:rPr lang="en-US" altLang="nl-NL" sz="2500" dirty="0" smtClean="0">
                <a:solidFill>
                  <a:srgbClr val="FF0000"/>
                </a:solidFill>
              </a:rPr>
              <a:t>EU FP7 Project initiated by EERA</a:t>
            </a:r>
            <a:endParaRPr lang="en-GB" altLang="nl-NL" sz="2500" dirty="0" smtClean="0">
              <a:solidFill>
                <a:srgbClr val="FF0000"/>
              </a:solidFill>
            </a:endParaRPr>
          </a:p>
        </p:txBody>
      </p:sp>
      <p:sp>
        <p:nvSpPr>
          <p:cNvPr id="4101" name="Rectangle 3"/>
          <p:cNvSpPr>
            <a:spLocks noGrp="1" noChangeArrowheads="1"/>
          </p:cNvSpPr>
          <p:nvPr>
            <p:ph idx="11"/>
          </p:nvPr>
        </p:nvSpPr>
        <p:spPr>
          <a:xfrm>
            <a:off x="228600" y="1104900"/>
            <a:ext cx="9133114" cy="3936267"/>
          </a:xfrm>
        </p:spPr>
        <p:txBody>
          <a:bodyPr/>
          <a:lstStyle/>
          <a:p>
            <a:pPr>
              <a:buFontTx/>
              <a:buAutoNum type="arabicPeriod"/>
            </a:pPr>
            <a:r>
              <a:rPr lang="en-US" altLang="nl-NL" sz="1200" dirty="0" smtClean="0"/>
              <a:t>Energy Research Centre of the </a:t>
            </a:r>
            <a:r>
              <a:rPr lang="nl-NL" altLang="nl-NL" sz="1200" dirty="0" smtClean="0"/>
              <a:t> </a:t>
            </a:r>
            <a:r>
              <a:rPr lang="en-US" altLang="nl-NL" sz="1200" dirty="0" smtClean="0"/>
              <a:t>Netherlands, ECN (Coordinator)</a:t>
            </a:r>
          </a:p>
          <a:p>
            <a:pPr>
              <a:buFontTx/>
              <a:buAutoNum type="arabicPeriod"/>
            </a:pPr>
            <a:r>
              <a:rPr lang="en-US" altLang="nl-NL" sz="1200" dirty="0" smtClean="0"/>
              <a:t>Delft University of Technology, </a:t>
            </a:r>
            <a:r>
              <a:rPr lang="en-US" altLang="nl-NL" sz="1200" dirty="0" err="1" smtClean="0"/>
              <a:t>TUDelft</a:t>
            </a:r>
            <a:endParaRPr lang="en-US" altLang="nl-NL" sz="1200" i="1" dirty="0" smtClean="0"/>
          </a:p>
          <a:p>
            <a:pPr>
              <a:buFontTx/>
              <a:buAutoNum type="arabicPeriod"/>
            </a:pPr>
            <a:r>
              <a:rPr lang="en-US" altLang="nl-NL" sz="1200" dirty="0" smtClean="0"/>
              <a:t>Technical University of Denmark, </a:t>
            </a:r>
            <a:r>
              <a:rPr lang="nl-NL" altLang="nl-NL" sz="1200" dirty="0" smtClean="0"/>
              <a:t>DTU</a:t>
            </a:r>
            <a:endParaRPr lang="nl-NL" altLang="nl-NL" sz="1200" i="1" dirty="0" smtClean="0"/>
          </a:p>
          <a:p>
            <a:pPr>
              <a:buFontTx/>
              <a:buAutoNum type="arabicPeriod"/>
            </a:pPr>
            <a:r>
              <a:rPr lang="nl-NL" altLang="nl-NL" sz="1200" dirty="0" smtClean="0"/>
              <a:t>Fraunhofer IWES</a:t>
            </a:r>
            <a:endParaRPr lang="nl-NL" altLang="nl-NL" sz="1200" i="1" dirty="0" smtClean="0"/>
          </a:p>
          <a:p>
            <a:pPr>
              <a:buFontTx/>
              <a:buAutoNum type="arabicPeriod"/>
            </a:pPr>
            <a:r>
              <a:rPr lang="nl-NL" altLang="nl-NL" sz="1200" dirty="0" smtClean="0"/>
              <a:t>University of Oldenburg, </a:t>
            </a:r>
            <a:r>
              <a:rPr lang="nl-NL" altLang="nl-NL" sz="1200" dirty="0" err="1" smtClean="0"/>
              <a:t>Forwind</a:t>
            </a:r>
            <a:endParaRPr lang="nl-NL" altLang="nl-NL" sz="1200" i="1" dirty="0" smtClean="0"/>
          </a:p>
          <a:p>
            <a:pPr eaLnBrk="1" hangingPunct="1">
              <a:buFontTx/>
              <a:buAutoNum type="arabicPeriod"/>
            </a:pPr>
            <a:r>
              <a:rPr lang="en-US" altLang="nl-NL" sz="1200" dirty="0" smtClean="0"/>
              <a:t>University of Stuttgart, USTUTT</a:t>
            </a:r>
            <a:endParaRPr lang="en-US" altLang="nl-NL" sz="1200" i="1" dirty="0" smtClean="0"/>
          </a:p>
          <a:p>
            <a:pPr>
              <a:buFontTx/>
              <a:buAutoNum type="arabicPeriod"/>
            </a:pPr>
            <a:r>
              <a:rPr lang="en-US" altLang="nl-NL" sz="1200" dirty="0" smtClean="0"/>
              <a:t>National Renewable Energy Centre, CENER</a:t>
            </a:r>
            <a:endParaRPr lang="en-US" altLang="nl-NL" sz="1200" i="1" dirty="0" smtClean="0"/>
          </a:p>
          <a:p>
            <a:pPr eaLnBrk="1" hangingPunct="1">
              <a:buFontTx/>
              <a:buAutoNum type="arabicPeriod"/>
            </a:pPr>
            <a:r>
              <a:rPr lang="en-US" altLang="nl-NL" sz="1200" dirty="0" smtClean="0"/>
              <a:t>University of Liverpool/University of Glasgow, ULIV/</a:t>
            </a:r>
            <a:r>
              <a:rPr lang="en-US" altLang="nl-NL" sz="1200" dirty="0" err="1" smtClean="0"/>
              <a:t>UoG</a:t>
            </a:r>
            <a:r>
              <a:rPr lang="en-US" altLang="nl-NL" sz="1200" dirty="0" smtClean="0"/>
              <a:t> </a:t>
            </a:r>
          </a:p>
          <a:p>
            <a:pPr eaLnBrk="1" hangingPunct="1">
              <a:buFontTx/>
              <a:buAutoNum type="arabicPeriod"/>
            </a:pPr>
            <a:r>
              <a:rPr lang="en-US" altLang="nl-NL" sz="1200" dirty="0" smtClean="0"/>
              <a:t>Centre for Renewable Energy Sources and Saving, </a:t>
            </a:r>
            <a:r>
              <a:rPr lang="nl-NL" altLang="nl-NL" sz="1200" dirty="0" smtClean="0"/>
              <a:t>CRES </a:t>
            </a:r>
          </a:p>
          <a:p>
            <a:pPr eaLnBrk="1" hangingPunct="1">
              <a:buFontTx/>
              <a:buAutoNum type="arabicPeriod"/>
            </a:pPr>
            <a:r>
              <a:rPr lang="en-US" altLang="nl-NL" sz="1200" dirty="0" smtClean="0"/>
              <a:t>National Technical University of Greece, NTUA</a:t>
            </a:r>
            <a:endParaRPr lang="en-US" altLang="nl-NL" sz="1200" i="1" dirty="0" smtClean="0"/>
          </a:p>
          <a:p>
            <a:pPr eaLnBrk="1" hangingPunct="1">
              <a:buFontTx/>
              <a:buAutoNum type="arabicPeriod"/>
            </a:pPr>
            <a:r>
              <a:rPr lang="en-US" altLang="nl-NL" sz="1200" dirty="0" err="1" smtClean="0"/>
              <a:t>Politecnico</a:t>
            </a:r>
            <a:r>
              <a:rPr lang="en-US" altLang="nl-NL" sz="1200" dirty="0" smtClean="0"/>
              <a:t> di Milano, </a:t>
            </a:r>
            <a:r>
              <a:rPr lang="en-US" altLang="nl-NL" sz="1200" dirty="0" err="1" smtClean="0"/>
              <a:t>Polimi</a:t>
            </a:r>
            <a:r>
              <a:rPr lang="en-US" altLang="nl-NL" sz="1200" dirty="0" smtClean="0"/>
              <a:t> </a:t>
            </a:r>
          </a:p>
          <a:p>
            <a:pPr eaLnBrk="1" hangingPunct="1">
              <a:buFontTx/>
              <a:buAutoNum type="arabicPeriod"/>
            </a:pPr>
            <a:r>
              <a:rPr lang="de-DE" altLang="nl-NL" sz="1200" dirty="0" smtClean="0"/>
              <a:t>GE Global Research, Zweigniederlassung der General </a:t>
            </a:r>
            <a:r>
              <a:rPr lang="de-DE" altLang="nl-NL" sz="1200" dirty="0" err="1" smtClean="0"/>
              <a:t>Electric</a:t>
            </a:r>
            <a:r>
              <a:rPr lang="de-DE" altLang="nl-NL" sz="1200" dirty="0" smtClean="0"/>
              <a:t> Deutschland Holding GmbH, GE</a:t>
            </a:r>
            <a:endParaRPr lang="de-DE" altLang="nl-NL" sz="1200" i="1" dirty="0" smtClean="0"/>
          </a:p>
          <a:p>
            <a:pPr eaLnBrk="1" hangingPunct="1">
              <a:buFontTx/>
              <a:buAutoNum type="arabicPeriod"/>
            </a:pPr>
            <a:r>
              <a:rPr lang="en-US" altLang="nl-NL" sz="1200" dirty="0" smtClean="0"/>
              <a:t>LM Wind Power, LM </a:t>
            </a:r>
            <a:endParaRPr lang="de-DE" altLang="nl-NL" sz="1200" i="1" dirty="0" smtClean="0"/>
          </a:p>
          <a:p>
            <a:pPr eaLnBrk="1" hangingPunct="1">
              <a:buFontTx/>
              <a:buAutoNum type="arabicPeriod"/>
            </a:pPr>
            <a:endParaRPr lang="de-DE" altLang="nl-NL" dirty="0" smtClean="0"/>
          </a:p>
        </p:txBody>
      </p:sp>
      <p:sp>
        <p:nvSpPr>
          <p:cNvPr id="5" name="Date Placeholder 4"/>
          <p:cNvSpPr>
            <a:spLocks noGrp="1"/>
          </p:cNvSpPr>
          <p:nvPr>
            <p:ph type="dt" sz="quarter" idx="4294967295"/>
          </p:nvPr>
        </p:nvSpPr>
        <p:spPr>
          <a:xfrm>
            <a:off x="0" y="5397500"/>
            <a:ext cx="1905000" cy="254000"/>
          </a:xfrm>
          <a:prstGeom prst="rect">
            <a:avLst/>
          </a:prstGeom>
        </p:spPr>
        <p:txBody>
          <a:bodyPr/>
          <a:lstStyle/>
          <a:p>
            <a:pPr>
              <a:defRPr/>
            </a:pPr>
            <a:fld id="{B65880D9-967D-4CB8-97B4-0BE539B5DC48}" type="datetime1">
              <a:rPr lang="nl-NL"/>
              <a:pPr>
                <a:defRPr/>
              </a:pPr>
              <a:t>27-11-2017</a:t>
            </a:fld>
            <a:endParaRPr lang="nl-NL"/>
          </a:p>
        </p:txBody>
      </p:sp>
    </p:spTree>
    <p:extLst>
      <p:ext uri="{BB962C8B-B14F-4D97-AF65-F5344CB8AC3E}">
        <p14:creationId xmlns:p14="http://schemas.microsoft.com/office/powerpoint/2010/main" val="463663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6984"/>
            <a:ext cx="5599056" cy="723300"/>
          </a:xfrm>
        </p:spPr>
        <p:txBody>
          <a:bodyPr/>
          <a:lstStyle/>
          <a:p>
            <a:r>
              <a:rPr lang="nl-NL" sz="2800" dirty="0" smtClean="0">
                <a:solidFill>
                  <a:srgbClr val="FF0000"/>
                </a:solidFill>
              </a:rPr>
              <a:t>AVATAR </a:t>
            </a:r>
            <a:r>
              <a:rPr lang="nl-NL" sz="2800" dirty="0" err="1" smtClean="0">
                <a:solidFill>
                  <a:srgbClr val="FF0000"/>
                </a:solidFill>
              </a:rPr>
              <a:t>presentations</a:t>
            </a:r>
            <a:endParaRPr lang="en-US" sz="2800" dirty="0">
              <a:solidFill>
                <a:srgbClr val="FF0000"/>
              </a:solidFill>
            </a:endParaRPr>
          </a:p>
        </p:txBody>
      </p:sp>
      <p:sp>
        <p:nvSpPr>
          <p:cNvPr id="3" name="Content Placeholder 2"/>
          <p:cNvSpPr>
            <a:spLocks noGrp="1"/>
          </p:cNvSpPr>
          <p:nvPr>
            <p:ph idx="11"/>
          </p:nvPr>
        </p:nvSpPr>
        <p:spPr/>
        <p:txBody>
          <a:bodyPr/>
          <a:lstStyle/>
          <a:p>
            <a:r>
              <a:rPr lang="nl-NL" sz="2400" dirty="0" smtClean="0">
                <a:solidFill>
                  <a:srgbClr val="FF0000"/>
                </a:solidFill>
              </a:rPr>
              <a:t>09.30-09.30 </a:t>
            </a:r>
            <a:r>
              <a:rPr lang="nl-NL" sz="2400" i="1" dirty="0" err="1" smtClean="0">
                <a:solidFill>
                  <a:srgbClr val="FF0000"/>
                </a:solidFill>
              </a:rPr>
              <a:t>Introduction</a:t>
            </a:r>
            <a:r>
              <a:rPr lang="nl-NL" sz="2400" i="1" dirty="0" smtClean="0">
                <a:solidFill>
                  <a:srgbClr val="FF0000"/>
                </a:solidFill>
              </a:rPr>
              <a:t> </a:t>
            </a:r>
            <a:r>
              <a:rPr lang="nl-NL" sz="2400" i="1" dirty="0" err="1" smtClean="0">
                <a:solidFill>
                  <a:srgbClr val="FF0000"/>
                </a:solidFill>
              </a:rPr>
              <a:t>and</a:t>
            </a:r>
            <a:r>
              <a:rPr lang="nl-NL" sz="2400" i="1" dirty="0" smtClean="0">
                <a:solidFill>
                  <a:srgbClr val="FF0000"/>
                </a:solidFill>
              </a:rPr>
              <a:t> </a:t>
            </a:r>
            <a:r>
              <a:rPr lang="nl-NL" sz="2400" i="1" dirty="0" err="1" smtClean="0">
                <a:solidFill>
                  <a:srgbClr val="FF0000"/>
                </a:solidFill>
              </a:rPr>
              <a:t>main</a:t>
            </a:r>
            <a:r>
              <a:rPr lang="nl-NL" sz="2400" i="1" dirty="0" smtClean="0">
                <a:solidFill>
                  <a:srgbClr val="FF0000"/>
                </a:solidFill>
              </a:rPr>
              <a:t> </a:t>
            </a:r>
            <a:r>
              <a:rPr lang="nl-NL" sz="2400" i="1" dirty="0" err="1" smtClean="0">
                <a:solidFill>
                  <a:srgbClr val="FF0000"/>
                </a:solidFill>
              </a:rPr>
              <a:t>achievements</a:t>
            </a:r>
            <a:r>
              <a:rPr lang="nl-NL" sz="2400" dirty="0" smtClean="0">
                <a:solidFill>
                  <a:srgbClr val="FF0000"/>
                </a:solidFill>
              </a:rPr>
              <a:t>, Gerard Schepers (ECN)</a:t>
            </a:r>
          </a:p>
          <a:p>
            <a:r>
              <a:rPr lang="nl-NL" sz="2400" dirty="0" smtClean="0">
                <a:solidFill>
                  <a:srgbClr val="FF0000"/>
                </a:solidFill>
              </a:rPr>
              <a:t>09.30-09.45 </a:t>
            </a:r>
            <a:r>
              <a:rPr lang="en-US" sz="2400" i="1" dirty="0">
                <a:solidFill>
                  <a:srgbClr val="FF0000"/>
                </a:solidFill>
              </a:rPr>
              <a:t>Aerodynamic response modelling of complex and turbulent inflow</a:t>
            </a:r>
            <a:r>
              <a:rPr lang="nl-NL" sz="2400" dirty="0" smtClean="0">
                <a:solidFill>
                  <a:srgbClr val="FF0000"/>
                </a:solidFill>
              </a:rPr>
              <a:t>, Niels </a:t>
            </a:r>
            <a:r>
              <a:rPr lang="nl-NL" sz="2400" dirty="0" err="1" smtClean="0">
                <a:solidFill>
                  <a:srgbClr val="FF0000"/>
                </a:solidFill>
              </a:rPr>
              <a:t>Sorensen</a:t>
            </a:r>
            <a:r>
              <a:rPr lang="nl-NL" sz="2400" dirty="0" smtClean="0">
                <a:solidFill>
                  <a:srgbClr val="FF0000"/>
                </a:solidFill>
              </a:rPr>
              <a:t>(DTU)</a:t>
            </a:r>
          </a:p>
        </p:txBody>
      </p:sp>
    </p:spTree>
    <p:extLst>
      <p:ext uri="{BB962C8B-B14F-4D97-AF65-F5344CB8AC3E}">
        <p14:creationId xmlns:p14="http://schemas.microsoft.com/office/powerpoint/2010/main" val="1408204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fld id="{C3B008CD-0871-4BAA-AB4D-4B60B7A5225C}" type="slidenum">
              <a:rPr lang="en-US" smtClean="0"/>
              <a:pPr/>
              <a:t>4</a:t>
            </a:fld>
            <a:endParaRPr lang="en-US" dirty="0"/>
          </a:p>
        </p:txBody>
      </p:sp>
      <p:sp>
        <p:nvSpPr>
          <p:cNvPr id="2" name="Titel 1"/>
          <p:cNvSpPr>
            <a:spLocks noGrp="1"/>
          </p:cNvSpPr>
          <p:nvPr>
            <p:ph type="title"/>
          </p:nvPr>
        </p:nvSpPr>
        <p:spPr>
          <a:xfrm>
            <a:off x="2590800" y="38100"/>
            <a:ext cx="5599056" cy="723300"/>
          </a:xfrm>
        </p:spPr>
        <p:txBody>
          <a:bodyPr/>
          <a:lstStyle/>
          <a:p>
            <a:r>
              <a:rPr lang="nl-NL" sz="2800" dirty="0" err="1">
                <a:solidFill>
                  <a:srgbClr val="FF0000"/>
                </a:solidFill>
              </a:rPr>
              <a:t>P</a:t>
            </a:r>
            <a:r>
              <a:rPr lang="nl-NL" sz="2800" dirty="0" err="1" smtClean="0">
                <a:solidFill>
                  <a:srgbClr val="FF0000"/>
                </a:solidFill>
              </a:rPr>
              <a:t>eriod</a:t>
            </a:r>
            <a:endParaRPr lang="nl-NL" sz="2800" dirty="0">
              <a:solidFill>
                <a:srgbClr val="FF0000"/>
              </a:solidFill>
            </a:endParaRPr>
          </a:p>
        </p:txBody>
      </p:sp>
      <p:sp>
        <p:nvSpPr>
          <p:cNvPr id="3" name="Tijdelijke aanduiding voor inhoud 2"/>
          <p:cNvSpPr>
            <a:spLocks noGrp="1"/>
          </p:cNvSpPr>
          <p:nvPr>
            <p:ph idx="11"/>
          </p:nvPr>
        </p:nvSpPr>
        <p:spPr/>
        <p:txBody>
          <a:bodyPr/>
          <a:lstStyle/>
          <a:p>
            <a:pPr>
              <a:lnSpc>
                <a:spcPct val="100000"/>
              </a:lnSpc>
            </a:pPr>
            <a:r>
              <a:rPr lang="nl-NL" sz="2500" dirty="0" smtClean="0"/>
              <a:t>Project </a:t>
            </a:r>
            <a:r>
              <a:rPr lang="nl-NL" sz="2500" dirty="0" err="1" smtClean="0"/>
              <a:t>period</a:t>
            </a:r>
            <a:r>
              <a:rPr lang="nl-NL" sz="2500" dirty="0" smtClean="0"/>
              <a:t>: </a:t>
            </a:r>
            <a:br>
              <a:rPr lang="nl-NL" sz="2500" dirty="0" smtClean="0"/>
            </a:br>
            <a:r>
              <a:rPr lang="nl-NL" sz="2500" dirty="0" smtClean="0"/>
              <a:t>                 </a:t>
            </a:r>
            <a:r>
              <a:rPr lang="nl-NL" sz="2500" dirty="0" smtClean="0">
                <a:solidFill>
                  <a:srgbClr val="FF66FF"/>
                </a:solidFill>
              </a:rPr>
              <a:t>November 1</a:t>
            </a:r>
            <a:r>
              <a:rPr lang="nl-NL" sz="2500" baseline="30000" dirty="0" smtClean="0">
                <a:solidFill>
                  <a:srgbClr val="FF66FF"/>
                </a:solidFill>
              </a:rPr>
              <a:t>st</a:t>
            </a:r>
            <a:r>
              <a:rPr lang="nl-NL" sz="2500" dirty="0" smtClean="0">
                <a:solidFill>
                  <a:srgbClr val="FF66FF"/>
                </a:solidFill>
              </a:rPr>
              <a:t> 2013- December 31</a:t>
            </a:r>
            <a:r>
              <a:rPr lang="nl-NL" sz="2500" baseline="30000" dirty="0" smtClean="0">
                <a:solidFill>
                  <a:srgbClr val="FF66FF"/>
                </a:solidFill>
              </a:rPr>
              <a:t>st</a:t>
            </a:r>
            <a:r>
              <a:rPr lang="nl-NL" sz="2500" dirty="0" smtClean="0">
                <a:solidFill>
                  <a:srgbClr val="FF66FF"/>
                </a:solidFill>
              </a:rPr>
              <a:t> 2017</a:t>
            </a:r>
          </a:p>
          <a:p>
            <a:pPr marL="0" indent="0">
              <a:buNone/>
            </a:pPr>
            <a:endParaRPr lang="nl-NL" dirty="0">
              <a:solidFill>
                <a:srgbClr val="FF66FF"/>
              </a:solidFill>
            </a:endParaRPr>
          </a:p>
        </p:txBody>
      </p:sp>
    </p:spTree>
    <p:extLst>
      <p:ext uri="{BB962C8B-B14F-4D97-AF65-F5344CB8AC3E}">
        <p14:creationId xmlns:p14="http://schemas.microsoft.com/office/powerpoint/2010/main" val="1540050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2E7EC50-F2DD-4771-B3BC-C60E2DEB49AA}" type="slidenum">
              <a:rPr lang="nl-NL"/>
              <a:pPr>
                <a:defRPr/>
              </a:pPr>
              <a:t>5</a:t>
            </a:fld>
            <a:endParaRPr lang="nl-NL"/>
          </a:p>
        </p:txBody>
      </p:sp>
      <p:sp>
        <p:nvSpPr>
          <p:cNvPr id="7172" name="Rectangle 2"/>
          <p:cNvSpPr>
            <a:spLocks noGrp="1" noChangeArrowheads="1"/>
          </p:cNvSpPr>
          <p:nvPr>
            <p:ph type="title"/>
          </p:nvPr>
        </p:nvSpPr>
        <p:spPr>
          <a:xfrm>
            <a:off x="2667000" y="153000"/>
            <a:ext cx="6400800" cy="723300"/>
          </a:xfrm>
        </p:spPr>
        <p:txBody>
          <a:bodyPr/>
          <a:lstStyle/>
          <a:p>
            <a:r>
              <a:rPr lang="en-US" altLang="nl-NL" sz="2000" dirty="0">
                <a:solidFill>
                  <a:srgbClr val="FF0000"/>
                </a:solidFill>
              </a:rPr>
              <a:t>Main </a:t>
            </a:r>
            <a:r>
              <a:rPr lang="en-US" altLang="nl-NL" sz="2000" dirty="0">
                <a:solidFill>
                  <a:srgbClr val="FF66FF"/>
                </a:solidFill>
              </a:rPr>
              <a:t>motivation</a:t>
            </a:r>
            <a:r>
              <a:rPr lang="en-US" altLang="nl-NL" sz="2000" dirty="0">
                <a:solidFill>
                  <a:srgbClr val="FF0000"/>
                </a:solidFill>
              </a:rPr>
              <a:t> for AVATAR:</a:t>
            </a:r>
            <a:br>
              <a:rPr lang="en-US" altLang="nl-NL" sz="2000" dirty="0">
                <a:solidFill>
                  <a:srgbClr val="FF0000"/>
                </a:solidFill>
              </a:rPr>
            </a:br>
            <a:r>
              <a:rPr lang="en-US" altLang="nl-NL" sz="2000" dirty="0">
                <a:solidFill>
                  <a:srgbClr val="FF0000"/>
                </a:solidFill>
              </a:rPr>
              <a:t>Aerodynamics of large wind turbines (</a:t>
            </a:r>
            <a:r>
              <a:rPr lang="en-US" altLang="nl-NL" sz="2000" dirty="0" smtClean="0">
                <a:solidFill>
                  <a:srgbClr val="FF0000"/>
                </a:solidFill>
              </a:rPr>
              <a:t>10-20MW)</a:t>
            </a:r>
            <a:endParaRPr lang="en-GB" altLang="nl-NL" sz="2000" dirty="0" smtClean="0">
              <a:solidFill>
                <a:srgbClr val="FF66FF"/>
              </a:solidFill>
            </a:endParaRPr>
          </a:p>
        </p:txBody>
      </p:sp>
      <p:sp>
        <p:nvSpPr>
          <p:cNvPr id="348163" name="Rectangle 3"/>
          <p:cNvSpPr>
            <a:spLocks noGrp="1" noChangeArrowheads="1"/>
          </p:cNvSpPr>
          <p:nvPr>
            <p:ph idx="11"/>
          </p:nvPr>
        </p:nvSpPr>
        <p:spPr>
          <a:xfrm>
            <a:off x="609600" y="1257300"/>
            <a:ext cx="7966685" cy="3936267"/>
          </a:xfrm>
        </p:spPr>
        <p:txBody>
          <a:bodyPr/>
          <a:lstStyle/>
          <a:p>
            <a:pPr marL="0" indent="0">
              <a:lnSpc>
                <a:spcPct val="100000"/>
              </a:lnSpc>
              <a:buNone/>
              <a:defRPr/>
            </a:pPr>
            <a:r>
              <a:rPr lang="en-US" sz="2000" dirty="0" smtClean="0">
                <a:solidFill>
                  <a:schemeClr val="bg2"/>
                </a:solidFill>
              </a:rPr>
              <a:t>Upscaling turbine size for off-shore applications: </a:t>
            </a:r>
          </a:p>
          <a:p>
            <a:pPr lvl="1">
              <a:lnSpc>
                <a:spcPct val="100000"/>
              </a:lnSpc>
              <a:defRPr/>
            </a:pPr>
            <a:r>
              <a:rPr lang="nl-NL" sz="2000" dirty="0" err="1" smtClean="0">
                <a:solidFill>
                  <a:schemeClr val="bg2"/>
                </a:solidFill>
              </a:rPr>
              <a:t>Higher</a:t>
            </a:r>
            <a:r>
              <a:rPr lang="nl-NL" sz="2000" dirty="0" smtClean="0">
                <a:solidFill>
                  <a:schemeClr val="bg2"/>
                </a:solidFill>
              </a:rPr>
              <a:t> </a:t>
            </a:r>
            <a:r>
              <a:rPr lang="nl-NL" sz="2000" dirty="0" err="1">
                <a:solidFill>
                  <a:schemeClr val="bg2"/>
                </a:solidFill>
              </a:rPr>
              <a:t>capacity</a:t>
            </a:r>
            <a:r>
              <a:rPr lang="nl-NL" sz="2000" dirty="0">
                <a:solidFill>
                  <a:schemeClr val="bg2"/>
                </a:solidFill>
              </a:rPr>
              <a:t> factors and more </a:t>
            </a:r>
            <a:r>
              <a:rPr lang="nl-NL" sz="2000" dirty="0" err="1">
                <a:solidFill>
                  <a:schemeClr val="bg2"/>
                </a:solidFill>
              </a:rPr>
              <a:t>hours</a:t>
            </a:r>
            <a:r>
              <a:rPr lang="nl-NL" sz="2000" dirty="0">
                <a:solidFill>
                  <a:schemeClr val="bg2"/>
                </a:solidFill>
              </a:rPr>
              <a:t> at full (constant) </a:t>
            </a:r>
            <a:r>
              <a:rPr lang="nl-NL" sz="2000" dirty="0" smtClean="0">
                <a:solidFill>
                  <a:schemeClr val="bg2"/>
                </a:solidFill>
              </a:rPr>
              <a:t>load</a:t>
            </a:r>
            <a:endParaRPr lang="en-US" sz="2000" dirty="0" smtClean="0">
              <a:solidFill>
                <a:schemeClr val="bg2"/>
              </a:solidFill>
            </a:endParaRPr>
          </a:p>
          <a:p>
            <a:pPr lvl="1">
              <a:lnSpc>
                <a:spcPct val="100000"/>
              </a:lnSpc>
              <a:defRPr/>
            </a:pPr>
            <a:r>
              <a:rPr lang="nl-NL" sz="2000" dirty="0" smtClean="0">
                <a:solidFill>
                  <a:schemeClr val="bg2"/>
                </a:solidFill>
              </a:rPr>
              <a:t>The LCOE is </a:t>
            </a:r>
            <a:r>
              <a:rPr lang="nl-NL" sz="2000" dirty="0" err="1" smtClean="0">
                <a:solidFill>
                  <a:schemeClr val="bg2"/>
                </a:solidFill>
              </a:rPr>
              <a:t>relatively</a:t>
            </a:r>
            <a:r>
              <a:rPr lang="nl-NL" sz="2000" dirty="0" smtClean="0">
                <a:solidFill>
                  <a:schemeClr val="bg2"/>
                </a:solidFill>
              </a:rPr>
              <a:t> </a:t>
            </a:r>
            <a:r>
              <a:rPr lang="nl-NL" sz="2000" dirty="0" err="1" smtClean="0">
                <a:solidFill>
                  <a:schemeClr val="bg2"/>
                </a:solidFill>
              </a:rPr>
              <a:t>insensitive</a:t>
            </a:r>
            <a:r>
              <a:rPr lang="nl-NL" sz="2000" dirty="0" smtClean="0">
                <a:solidFill>
                  <a:schemeClr val="bg2"/>
                </a:solidFill>
              </a:rPr>
              <a:t> </a:t>
            </a:r>
            <a:r>
              <a:rPr lang="nl-NL" sz="2000" dirty="0" err="1" smtClean="0">
                <a:solidFill>
                  <a:schemeClr val="bg2"/>
                </a:solidFill>
              </a:rPr>
              <a:t>to</a:t>
            </a:r>
            <a:r>
              <a:rPr lang="nl-NL" sz="2000" dirty="0" smtClean="0">
                <a:solidFill>
                  <a:schemeClr val="bg2"/>
                </a:solidFill>
              </a:rPr>
              <a:t> </a:t>
            </a:r>
            <a:r>
              <a:rPr lang="nl-NL" sz="2000" dirty="0" err="1" smtClean="0">
                <a:solidFill>
                  <a:schemeClr val="bg2"/>
                </a:solidFill>
              </a:rPr>
              <a:t>the</a:t>
            </a:r>
            <a:r>
              <a:rPr lang="nl-NL" sz="2000" dirty="0" smtClean="0">
                <a:solidFill>
                  <a:schemeClr val="bg2"/>
                </a:solidFill>
              </a:rPr>
              <a:t> </a:t>
            </a:r>
            <a:r>
              <a:rPr lang="nl-NL" sz="2000" dirty="0" err="1" smtClean="0">
                <a:solidFill>
                  <a:schemeClr val="bg2"/>
                </a:solidFill>
              </a:rPr>
              <a:t>size</a:t>
            </a:r>
            <a:r>
              <a:rPr lang="nl-NL" sz="2000" dirty="0" smtClean="0">
                <a:solidFill>
                  <a:schemeClr val="bg2"/>
                </a:solidFill>
              </a:rPr>
              <a:t> of a turbine</a:t>
            </a:r>
            <a:br>
              <a:rPr lang="nl-NL" sz="2000" dirty="0" smtClean="0">
                <a:solidFill>
                  <a:schemeClr val="bg2"/>
                </a:solidFill>
              </a:rPr>
            </a:br>
            <a:endParaRPr lang="en-US" sz="2000" dirty="0">
              <a:solidFill>
                <a:schemeClr val="bg2"/>
              </a:solidFill>
            </a:endParaRPr>
          </a:p>
          <a:p>
            <a:pPr marL="481194" lvl="2" indent="0">
              <a:lnSpc>
                <a:spcPct val="100000"/>
              </a:lnSpc>
              <a:buNone/>
              <a:defRPr/>
            </a:pPr>
            <a:r>
              <a:rPr lang="en-US" sz="2000" dirty="0" smtClean="0">
                <a:solidFill>
                  <a:schemeClr val="bg2"/>
                </a:solidFill>
              </a:rPr>
              <a:t>So Upscaling to 10MW+ is an option to reduce the LCOE</a:t>
            </a:r>
          </a:p>
          <a:p>
            <a:pPr marL="240596" lvl="1" indent="0">
              <a:lnSpc>
                <a:spcPct val="100000"/>
              </a:lnSpc>
              <a:buNone/>
              <a:defRPr/>
            </a:pPr>
            <a:endParaRPr lang="en-US" sz="2000" dirty="0" smtClean="0">
              <a:solidFill>
                <a:schemeClr val="bg2"/>
              </a:solidFill>
            </a:endParaRPr>
          </a:p>
          <a:p>
            <a:pPr marL="240596" lvl="1" indent="0">
              <a:lnSpc>
                <a:spcPct val="100000"/>
              </a:lnSpc>
              <a:buNone/>
              <a:defRPr/>
            </a:pPr>
            <a:endParaRPr lang="en-US" sz="2000" dirty="0" smtClean="0">
              <a:solidFill>
                <a:schemeClr val="bg2"/>
              </a:solidFill>
            </a:endParaRPr>
          </a:p>
          <a:p>
            <a:pPr marL="240596" lvl="1" indent="0">
              <a:lnSpc>
                <a:spcPct val="100000"/>
              </a:lnSpc>
              <a:buNone/>
              <a:defRPr/>
            </a:pPr>
            <a:r>
              <a:rPr lang="en-US" sz="2000" dirty="0">
                <a:solidFill>
                  <a:schemeClr val="bg2"/>
                </a:solidFill>
              </a:rPr>
              <a:t> </a:t>
            </a:r>
            <a:r>
              <a:rPr lang="en-US" sz="2000" dirty="0" smtClean="0">
                <a:solidFill>
                  <a:schemeClr val="bg2"/>
                </a:solidFill>
              </a:rPr>
              <a:t>               </a:t>
            </a:r>
            <a:r>
              <a:rPr lang="en-US" sz="2000" dirty="0">
                <a:solidFill>
                  <a:schemeClr val="bg2"/>
                </a:solidFill>
              </a:rPr>
              <a:t>H</a:t>
            </a:r>
            <a:r>
              <a:rPr lang="en-US" sz="2000" dirty="0" smtClean="0">
                <a:solidFill>
                  <a:schemeClr val="bg2"/>
                </a:solidFill>
              </a:rPr>
              <a:t>owever….. </a:t>
            </a:r>
          </a:p>
          <a:p>
            <a:pPr marL="0" indent="0">
              <a:defRPr/>
            </a:pPr>
            <a:endParaRPr lang="nl-NL" dirty="0" smtClean="0"/>
          </a:p>
        </p:txBody>
      </p:sp>
      <p:sp>
        <p:nvSpPr>
          <p:cNvPr id="5" name="Date Placeholder 4"/>
          <p:cNvSpPr>
            <a:spLocks noGrp="1"/>
          </p:cNvSpPr>
          <p:nvPr>
            <p:ph type="dt" sz="quarter" idx="4294967295"/>
          </p:nvPr>
        </p:nvSpPr>
        <p:spPr>
          <a:xfrm>
            <a:off x="0" y="5397500"/>
            <a:ext cx="1905000" cy="254000"/>
          </a:xfrm>
          <a:prstGeom prst="rect">
            <a:avLst/>
          </a:prstGeom>
        </p:spPr>
        <p:txBody>
          <a:bodyPr/>
          <a:lstStyle/>
          <a:p>
            <a:pPr>
              <a:defRPr/>
            </a:pPr>
            <a:fld id="{B65880D9-967D-4CB8-97B4-0BE539B5DC48}" type="datetime1">
              <a:rPr lang="nl-NL"/>
              <a:pPr>
                <a:defRPr/>
              </a:pPr>
              <a:t>27-11-2017</a:t>
            </a:fld>
            <a:endParaRPr lang="nl-NL"/>
          </a:p>
        </p:txBody>
      </p:sp>
    </p:spTree>
    <p:extLst>
      <p:ext uri="{BB962C8B-B14F-4D97-AF65-F5344CB8AC3E}">
        <p14:creationId xmlns:p14="http://schemas.microsoft.com/office/powerpoint/2010/main" val="349481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81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2E7EC50-F2DD-4771-B3BC-C60E2DEB49AA}" type="slidenum">
              <a:rPr lang="nl-NL"/>
              <a:pPr>
                <a:defRPr/>
              </a:pPr>
              <a:t>6</a:t>
            </a:fld>
            <a:endParaRPr lang="nl-NL"/>
          </a:p>
        </p:txBody>
      </p:sp>
      <p:sp>
        <p:nvSpPr>
          <p:cNvPr id="7172" name="Rectangle 2"/>
          <p:cNvSpPr>
            <a:spLocks noGrp="1" noChangeArrowheads="1"/>
          </p:cNvSpPr>
          <p:nvPr>
            <p:ph type="title"/>
          </p:nvPr>
        </p:nvSpPr>
        <p:spPr>
          <a:xfrm>
            <a:off x="2667000" y="153000"/>
            <a:ext cx="6400800" cy="723300"/>
          </a:xfrm>
        </p:spPr>
        <p:txBody>
          <a:bodyPr/>
          <a:lstStyle/>
          <a:p>
            <a:r>
              <a:rPr lang="en-US" altLang="nl-NL" sz="2000" dirty="0">
                <a:solidFill>
                  <a:srgbClr val="FF0000"/>
                </a:solidFill>
              </a:rPr>
              <a:t>Main </a:t>
            </a:r>
            <a:r>
              <a:rPr lang="en-US" altLang="nl-NL" sz="2000" dirty="0">
                <a:solidFill>
                  <a:srgbClr val="FF66FF"/>
                </a:solidFill>
              </a:rPr>
              <a:t>motivation</a:t>
            </a:r>
            <a:r>
              <a:rPr lang="en-US" altLang="nl-NL" sz="2000" dirty="0">
                <a:solidFill>
                  <a:srgbClr val="FF0000"/>
                </a:solidFill>
              </a:rPr>
              <a:t> for AVATAR:</a:t>
            </a:r>
            <a:br>
              <a:rPr lang="en-US" altLang="nl-NL" sz="2000" dirty="0">
                <a:solidFill>
                  <a:srgbClr val="FF0000"/>
                </a:solidFill>
              </a:rPr>
            </a:br>
            <a:r>
              <a:rPr lang="en-US" altLang="nl-NL" sz="2000" dirty="0">
                <a:solidFill>
                  <a:srgbClr val="FF0000"/>
                </a:solidFill>
              </a:rPr>
              <a:t>Aerodynamics of large wind turbines (</a:t>
            </a:r>
            <a:r>
              <a:rPr lang="en-US" altLang="nl-NL" sz="2000" dirty="0" smtClean="0">
                <a:solidFill>
                  <a:srgbClr val="FF0000"/>
                </a:solidFill>
              </a:rPr>
              <a:t>10-20MW)</a:t>
            </a:r>
            <a:endParaRPr lang="en-GB" altLang="nl-NL" sz="2000" dirty="0" smtClean="0">
              <a:solidFill>
                <a:srgbClr val="FF66FF"/>
              </a:solidFill>
            </a:endParaRPr>
          </a:p>
        </p:txBody>
      </p:sp>
      <p:sp>
        <p:nvSpPr>
          <p:cNvPr id="348163" name="Rectangle 3"/>
          <p:cNvSpPr>
            <a:spLocks noGrp="1" noChangeArrowheads="1"/>
          </p:cNvSpPr>
          <p:nvPr>
            <p:ph idx="11"/>
          </p:nvPr>
        </p:nvSpPr>
        <p:spPr>
          <a:xfrm>
            <a:off x="609600" y="1257300"/>
            <a:ext cx="7966685" cy="3936267"/>
          </a:xfrm>
        </p:spPr>
        <p:txBody>
          <a:bodyPr/>
          <a:lstStyle/>
          <a:p>
            <a:pPr>
              <a:lnSpc>
                <a:spcPct val="100000"/>
              </a:lnSpc>
              <a:defRPr/>
            </a:pPr>
            <a:r>
              <a:rPr lang="en-US" sz="2000" dirty="0" smtClean="0">
                <a:solidFill>
                  <a:schemeClr val="bg2"/>
                </a:solidFill>
              </a:rPr>
              <a:t>We simply didn’t know if aerodynamic models were good enough to design 10MW+ turbines</a:t>
            </a:r>
          </a:p>
          <a:p>
            <a:pPr>
              <a:lnSpc>
                <a:spcPct val="100000"/>
              </a:lnSpc>
              <a:defRPr/>
            </a:pPr>
            <a:r>
              <a:rPr lang="en-US" sz="2000" dirty="0" smtClean="0">
                <a:solidFill>
                  <a:schemeClr val="bg2"/>
                </a:solidFill>
              </a:rPr>
              <a:t>10MW+ rotors violate </a:t>
            </a:r>
            <a:r>
              <a:rPr lang="en-US" sz="2000" dirty="0">
                <a:solidFill>
                  <a:schemeClr val="bg2"/>
                </a:solidFill>
              </a:rPr>
              <a:t>a</a:t>
            </a:r>
            <a:r>
              <a:rPr lang="en-US" sz="2000" dirty="0" smtClean="0">
                <a:solidFill>
                  <a:schemeClr val="bg2"/>
                </a:solidFill>
              </a:rPr>
              <a:t>ssumptions </a:t>
            </a:r>
            <a:r>
              <a:rPr lang="en-US" sz="2000" dirty="0">
                <a:solidFill>
                  <a:schemeClr val="bg2"/>
                </a:solidFill>
              </a:rPr>
              <a:t>in </a:t>
            </a:r>
            <a:r>
              <a:rPr lang="en-US" sz="2000" dirty="0" smtClean="0">
                <a:solidFill>
                  <a:schemeClr val="bg2"/>
                </a:solidFill>
              </a:rPr>
              <a:t>aerodynamic tools, e.g.:</a:t>
            </a:r>
          </a:p>
          <a:p>
            <a:pPr lvl="1">
              <a:lnSpc>
                <a:spcPct val="100000"/>
              </a:lnSpc>
              <a:defRPr/>
            </a:pPr>
            <a:r>
              <a:rPr lang="en-US" sz="1900" dirty="0" smtClean="0"/>
              <a:t>Reynolds </a:t>
            </a:r>
            <a:r>
              <a:rPr lang="en-US" sz="1900" dirty="0"/>
              <a:t>number effects</a:t>
            </a:r>
            <a:r>
              <a:rPr lang="en-US" sz="1900" dirty="0" smtClean="0"/>
              <a:t>,</a:t>
            </a:r>
          </a:p>
          <a:p>
            <a:pPr lvl="1">
              <a:lnSpc>
                <a:spcPct val="100000"/>
              </a:lnSpc>
              <a:defRPr/>
            </a:pPr>
            <a:r>
              <a:rPr lang="en-US" sz="1900" dirty="0" smtClean="0"/>
              <a:t>Compressibility effects</a:t>
            </a:r>
          </a:p>
          <a:p>
            <a:pPr lvl="1">
              <a:lnSpc>
                <a:spcPct val="100000"/>
              </a:lnSpc>
              <a:defRPr/>
            </a:pPr>
            <a:r>
              <a:rPr lang="en-US" sz="1900" dirty="0" smtClean="0"/>
              <a:t>Thick(</a:t>
            </a:r>
            <a:r>
              <a:rPr lang="en-US" sz="1900" dirty="0" err="1" smtClean="0"/>
              <a:t>er</a:t>
            </a:r>
            <a:r>
              <a:rPr lang="en-US" sz="1900" dirty="0" smtClean="0"/>
              <a:t>) airfoils</a:t>
            </a:r>
            <a:endParaRPr lang="en-US" sz="1900" dirty="0"/>
          </a:p>
          <a:p>
            <a:pPr lvl="1">
              <a:lnSpc>
                <a:spcPct val="100000"/>
              </a:lnSpc>
              <a:defRPr/>
            </a:pPr>
            <a:r>
              <a:rPr lang="en-US" sz="1900" dirty="0" smtClean="0"/>
              <a:t>Flow </a:t>
            </a:r>
            <a:r>
              <a:rPr lang="en-US" sz="1900" dirty="0"/>
              <a:t>transition and </a:t>
            </a:r>
            <a:r>
              <a:rPr lang="en-US" sz="1900" dirty="0" smtClean="0"/>
              <a:t>separation,</a:t>
            </a:r>
          </a:p>
          <a:p>
            <a:pPr lvl="1">
              <a:lnSpc>
                <a:spcPct val="100000"/>
              </a:lnSpc>
              <a:defRPr/>
            </a:pPr>
            <a:r>
              <a:rPr lang="en-US" sz="1900" dirty="0" smtClean="0"/>
              <a:t>(More) flexible blades</a:t>
            </a:r>
          </a:p>
          <a:p>
            <a:pPr lvl="1">
              <a:lnSpc>
                <a:spcPct val="100000"/>
              </a:lnSpc>
              <a:defRPr/>
            </a:pPr>
            <a:r>
              <a:rPr lang="en-US" sz="1900" dirty="0" smtClean="0"/>
              <a:t>Flow devices</a:t>
            </a:r>
            <a:endParaRPr lang="en-US" sz="2100" dirty="0"/>
          </a:p>
          <a:p>
            <a:pPr marL="0" indent="0">
              <a:defRPr/>
            </a:pPr>
            <a:endParaRPr lang="nl-NL" dirty="0" smtClean="0"/>
          </a:p>
        </p:txBody>
      </p:sp>
      <p:sp>
        <p:nvSpPr>
          <p:cNvPr id="5" name="Date Placeholder 4"/>
          <p:cNvSpPr>
            <a:spLocks noGrp="1"/>
          </p:cNvSpPr>
          <p:nvPr>
            <p:ph type="dt" sz="quarter" idx="4294967295"/>
          </p:nvPr>
        </p:nvSpPr>
        <p:spPr>
          <a:xfrm>
            <a:off x="0" y="5397500"/>
            <a:ext cx="1905000" cy="254000"/>
          </a:xfrm>
          <a:prstGeom prst="rect">
            <a:avLst/>
          </a:prstGeom>
        </p:spPr>
        <p:txBody>
          <a:bodyPr/>
          <a:lstStyle/>
          <a:p>
            <a:pPr>
              <a:defRPr/>
            </a:pPr>
            <a:fld id="{B65880D9-967D-4CB8-97B4-0BE539B5DC48}" type="datetime1">
              <a:rPr lang="nl-NL"/>
              <a:pPr>
                <a:defRPr/>
              </a:pPr>
              <a:t>27-11-2017</a:t>
            </a:fld>
            <a:endParaRPr lang="nl-NL"/>
          </a:p>
        </p:txBody>
      </p:sp>
    </p:spTree>
    <p:extLst>
      <p:ext uri="{BB962C8B-B14F-4D97-AF65-F5344CB8AC3E}">
        <p14:creationId xmlns:p14="http://schemas.microsoft.com/office/powerpoint/2010/main" val="102462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6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6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6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16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16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1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81E8980-3323-4331-ADAE-D828172235CF}" type="slidenum">
              <a:rPr lang="nl-NL"/>
              <a:pPr>
                <a:defRPr/>
              </a:pPr>
              <a:t>7</a:t>
            </a:fld>
            <a:endParaRPr lang="nl-NL"/>
          </a:p>
        </p:txBody>
      </p:sp>
      <p:sp>
        <p:nvSpPr>
          <p:cNvPr id="8196" name="Rectangle 2"/>
          <p:cNvSpPr>
            <a:spLocks noGrp="1" noChangeArrowheads="1"/>
          </p:cNvSpPr>
          <p:nvPr>
            <p:ph type="title"/>
          </p:nvPr>
        </p:nvSpPr>
        <p:spPr>
          <a:xfrm>
            <a:off x="2743200" y="1104900"/>
            <a:ext cx="5599056" cy="228600"/>
          </a:xfrm>
        </p:spPr>
        <p:txBody>
          <a:bodyPr/>
          <a:lstStyle/>
          <a:p>
            <a:pPr eaLnBrk="1" hangingPunct="1"/>
            <a:r>
              <a:rPr lang="nl-NL" altLang="nl-NL" sz="2500" dirty="0" smtClean="0"/>
              <a:t/>
            </a:r>
            <a:br>
              <a:rPr lang="nl-NL" altLang="nl-NL" sz="2500" dirty="0" smtClean="0"/>
            </a:br>
            <a:r>
              <a:rPr lang="nl-NL" altLang="nl-NL" sz="2500" dirty="0" smtClean="0"/>
              <a:t/>
            </a:r>
            <a:br>
              <a:rPr lang="nl-NL" altLang="nl-NL" sz="2500" dirty="0" smtClean="0"/>
            </a:br>
            <a:r>
              <a:rPr lang="nl-NL" altLang="nl-NL" sz="2800" dirty="0" smtClean="0">
                <a:solidFill>
                  <a:srgbClr val="FF0000"/>
                </a:solidFill>
              </a:rPr>
              <a:t>Avatar: </a:t>
            </a:r>
            <a:r>
              <a:rPr lang="nl-NL" altLang="nl-NL" sz="2800" dirty="0" err="1" smtClean="0">
                <a:solidFill>
                  <a:srgbClr val="FF66FF"/>
                </a:solidFill>
              </a:rPr>
              <a:t>Main</a:t>
            </a:r>
            <a:r>
              <a:rPr lang="nl-NL" altLang="nl-NL" sz="2800" dirty="0" smtClean="0">
                <a:solidFill>
                  <a:srgbClr val="FF66FF"/>
                </a:solidFill>
              </a:rPr>
              <a:t> </a:t>
            </a:r>
            <a:r>
              <a:rPr lang="nl-NL" altLang="nl-NL" sz="2800" dirty="0" err="1" smtClean="0">
                <a:solidFill>
                  <a:srgbClr val="FF66FF"/>
                </a:solidFill>
              </a:rPr>
              <a:t>objective</a:t>
            </a:r>
            <a:r>
              <a:rPr lang="nl-NL" altLang="nl-NL" sz="2800" dirty="0" smtClean="0">
                <a:solidFill>
                  <a:srgbClr val="FF66FF"/>
                </a:solidFill>
              </a:rPr>
              <a:t/>
            </a:r>
            <a:br>
              <a:rPr lang="nl-NL" altLang="nl-NL" sz="2800" dirty="0" smtClean="0">
                <a:solidFill>
                  <a:srgbClr val="FF66FF"/>
                </a:solidFill>
              </a:rPr>
            </a:br>
            <a:endParaRPr lang="en-GB" altLang="nl-NL" sz="2800" dirty="0" smtClean="0">
              <a:solidFill>
                <a:srgbClr val="FF66FF"/>
              </a:solidFill>
            </a:endParaRPr>
          </a:p>
        </p:txBody>
      </p:sp>
      <p:sp>
        <p:nvSpPr>
          <p:cNvPr id="8197" name="Rectangle 3"/>
          <p:cNvSpPr>
            <a:spLocks noGrp="1" noChangeArrowheads="1"/>
          </p:cNvSpPr>
          <p:nvPr>
            <p:ph idx="11"/>
          </p:nvPr>
        </p:nvSpPr>
        <p:spPr>
          <a:xfrm>
            <a:off x="304800" y="1333500"/>
            <a:ext cx="7966685" cy="3936267"/>
          </a:xfrm>
        </p:spPr>
        <p:txBody>
          <a:bodyPr/>
          <a:lstStyle/>
          <a:p>
            <a:pPr>
              <a:lnSpc>
                <a:spcPct val="150000"/>
              </a:lnSpc>
            </a:pPr>
            <a:r>
              <a:rPr lang="en-US" sz="2000" dirty="0" smtClean="0">
                <a:solidFill>
                  <a:schemeClr val="bg2"/>
                </a:solidFill>
              </a:rPr>
              <a:t>10MW</a:t>
            </a:r>
            <a:r>
              <a:rPr lang="en-US" sz="2000" dirty="0">
                <a:solidFill>
                  <a:schemeClr val="bg2"/>
                </a:solidFill>
              </a:rPr>
              <a:t>+ designs </a:t>
            </a:r>
            <a:r>
              <a:rPr lang="en-US" sz="2000" dirty="0" smtClean="0">
                <a:solidFill>
                  <a:schemeClr val="bg2"/>
                </a:solidFill>
              </a:rPr>
              <a:t>fell </a:t>
            </a:r>
            <a:r>
              <a:rPr lang="en-US" sz="2000" dirty="0">
                <a:solidFill>
                  <a:schemeClr val="bg2"/>
                </a:solidFill>
              </a:rPr>
              <a:t>outside the validated range of </a:t>
            </a:r>
            <a:r>
              <a:rPr lang="en-US" sz="2000" dirty="0" smtClean="0">
                <a:solidFill>
                  <a:schemeClr val="bg2"/>
                </a:solidFill>
              </a:rPr>
              <a:t>state </a:t>
            </a:r>
            <a:r>
              <a:rPr lang="en-US" sz="2000" dirty="0">
                <a:solidFill>
                  <a:schemeClr val="bg2"/>
                </a:solidFill>
              </a:rPr>
              <a:t>of the art tools</a:t>
            </a:r>
            <a:r>
              <a:rPr lang="en-US" sz="2000" dirty="0" smtClean="0">
                <a:solidFill>
                  <a:schemeClr val="bg2"/>
                </a:solidFill>
              </a:rPr>
              <a:t>.</a:t>
            </a:r>
          </a:p>
          <a:p>
            <a:pPr>
              <a:lnSpc>
                <a:spcPct val="150000"/>
              </a:lnSpc>
            </a:pPr>
            <a:r>
              <a:rPr lang="en-US" sz="2000" dirty="0" smtClean="0">
                <a:solidFill>
                  <a:schemeClr val="bg2"/>
                </a:solidFill>
              </a:rPr>
              <a:t>Objective of AVATAR:</a:t>
            </a:r>
          </a:p>
          <a:p>
            <a:pPr lvl="1">
              <a:lnSpc>
                <a:spcPct val="150000"/>
              </a:lnSpc>
            </a:pPr>
            <a:r>
              <a:rPr lang="en-US" altLang="nl-NL" sz="2000" dirty="0" smtClean="0"/>
              <a:t>To bring the aerodynamic and fluid-structure models to a </a:t>
            </a:r>
            <a:r>
              <a:rPr lang="en-US" altLang="nl-NL" sz="2000" dirty="0" smtClean="0">
                <a:solidFill>
                  <a:srgbClr val="FF66FF"/>
                </a:solidFill>
              </a:rPr>
              <a:t>next level </a:t>
            </a:r>
            <a:r>
              <a:rPr lang="en-US" altLang="nl-NL" sz="2000" dirty="0" smtClean="0"/>
              <a:t>and </a:t>
            </a:r>
            <a:r>
              <a:rPr lang="en-US" altLang="nl-NL" sz="2000" dirty="0" smtClean="0">
                <a:solidFill>
                  <a:srgbClr val="FF66FF"/>
                </a:solidFill>
              </a:rPr>
              <a:t>calibrate</a:t>
            </a:r>
            <a:r>
              <a:rPr lang="en-US" altLang="nl-NL" sz="2000" dirty="0" smtClean="0"/>
              <a:t> them for all relevant aspects of large (</a:t>
            </a:r>
            <a:r>
              <a:rPr lang="en-US" altLang="nl-NL" sz="2000" dirty="0" smtClean="0">
                <a:solidFill>
                  <a:srgbClr val="FF66FF"/>
                </a:solidFill>
              </a:rPr>
              <a:t>10MW+</a:t>
            </a:r>
            <a:r>
              <a:rPr lang="en-US" altLang="nl-NL" sz="2000" dirty="0" smtClean="0"/>
              <a:t>) wind turbines</a:t>
            </a:r>
          </a:p>
          <a:p>
            <a:pPr marL="0" indent="0"/>
            <a:endParaRPr lang="en-US" altLang="nl-NL" sz="1600" dirty="0" smtClean="0"/>
          </a:p>
          <a:p>
            <a:pPr marL="0" indent="0"/>
            <a:endParaRPr lang="nl-NL" altLang="nl-NL" dirty="0" smtClean="0"/>
          </a:p>
        </p:txBody>
      </p:sp>
      <p:sp>
        <p:nvSpPr>
          <p:cNvPr id="5" name="Date Placeholder 4"/>
          <p:cNvSpPr>
            <a:spLocks noGrp="1"/>
          </p:cNvSpPr>
          <p:nvPr>
            <p:ph type="dt" sz="quarter" idx="4294967295"/>
          </p:nvPr>
        </p:nvSpPr>
        <p:spPr>
          <a:xfrm>
            <a:off x="0" y="5397500"/>
            <a:ext cx="1905000" cy="254000"/>
          </a:xfrm>
          <a:prstGeom prst="rect">
            <a:avLst/>
          </a:prstGeom>
        </p:spPr>
        <p:txBody>
          <a:bodyPr/>
          <a:lstStyle/>
          <a:p>
            <a:pPr>
              <a:defRPr/>
            </a:pPr>
            <a:fld id="{B65880D9-967D-4CB8-97B4-0BE539B5DC48}" type="datetime1">
              <a:rPr lang="nl-NL"/>
              <a:pPr>
                <a:defRPr/>
              </a:pPr>
              <a:t>27-11-2017</a:t>
            </a:fld>
            <a:endParaRPr lang="nl-NL"/>
          </a:p>
        </p:txBody>
      </p:sp>
    </p:spTree>
    <p:extLst>
      <p:ext uri="{BB962C8B-B14F-4D97-AF65-F5344CB8AC3E}">
        <p14:creationId xmlns:p14="http://schemas.microsoft.com/office/powerpoint/2010/main" val="216521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AEEBFE5-DBBB-46B0-A7D0-E098BF2D5E45}" type="slidenum">
              <a:rPr lang="nl-NL"/>
              <a:pPr>
                <a:defRPr/>
              </a:pPr>
              <a:t>8</a:t>
            </a:fld>
            <a:endParaRPr lang="nl-NL"/>
          </a:p>
        </p:txBody>
      </p:sp>
      <p:sp>
        <p:nvSpPr>
          <p:cNvPr id="9220" name="Rectangle 2"/>
          <p:cNvSpPr>
            <a:spLocks noGrp="1" noChangeArrowheads="1"/>
          </p:cNvSpPr>
          <p:nvPr>
            <p:ph type="title"/>
          </p:nvPr>
        </p:nvSpPr>
        <p:spPr/>
        <p:txBody>
          <a:bodyPr/>
          <a:lstStyle/>
          <a:p>
            <a:pPr eaLnBrk="1" hangingPunct="1"/>
            <a:r>
              <a:rPr lang="nl-NL" altLang="nl-NL" sz="2800" dirty="0" smtClean="0">
                <a:solidFill>
                  <a:srgbClr val="FF0000"/>
                </a:solidFill>
              </a:rPr>
              <a:t>Avatar:</a:t>
            </a:r>
            <a:r>
              <a:rPr lang="nl-NL" altLang="nl-NL" sz="2800" dirty="0" smtClean="0"/>
              <a:t> </a:t>
            </a:r>
            <a:r>
              <a:rPr lang="nl-NL" altLang="nl-NL" sz="2800" dirty="0" err="1" smtClean="0">
                <a:solidFill>
                  <a:srgbClr val="FF66FF"/>
                </a:solidFill>
              </a:rPr>
              <a:t>Work</a:t>
            </a:r>
            <a:r>
              <a:rPr lang="nl-NL" altLang="nl-NL" sz="2800" dirty="0" smtClean="0">
                <a:solidFill>
                  <a:srgbClr val="FF66FF"/>
                </a:solidFill>
              </a:rPr>
              <a:t> procedure</a:t>
            </a:r>
            <a:endParaRPr lang="en-GB" altLang="nl-NL" sz="2800" dirty="0" smtClean="0">
              <a:solidFill>
                <a:srgbClr val="FF66FF"/>
              </a:solidFill>
            </a:endParaRPr>
          </a:p>
        </p:txBody>
      </p:sp>
      <p:sp>
        <p:nvSpPr>
          <p:cNvPr id="9221" name="Rectangle 3"/>
          <p:cNvSpPr>
            <a:spLocks noGrp="1" noChangeArrowheads="1"/>
          </p:cNvSpPr>
          <p:nvPr>
            <p:ph idx="11"/>
          </p:nvPr>
        </p:nvSpPr>
        <p:spPr>
          <a:xfrm>
            <a:off x="-76200" y="1181100"/>
            <a:ext cx="9220200" cy="3936267"/>
          </a:xfrm>
        </p:spPr>
        <p:txBody>
          <a:bodyPr/>
          <a:lstStyle/>
          <a:p>
            <a:pPr marL="109746" lvl="1" indent="0">
              <a:lnSpc>
                <a:spcPct val="100000"/>
              </a:lnSpc>
              <a:buNone/>
            </a:pPr>
            <a:r>
              <a:rPr lang="en-US" altLang="nl-NL" sz="2100" b="1" dirty="0" smtClean="0"/>
              <a:t>Problem: </a:t>
            </a:r>
            <a:r>
              <a:rPr lang="en-US" altLang="nl-NL" sz="2100" dirty="0" smtClean="0"/>
              <a:t>No </a:t>
            </a:r>
            <a:r>
              <a:rPr lang="en-US" altLang="nl-NL" sz="2100" dirty="0" smtClean="0">
                <a:solidFill>
                  <a:srgbClr val="FF66FF"/>
                </a:solidFill>
              </a:rPr>
              <a:t>10 MW </a:t>
            </a:r>
            <a:r>
              <a:rPr lang="en-US" altLang="nl-NL" sz="2100" dirty="0" smtClean="0"/>
              <a:t>turbines are on the market yet for validation.</a:t>
            </a:r>
            <a:br>
              <a:rPr lang="en-US" altLang="nl-NL" sz="2100" dirty="0" smtClean="0"/>
            </a:br>
            <a:endParaRPr lang="en-US" altLang="nl-NL" sz="2100" dirty="0" smtClean="0"/>
          </a:p>
          <a:p>
            <a:pPr marL="800976" lvl="2" indent="-457200">
              <a:lnSpc>
                <a:spcPct val="100000"/>
              </a:lnSpc>
              <a:buFont typeface="+mj-lt"/>
              <a:buAutoNum type="arabicPeriod"/>
            </a:pPr>
            <a:r>
              <a:rPr lang="en-US" altLang="nl-NL" sz="2100" dirty="0" smtClean="0">
                <a:solidFill>
                  <a:schemeClr val="tx1"/>
                </a:solidFill>
              </a:rPr>
              <a:t>Validate </a:t>
            </a:r>
            <a:r>
              <a:rPr lang="en-US" altLang="nl-NL" sz="2100" i="1" dirty="0" err="1" smtClean="0">
                <a:solidFill>
                  <a:srgbClr val="FFC000"/>
                </a:solidFill>
              </a:rPr>
              <a:t>sub</a:t>
            </a:r>
            <a:r>
              <a:rPr lang="en-US" altLang="nl-NL" sz="2100" dirty="0" err="1" smtClean="0">
                <a:solidFill>
                  <a:srgbClr val="FFC000"/>
                </a:solidFill>
              </a:rPr>
              <a:t>models</a:t>
            </a:r>
            <a:r>
              <a:rPr lang="en-US" altLang="nl-NL" sz="2100" dirty="0" smtClean="0">
                <a:solidFill>
                  <a:schemeClr val="tx1"/>
                </a:solidFill>
              </a:rPr>
              <a:t> against (mainly wind tunnel) experiments</a:t>
            </a:r>
          </a:p>
          <a:p>
            <a:pPr marL="800976" lvl="2" indent="-457200">
              <a:lnSpc>
                <a:spcPct val="100000"/>
              </a:lnSpc>
              <a:buFont typeface="+mj-lt"/>
              <a:buAutoNum type="arabicPeriod"/>
            </a:pPr>
            <a:r>
              <a:rPr lang="en-US" altLang="nl-NL" sz="2100" dirty="0" smtClean="0">
                <a:solidFill>
                  <a:schemeClr val="tx1"/>
                </a:solidFill>
              </a:rPr>
              <a:t>Cross-comparison of model results</a:t>
            </a:r>
          </a:p>
          <a:p>
            <a:pPr marL="924459" lvl="3" indent="-342900">
              <a:lnSpc>
                <a:spcPct val="100000"/>
              </a:lnSpc>
              <a:buFont typeface="Courier New" panose="02070309020205020404" pitchFamily="49" charset="0"/>
              <a:buChar char="o"/>
            </a:pPr>
            <a:r>
              <a:rPr lang="en-US" altLang="nl-NL" sz="1900" dirty="0" smtClean="0"/>
              <a:t>In </a:t>
            </a:r>
            <a:r>
              <a:rPr lang="en-US" altLang="nl-NL" sz="1900" dirty="0"/>
              <a:t>the project we have many models which range from computational efficient ‘</a:t>
            </a:r>
            <a:r>
              <a:rPr lang="en-US" altLang="nl-NL" sz="1900" i="1" dirty="0">
                <a:solidFill>
                  <a:srgbClr val="FF66FF"/>
                </a:solidFill>
              </a:rPr>
              <a:t>engineering</a:t>
            </a:r>
            <a:r>
              <a:rPr lang="en-US" altLang="nl-NL" sz="1900" dirty="0"/>
              <a:t>’ tools to </a:t>
            </a:r>
            <a:r>
              <a:rPr lang="en-US" altLang="nl-NL" sz="1900" i="1" dirty="0">
                <a:solidFill>
                  <a:srgbClr val="FF66FF"/>
                </a:solidFill>
              </a:rPr>
              <a:t>high fidelity </a:t>
            </a:r>
            <a:r>
              <a:rPr lang="en-US" altLang="nl-NL" sz="1900" dirty="0"/>
              <a:t>but </a:t>
            </a:r>
            <a:r>
              <a:rPr lang="en-US" altLang="nl-NL" sz="1900" i="1" dirty="0">
                <a:solidFill>
                  <a:srgbClr val="FF66FF"/>
                </a:solidFill>
              </a:rPr>
              <a:t>computationally expensive </a:t>
            </a:r>
            <a:r>
              <a:rPr lang="en-US" altLang="nl-NL" sz="1900" dirty="0"/>
              <a:t>tools</a:t>
            </a:r>
          </a:p>
          <a:p>
            <a:pPr marL="924459" lvl="3" indent="-342900">
              <a:lnSpc>
                <a:spcPct val="100000"/>
              </a:lnSpc>
              <a:buFont typeface="Courier New" panose="02070309020205020404" pitchFamily="49" charset="0"/>
              <a:buChar char="o"/>
            </a:pPr>
            <a:r>
              <a:rPr lang="nl-NL" altLang="nl-NL" sz="1900" dirty="0"/>
              <a:t>Engineering tools are </a:t>
            </a:r>
            <a:r>
              <a:rPr lang="nl-NL" altLang="nl-NL" sz="1900" dirty="0" err="1"/>
              <a:t>needed</a:t>
            </a:r>
            <a:r>
              <a:rPr lang="nl-NL" altLang="nl-NL" sz="1900" dirty="0"/>
              <a:t> in </a:t>
            </a:r>
            <a:r>
              <a:rPr lang="nl-NL" altLang="nl-NL" sz="1900" i="1" dirty="0" err="1">
                <a:solidFill>
                  <a:srgbClr val="FF66FF"/>
                </a:solidFill>
              </a:rPr>
              <a:t>industrial</a:t>
            </a:r>
            <a:r>
              <a:rPr lang="nl-NL" altLang="nl-NL" sz="1900" i="1" dirty="0">
                <a:solidFill>
                  <a:srgbClr val="FF66FF"/>
                </a:solidFill>
              </a:rPr>
              <a:t> </a:t>
            </a:r>
            <a:r>
              <a:rPr lang="nl-NL" altLang="nl-NL" sz="1900" dirty="0"/>
              <a:t>design codes </a:t>
            </a:r>
            <a:r>
              <a:rPr lang="nl-NL" altLang="nl-NL" sz="1900" baseline="30000" dirty="0"/>
              <a:t>1</a:t>
            </a:r>
            <a:r>
              <a:rPr lang="nl-NL" altLang="nl-NL" sz="1900" dirty="0" smtClean="0"/>
              <a:t>) </a:t>
            </a:r>
            <a:r>
              <a:rPr lang="nl-NL" altLang="nl-NL" sz="1900" dirty="0" err="1" smtClean="0"/>
              <a:t>and</a:t>
            </a:r>
            <a:r>
              <a:rPr lang="nl-NL" altLang="nl-NL" sz="1900" dirty="0" smtClean="0"/>
              <a:t> </a:t>
            </a:r>
            <a:r>
              <a:rPr lang="nl-NL" altLang="nl-NL" sz="1900" baseline="30000" dirty="0" smtClean="0"/>
              <a:t>2</a:t>
            </a:r>
            <a:r>
              <a:rPr lang="nl-NL" altLang="nl-NL" sz="1900" dirty="0" smtClean="0"/>
              <a:t>)</a:t>
            </a:r>
            <a:endParaRPr lang="nl-NL" altLang="nl-NL" sz="1900" dirty="0"/>
          </a:p>
          <a:p>
            <a:pPr marL="924459" lvl="3" indent="-342900">
              <a:lnSpc>
                <a:spcPct val="100000"/>
              </a:lnSpc>
              <a:buFont typeface="Courier New" panose="02070309020205020404" pitchFamily="49" charset="0"/>
              <a:buChar char="o"/>
            </a:pPr>
            <a:r>
              <a:rPr lang="en-US" altLang="nl-NL" sz="1900" i="1" dirty="0">
                <a:solidFill>
                  <a:srgbClr val="FF66FF"/>
                </a:solidFill>
              </a:rPr>
              <a:t>High fidelity </a:t>
            </a:r>
            <a:r>
              <a:rPr lang="en-US" altLang="nl-NL" sz="1900" dirty="0"/>
              <a:t>models (</a:t>
            </a:r>
            <a:r>
              <a:rPr lang="en-US" altLang="nl-NL" sz="1900" i="1" dirty="0">
                <a:solidFill>
                  <a:srgbClr val="FF66FF"/>
                </a:solidFill>
              </a:rPr>
              <a:t>and intermediate </a:t>
            </a:r>
            <a:r>
              <a:rPr lang="en-US" altLang="nl-NL" sz="1900" dirty="0"/>
              <a:t>models) feed information towards </a:t>
            </a:r>
            <a:r>
              <a:rPr lang="en-US" altLang="nl-NL" sz="1900" i="1" dirty="0">
                <a:solidFill>
                  <a:srgbClr val="FF66FF"/>
                </a:solidFill>
              </a:rPr>
              <a:t>engineering</a:t>
            </a:r>
            <a:r>
              <a:rPr lang="en-US" altLang="nl-NL" sz="1900" dirty="0"/>
              <a:t> </a:t>
            </a:r>
            <a:r>
              <a:rPr lang="en-US" altLang="nl-NL" sz="1900" dirty="0" smtClean="0"/>
              <a:t>models</a:t>
            </a:r>
          </a:p>
          <a:p>
            <a:pPr marL="686676" lvl="2" indent="-342900">
              <a:lnSpc>
                <a:spcPct val="100000"/>
              </a:lnSpc>
              <a:buFont typeface="Courier New" panose="02070309020205020404" pitchFamily="49" charset="0"/>
              <a:buChar char="o"/>
            </a:pPr>
            <a:endParaRPr lang="en-US" altLang="nl-NL" sz="1900" dirty="0" smtClean="0"/>
          </a:p>
          <a:p>
            <a:pPr marL="800976" lvl="2" indent="-457200">
              <a:lnSpc>
                <a:spcPct val="100000"/>
              </a:lnSpc>
              <a:buAutoNum type="arabicParenR"/>
            </a:pPr>
            <a:r>
              <a:rPr lang="en-GB" altLang="en-US" sz="900" dirty="0" smtClean="0"/>
              <a:t>J.G</a:t>
            </a:r>
            <a:r>
              <a:rPr lang="en-GB" altLang="en-US" sz="900" dirty="0"/>
              <a:t>. Schepers ‘</a:t>
            </a:r>
            <a:r>
              <a:rPr lang="en-GB" altLang="en-US" sz="900" i="1" dirty="0"/>
              <a:t>Engineering models in wind energy aerodynamics</a:t>
            </a:r>
            <a:r>
              <a:rPr lang="en-GB" altLang="en-US" sz="900" dirty="0"/>
              <a:t>,’  (2012). </a:t>
            </a:r>
            <a:endParaRPr lang="en-GB" altLang="en-US" sz="900" dirty="0" smtClean="0"/>
          </a:p>
          <a:p>
            <a:pPr marL="800976" lvl="2" indent="-457200">
              <a:lnSpc>
                <a:spcPct val="100000"/>
              </a:lnSpc>
              <a:buAutoNum type="arabicParenR"/>
            </a:pPr>
            <a:r>
              <a:rPr lang="en-GB" altLang="nl-NL" sz="900" dirty="0" smtClean="0"/>
              <a:t>M. </a:t>
            </a:r>
            <a:r>
              <a:rPr lang="en-GB" altLang="nl-NL" sz="900" dirty="0" err="1" smtClean="0"/>
              <a:t>Kloosterman</a:t>
            </a:r>
            <a:r>
              <a:rPr lang="en-GB" altLang="nl-NL" sz="900" dirty="0" smtClean="0"/>
              <a:t>, DNV-GL, AVATAR Advisory Board</a:t>
            </a:r>
            <a:endParaRPr lang="en-US" altLang="nl-NL" sz="900" dirty="0"/>
          </a:p>
          <a:p>
            <a:pPr marL="452646" lvl="1" indent="-342900">
              <a:lnSpc>
                <a:spcPct val="100000"/>
              </a:lnSpc>
            </a:pPr>
            <a:endParaRPr lang="en-US" altLang="nl-NL" sz="900" dirty="0" smtClean="0">
              <a:solidFill>
                <a:schemeClr val="tx1"/>
              </a:solidFill>
            </a:endParaRPr>
          </a:p>
        </p:txBody>
      </p:sp>
      <p:sp>
        <p:nvSpPr>
          <p:cNvPr id="5" name="Date Placeholder 4"/>
          <p:cNvSpPr>
            <a:spLocks noGrp="1"/>
          </p:cNvSpPr>
          <p:nvPr>
            <p:ph type="dt" sz="quarter" idx="4294967295"/>
          </p:nvPr>
        </p:nvSpPr>
        <p:spPr>
          <a:xfrm>
            <a:off x="0" y="5397500"/>
            <a:ext cx="1905000" cy="254000"/>
          </a:xfrm>
          <a:prstGeom prst="rect">
            <a:avLst/>
          </a:prstGeom>
        </p:spPr>
        <p:txBody>
          <a:bodyPr/>
          <a:lstStyle/>
          <a:p>
            <a:pPr>
              <a:defRPr/>
            </a:pPr>
            <a:fld id="{B65880D9-967D-4CB8-97B4-0BE539B5DC48}" type="datetime1">
              <a:rPr lang="nl-NL"/>
              <a:pPr>
                <a:defRPr/>
              </a:pPr>
              <a:t>27-11-2017</a:t>
            </a:fld>
            <a:endParaRPr lang="nl-NL"/>
          </a:p>
        </p:txBody>
      </p:sp>
    </p:spTree>
    <p:extLst>
      <p:ext uri="{BB962C8B-B14F-4D97-AF65-F5344CB8AC3E}">
        <p14:creationId xmlns:p14="http://schemas.microsoft.com/office/powerpoint/2010/main" val="364669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2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2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2383575" y="206092"/>
            <a:ext cx="6760425" cy="723300"/>
          </a:xfrm>
        </p:spPr>
        <p:txBody>
          <a:bodyPr/>
          <a:lstStyle/>
          <a:p>
            <a:r>
              <a:rPr lang="nl-NL" dirty="0" smtClean="0"/>
              <a:t/>
            </a:r>
            <a:br>
              <a:rPr lang="nl-NL" dirty="0" smtClean="0"/>
            </a:br>
            <a:r>
              <a:rPr lang="nl-NL" sz="2400" dirty="0" err="1" smtClean="0">
                <a:solidFill>
                  <a:srgbClr val="FF0000"/>
                </a:solidFill>
              </a:rPr>
              <a:t>One</a:t>
            </a:r>
            <a:r>
              <a:rPr lang="nl-NL" sz="2400" dirty="0" smtClean="0">
                <a:solidFill>
                  <a:srgbClr val="FF0000"/>
                </a:solidFill>
              </a:rPr>
              <a:t> Highlight:</a:t>
            </a:r>
            <a:br>
              <a:rPr lang="nl-NL" sz="2400" dirty="0" smtClean="0">
                <a:solidFill>
                  <a:srgbClr val="FF0000"/>
                </a:solidFill>
              </a:rPr>
            </a:br>
            <a:r>
              <a:rPr lang="nl-NL" sz="2400" dirty="0" err="1">
                <a:solidFill>
                  <a:srgbClr val="FF0000"/>
                </a:solidFill>
              </a:rPr>
              <a:t>M</a:t>
            </a:r>
            <a:r>
              <a:rPr lang="nl-NL" sz="2400" dirty="0" err="1" smtClean="0">
                <a:solidFill>
                  <a:srgbClr val="FF0000"/>
                </a:solidFill>
              </a:rPr>
              <a:t>easurements</a:t>
            </a:r>
            <a:r>
              <a:rPr lang="nl-NL" sz="2400" dirty="0" smtClean="0">
                <a:solidFill>
                  <a:srgbClr val="FF0000"/>
                </a:solidFill>
              </a:rPr>
              <a:t> in DNW </a:t>
            </a:r>
            <a:r>
              <a:rPr lang="nl-NL" sz="2400" dirty="0" err="1" smtClean="0">
                <a:solidFill>
                  <a:srgbClr val="FF0000"/>
                </a:solidFill>
              </a:rPr>
              <a:t>pressurized</a:t>
            </a:r>
            <a:r>
              <a:rPr lang="nl-NL" sz="2400" dirty="0" smtClean="0">
                <a:solidFill>
                  <a:srgbClr val="FF0000"/>
                </a:solidFill>
              </a:rPr>
              <a:t> tunnel</a:t>
            </a:r>
          </a:p>
        </p:txBody>
      </p:sp>
      <p:sp>
        <p:nvSpPr>
          <p:cNvPr id="39939" name="Rectangle 3"/>
          <p:cNvSpPr>
            <a:spLocks noGrp="1"/>
          </p:cNvSpPr>
          <p:nvPr>
            <p:ph idx="11"/>
          </p:nvPr>
        </p:nvSpPr>
        <p:spPr>
          <a:xfrm>
            <a:off x="533400" y="1485899"/>
            <a:ext cx="7966685" cy="3936267"/>
          </a:xfrm>
        </p:spPr>
        <p:txBody>
          <a:bodyPr/>
          <a:lstStyle/>
          <a:p>
            <a:r>
              <a:rPr lang="en-US" sz="2000" dirty="0" smtClean="0"/>
              <a:t>Measurements up to Re = 15M (and low M)</a:t>
            </a:r>
          </a:p>
          <a:p>
            <a:r>
              <a:rPr lang="en-US" sz="2000" dirty="0" smtClean="0"/>
              <a:t>DU00-W-212 selected as common airfoil</a:t>
            </a:r>
          </a:p>
          <a:p>
            <a:pPr lvl="1">
              <a:buFont typeface="Courier New" panose="02070309020205020404" pitchFamily="49" charset="0"/>
              <a:buChar char="o"/>
            </a:pPr>
            <a:r>
              <a:rPr lang="en-US" sz="2000" dirty="0" smtClean="0"/>
              <a:t>Also measured by:</a:t>
            </a:r>
          </a:p>
          <a:p>
            <a:pPr lvl="2"/>
            <a:r>
              <a:rPr lang="en-US" sz="2000" dirty="0" smtClean="0"/>
              <a:t>LM  up to RE=6M</a:t>
            </a:r>
          </a:p>
          <a:p>
            <a:pPr lvl="2"/>
            <a:r>
              <a:rPr lang="en-US" sz="2000" dirty="0" err="1" smtClean="0"/>
              <a:t>Forwind</a:t>
            </a:r>
            <a:r>
              <a:rPr lang="en-US" sz="2000" dirty="0" smtClean="0"/>
              <a:t> at controlled  turbulent conditions </a:t>
            </a:r>
            <a:br>
              <a:rPr lang="en-US" sz="2000" dirty="0" smtClean="0"/>
            </a:br>
            <a:r>
              <a:rPr lang="en-US" sz="2000" dirty="0" smtClean="0"/>
              <a:t>up to Re = 1M</a:t>
            </a:r>
          </a:p>
          <a:p>
            <a:r>
              <a:rPr lang="en-US" sz="2000" dirty="0" smtClean="0"/>
              <a:t>Results are brought into a ‘blind test’ </a:t>
            </a:r>
          </a:p>
          <a:p>
            <a:pPr lvl="1">
              <a:buFont typeface="Courier New" panose="02070309020205020404" pitchFamily="49" charset="0"/>
              <a:buChar char="o"/>
            </a:pPr>
            <a:r>
              <a:rPr lang="en-US" sz="2000" dirty="0" smtClean="0"/>
              <a:t>Measurements compared with calculations</a:t>
            </a:r>
          </a:p>
          <a:p>
            <a:pPr lvl="1">
              <a:buFont typeface="Courier New" panose="02070309020205020404" pitchFamily="49" charset="0"/>
              <a:buChar char="o"/>
            </a:pPr>
            <a:r>
              <a:rPr lang="en-US" sz="2000" dirty="0" smtClean="0"/>
              <a:t>Blind test included participants outside project</a:t>
            </a:r>
            <a:endParaRPr lang="nl-NL" sz="2000" dirty="0" smtClean="0"/>
          </a:p>
        </p:txBody>
      </p:sp>
      <p:pic>
        <p:nvPicPr>
          <p:cNvPr id="39940" name="Picture 4" descr="IMAG0353-small"/>
          <p:cNvPicPr>
            <a:picLocks noChangeAspect="1" noChangeArrowheads="1"/>
          </p:cNvPicPr>
          <p:nvPr/>
        </p:nvPicPr>
        <p:blipFill>
          <a:blip r:embed="rId3" cstate="print"/>
          <a:srcRect/>
          <a:stretch>
            <a:fillRect/>
          </a:stretch>
        </p:blipFill>
        <p:spPr bwMode="auto">
          <a:xfrm>
            <a:off x="6553200" y="1714500"/>
            <a:ext cx="2322512" cy="3878263"/>
          </a:xfrm>
          <a:prstGeom prst="rect">
            <a:avLst/>
          </a:prstGeom>
          <a:noFill/>
        </p:spPr>
      </p:pic>
      <p:sp>
        <p:nvSpPr>
          <p:cNvPr id="2" name="TextBox 1"/>
          <p:cNvSpPr txBox="1"/>
          <p:nvPr/>
        </p:nvSpPr>
        <p:spPr>
          <a:xfrm>
            <a:off x="6535057" y="1308928"/>
            <a:ext cx="2587568" cy="353943"/>
          </a:xfrm>
          <a:prstGeom prst="rect">
            <a:avLst/>
          </a:prstGeom>
          <a:noFill/>
        </p:spPr>
        <p:txBody>
          <a:bodyPr wrap="none" rtlCol="0">
            <a:spAutoFit/>
          </a:bodyPr>
          <a:lstStyle/>
          <a:p>
            <a:pPr marL="0" marR="0" lvl="0" indent="0" algn="l" defTabSz="856708"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Calibri"/>
                <a:ea typeface="+mn-ea"/>
                <a:cs typeface="+mn-cs"/>
              </a:rPr>
              <a:t>DNW-HDG model, c=15 cm</a:t>
            </a: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hthoek 2"/>
          <p:cNvSpPr/>
          <p:nvPr/>
        </p:nvSpPr>
        <p:spPr>
          <a:xfrm>
            <a:off x="154016" y="4533900"/>
            <a:ext cx="7674825" cy="646331"/>
          </a:xfrm>
          <a:prstGeom prst="rect">
            <a:avLst/>
          </a:prstGeom>
        </p:spPr>
        <p:txBody>
          <a:bodyPr wrap="square">
            <a:spAutoFit/>
          </a:bodyPr>
          <a:lstStyle/>
          <a:p>
            <a:pPr lvl="0" defTabSz="914400" eaLnBrk="0" fontAlgn="base" hangingPunct="0">
              <a:spcBef>
                <a:spcPct val="0"/>
              </a:spcBef>
              <a:spcAft>
                <a:spcPct val="0"/>
              </a:spcAft>
            </a:pPr>
            <a:r>
              <a:rPr lang="nl-NL" altLang="nl-NL" sz="900" i="1" dirty="0">
                <a:latin typeface="Lucida Grande"/>
              </a:rPr>
              <a:t>Summary of </a:t>
            </a:r>
            <a:r>
              <a:rPr lang="nl-NL" altLang="nl-NL" sz="900" i="1" dirty="0" err="1">
                <a:latin typeface="Lucida Grande"/>
              </a:rPr>
              <a:t>the</a:t>
            </a:r>
            <a:r>
              <a:rPr lang="nl-NL" altLang="nl-NL" sz="900" i="1" dirty="0">
                <a:latin typeface="Lucida Grande"/>
              </a:rPr>
              <a:t> Blind Test </a:t>
            </a:r>
            <a:r>
              <a:rPr lang="nl-NL" altLang="nl-NL" sz="900" i="1" dirty="0" err="1">
                <a:latin typeface="Lucida Grande"/>
              </a:rPr>
              <a:t>Campaign</a:t>
            </a:r>
            <a:r>
              <a:rPr lang="nl-NL" altLang="nl-NL" sz="900" i="1" dirty="0">
                <a:latin typeface="Lucida Grande"/>
              </a:rPr>
              <a:t> </a:t>
            </a:r>
            <a:r>
              <a:rPr lang="nl-NL" altLang="nl-NL" sz="900" i="1" dirty="0" err="1">
                <a:latin typeface="Lucida Grande"/>
              </a:rPr>
              <a:t>to</a:t>
            </a:r>
            <a:r>
              <a:rPr lang="nl-NL" altLang="nl-NL" sz="900" i="1" dirty="0">
                <a:latin typeface="Lucida Grande"/>
              </a:rPr>
              <a:t> </a:t>
            </a:r>
            <a:r>
              <a:rPr lang="nl-NL" altLang="nl-NL" sz="900" i="1" dirty="0" err="1">
                <a:latin typeface="Lucida Grande"/>
              </a:rPr>
              <a:t>predict</a:t>
            </a:r>
            <a:r>
              <a:rPr lang="nl-NL" altLang="nl-NL" sz="900" i="1" dirty="0">
                <a:latin typeface="Lucida Grande"/>
              </a:rPr>
              <a:t> </a:t>
            </a:r>
            <a:r>
              <a:rPr lang="nl-NL" altLang="nl-NL" sz="900" i="1" dirty="0" err="1">
                <a:latin typeface="Lucida Grande"/>
              </a:rPr>
              <a:t>the</a:t>
            </a:r>
            <a:r>
              <a:rPr lang="nl-NL" altLang="nl-NL" sz="900" i="1" dirty="0">
                <a:latin typeface="Lucida Grande"/>
              </a:rPr>
              <a:t> High Reynolds </a:t>
            </a:r>
            <a:r>
              <a:rPr lang="nl-NL" altLang="nl-NL" sz="900" i="1" dirty="0" err="1">
                <a:latin typeface="Lucida Grande"/>
              </a:rPr>
              <a:t>number</a:t>
            </a:r>
            <a:r>
              <a:rPr lang="nl-NL" altLang="nl-NL" sz="900" i="1" dirty="0">
                <a:latin typeface="Lucida Grande"/>
              </a:rPr>
              <a:t>  </a:t>
            </a:r>
            <a:r>
              <a:rPr lang="nl-NL" altLang="nl-NL" sz="900" i="1" dirty="0" smtClean="0">
                <a:latin typeface="Lucida Grande"/>
              </a:rPr>
              <a:t> </a:t>
            </a:r>
            <a:r>
              <a:rPr lang="nl-NL" altLang="nl-NL" sz="900" i="1" dirty="0">
                <a:latin typeface="Lucida Grande"/>
              </a:rPr>
              <a:t>performance of DU00-W-210 </a:t>
            </a:r>
            <a:r>
              <a:rPr lang="nl-NL" altLang="nl-NL" sz="900" i="1" dirty="0" err="1">
                <a:latin typeface="Lucida Grande"/>
              </a:rPr>
              <a:t>airfoil</a:t>
            </a:r>
            <a:endParaRPr lang="nl-NL" altLang="nl-NL" sz="900" i="1" dirty="0"/>
          </a:p>
          <a:p>
            <a:pPr lvl="0" defTabSz="914400" eaLnBrk="0" fontAlgn="base" hangingPunct="0">
              <a:spcBef>
                <a:spcPct val="0"/>
              </a:spcBef>
              <a:spcAft>
                <a:spcPct val="0"/>
              </a:spcAft>
            </a:pPr>
            <a:r>
              <a:rPr lang="nl-NL" altLang="nl-NL" sz="900" dirty="0" err="1">
                <a:latin typeface="Lucida Grande"/>
              </a:rPr>
              <a:t>Ozlem</a:t>
            </a:r>
            <a:r>
              <a:rPr lang="nl-NL" altLang="nl-NL" sz="900" dirty="0">
                <a:latin typeface="Lucida Grande"/>
              </a:rPr>
              <a:t> </a:t>
            </a:r>
            <a:r>
              <a:rPr lang="nl-NL" altLang="nl-NL" sz="900" dirty="0" err="1">
                <a:latin typeface="Lucida Grande"/>
              </a:rPr>
              <a:t>Ceyhan</a:t>
            </a:r>
            <a:r>
              <a:rPr lang="nl-NL" altLang="nl-NL" sz="900" dirty="0">
                <a:latin typeface="Lucida Grande"/>
              </a:rPr>
              <a:t>, Oscar </a:t>
            </a:r>
            <a:r>
              <a:rPr lang="nl-NL" altLang="nl-NL" sz="900" dirty="0" err="1">
                <a:latin typeface="Lucida Grande"/>
              </a:rPr>
              <a:t>Pires</a:t>
            </a:r>
            <a:r>
              <a:rPr lang="nl-NL" altLang="nl-NL" sz="900" dirty="0">
                <a:latin typeface="Lucida Grande"/>
              </a:rPr>
              <a:t>, </a:t>
            </a:r>
            <a:r>
              <a:rPr lang="nl-NL" altLang="nl-NL" sz="900" dirty="0" err="1">
                <a:latin typeface="Lucida Grande"/>
              </a:rPr>
              <a:t>Xabier</a:t>
            </a:r>
            <a:r>
              <a:rPr lang="nl-NL" altLang="nl-NL" sz="900" dirty="0">
                <a:latin typeface="Lucida Grande"/>
              </a:rPr>
              <a:t> </a:t>
            </a:r>
            <a:r>
              <a:rPr lang="nl-NL" altLang="nl-NL" sz="900" dirty="0" err="1">
                <a:latin typeface="Lucida Grande"/>
              </a:rPr>
              <a:t>Munduate</a:t>
            </a:r>
            <a:r>
              <a:rPr lang="nl-NL" altLang="nl-NL" sz="900" dirty="0">
                <a:latin typeface="Lucida Grande"/>
              </a:rPr>
              <a:t>, Niels N. </a:t>
            </a:r>
            <a:r>
              <a:rPr lang="nl-NL" altLang="nl-NL" sz="900" dirty="0" err="1">
                <a:latin typeface="Lucida Grande"/>
              </a:rPr>
              <a:t>Sorensen</a:t>
            </a:r>
            <a:r>
              <a:rPr lang="nl-NL" altLang="nl-NL" sz="900" dirty="0">
                <a:latin typeface="Lucida Grande"/>
              </a:rPr>
              <a:t>, Alois Peter </a:t>
            </a:r>
            <a:r>
              <a:rPr lang="nl-NL" altLang="nl-NL" sz="900" dirty="0" err="1">
                <a:latin typeface="Lucida Grande"/>
              </a:rPr>
              <a:t>Schaffarczyk</a:t>
            </a:r>
            <a:r>
              <a:rPr lang="nl-NL" altLang="nl-NL" sz="900" dirty="0">
                <a:latin typeface="Lucida Grande"/>
              </a:rPr>
              <a:t>, </a:t>
            </a:r>
            <a:r>
              <a:rPr lang="nl-NL" altLang="nl-NL" sz="900" dirty="0" err="1" smtClean="0">
                <a:latin typeface="Lucida Grande"/>
              </a:rPr>
              <a:t>Torben</a:t>
            </a:r>
            <a:r>
              <a:rPr lang="nl-NL" altLang="nl-NL" sz="900" dirty="0" smtClean="0">
                <a:latin typeface="Lucida Grande"/>
              </a:rPr>
              <a:t> </a:t>
            </a:r>
            <a:r>
              <a:rPr lang="nl-NL" altLang="nl-NL" sz="900" dirty="0" err="1">
                <a:latin typeface="Lucida Grande"/>
              </a:rPr>
              <a:t>Reichstein</a:t>
            </a:r>
            <a:r>
              <a:rPr lang="nl-NL" altLang="nl-NL" sz="900" dirty="0">
                <a:latin typeface="Lucida Grande"/>
              </a:rPr>
              <a:t>, </a:t>
            </a:r>
            <a:r>
              <a:rPr lang="nl-NL" altLang="nl-NL" sz="900" dirty="0" smtClean="0">
                <a:latin typeface="Lucida Grande"/>
              </a:rPr>
              <a:t/>
            </a:r>
            <a:br>
              <a:rPr lang="nl-NL" altLang="nl-NL" sz="900" dirty="0" smtClean="0">
                <a:latin typeface="Lucida Grande"/>
              </a:rPr>
            </a:br>
            <a:r>
              <a:rPr lang="nl-NL" altLang="nl-NL" sz="900" dirty="0" smtClean="0">
                <a:latin typeface="Lucida Grande"/>
              </a:rPr>
              <a:t>Konstantinos </a:t>
            </a:r>
            <a:r>
              <a:rPr lang="nl-NL" altLang="nl-NL" sz="900" dirty="0" err="1">
                <a:latin typeface="Lucida Grande"/>
              </a:rPr>
              <a:t>Diakakis</a:t>
            </a:r>
            <a:r>
              <a:rPr lang="nl-NL" altLang="nl-NL" sz="900" dirty="0">
                <a:latin typeface="Lucida Grande"/>
              </a:rPr>
              <a:t>, </a:t>
            </a:r>
            <a:r>
              <a:rPr lang="nl-NL" altLang="nl-NL" sz="900" dirty="0" err="1" smtClean="0">
                <a:latin typeface="Lucida Grande"/>
              </a:rPr>
              <a:t>Giorgos</a:t>
            </a:r>
            <a:r>
              <a:rPr lang="nl-NL" altLang="nl-NL" sz="900" dirty="0" smtClean="0">
                <a:latin typeface="Lucida Grande"/>
              </a:rPr>
              <a:t> </a:t>
            </a:r>
            <a:r>
              <a:rPr lang="nl-NL" altLang="nl-NL" sz="900" dirty="0" err="1">
                <a:latin typeface="Lucida Grande"/>
              </a:rPr>
              <a:t>Papadakis</a:t>
            </a:r>
            <a:r>
              <a:rPr lang="nl-NL" altLang="nl-NL" sz="900" dirty="0">
                <a:latin typeface="Lucida Grande"/>
              </a:rPr>
              <a:t>, Elia </a:t>
            </a:r>
            <a:r>
              <a:rPr lang="nl-NL" altLang="nl-NL" sz="900" dirty="0" err="1">
                <a:latin typeface="Lucida Grande"/>
              </a:rPr>
              <a:t>Daniele</a:t>
            </a:r>
            <a:r>
              <a:rPr lang="nl-NL" altLang="nl-NL" sz="900" dirty="0">
                <a:latin typeface="Lucida Grande"/>
              </a:rPr>
              <a:t>, Michael </a:t>
            </a:r>
            <a:r>
              <a:rPr lang="nl-NL" altLang="nl-NL" sz="900" dirty="0" err="1">
                <a:latin typeface="Lucida Grande"/>
              </a:rPr>
              <a:t>Schwarz</a:t>
            </a:r>
            <a:r>
              <a:rPr lang="nl-NL" altLang="nl-NL" sz="900" dirty="0">
                <a:latin typeface="Lucida Grande"/>
              </a:rPr>
              <a:t>,  </a:t>
            </a:r>
            <a:r>
              <a:rPr lang="nl-NL" altLang="nl-NL" sz="900" dirty="0" err="1" smtClean="0">
                <a:latin typeface="Lucida Grande"/>
              </a:rPr>
              <a:t>Thorsten</a:t>
            </a:r>
            <a:r>
              <a:rPr lang="nl-NL" altLang="nl-NL" sz="900" dirty="0" smtClean="0">
                <a:latin typeface="Lucida Grande"/>
              </a:rPr>
              <a:t> </a:t>
            </a:r>
            <a:r>
              <a:rPr lang="nl-NL" altLang="nl-NL" sz="900" dirty="0" err="1">
                <a:latin typeface="Lucida Grande"/>
              </a:rPr>
              <a:t>Lutz</a:t>
            </a:r>
            <a:r>
              <a:rPr lang="nl-NL" altLang="nl-NL" sz="900" dirty="0">
                <a:latin typeface="Lucida Grande"/>
              </a:rPr>
              <a:t>, </a:t>
            </a:r>
            <a:r>
              <a:rPr lang="nl-NL" altLang="nl-NL" sz="900" dirty="0" err="1">
                <a:latin typeface="Lucida Grande"/>
              </a:rPr>
              <a:t>and</a:t>
            </a:r>
            <a:r>
              <a:rPr lang="nl-NL" altLang="nl-NL" sz="900" dirty="0">
                <a:latin typeface="Lucida Grande"/>
              </a:rPr>
              <a:t> </a:t>
            </a:r>
            <a:r>
              <a:rPr lang="nl-NL" altLang="nl-NL" sz="900" dirty="0" err="1">
                <a:latin typeface="Lucida Grande"/>
              </a:rPr>
              <a:t>Raul</a:t>
            </a:r>
            <a:r>
              <a:rPr lang="nl-NL" altLang="nl-NL" sz="900" dirty="0">
                <a:latin typeface="Lucida Grande"/>
              </a:rPr>
              <a:t> </a:t>
            </a:r>
            <a:r>
              <a:rPr lang="nl-NL" altLang="nl-NL" sz="900" dirty="0" err="1">
                <a:latin typeface="Lucida Grande"/>
              </a:rPr>
              <a:t>Prieto</a:t>
            </a:r>
            <a:endParaRPr lang="nl-NL" altLang="nl-NL" sz="900" dirty="0">
              <a:latin typeface="Lucida Grande"/>
            </a:endParaRPr>
          </a:p>
          <a:p>
            <a:pPr lvl="0" defTabSz="914400" eaLnBrk="0" fontAlgn="base" hangingPunct="0">
              <a:spcBef>
                <a:spcPct val="0"/>
              </a:spcBef>
              <a:spcAft>
                <a:spcPct val="0"/>
              </a:spcAft>
            </a:pPr>
            <a:r>
              <a:rPr lang="nl-NL" altLang="nl-NL" sz="900" dirty="0">
                <a:latin typeface="Lucida Grande"/>
              </a:rPr>
              <a:t>35th Wind Energy Symposium. </a:t>
            </a:r>
            <a:r>
              <a:rPr lang="nl-NL" altLang="nl-NL" sz="900" dirty="0" err="1">
                <a:latin typeface="Lucida Grande"/>
              </a:rPr>
              <a:t>Grapevine</a:t>
            </a:r>
            <a:r>
              <a:rPr lang="nl-NL" altLang="nl-NL" sz="900" dirty="0">
                <a:latin typeface="Lucida Grande"/>
              </a:rPr>
              <a:t>, Texas. </a:t>
            </a:r>
            <a:r>
              <a:rPr lang="nl-NL" altLang="nl-NL" sz="900" dirty="0"/>
              <a:t> </a:t>
            </a:r>
          </a:p>
        </p:txBody>
      </p:sp>
    </p:spTree>
    <p:extLst>
      <p:ext uri="{BB962C8B-B14F-4D97-AF65-F5344CB8AC3E}">
        <p14:creationId xmlns:p14="http://schemas.microsoft.com/office/powerpoint/2010/main" val="793282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Aangepast 2">
      <a:dk1>
        <a:sysClr val="windowText" lastClr="000000"/>
      </a:dk1>
      <a:lt1>
        <a:srgbClr val="FFFFFF"/>
      </a:lt1>
      <a:dk2>
        <a:srgbClr val="5F6062"/>
      </a:dk2>
      <a:lt2>
        <a:srgbClr val="FF0000"/>
      </a:lt2>
      <a:accent1>
        <a:srgbClr val="000000"/>
      </a:accent1>
      <a:accent2>
        <a:srgbClr val="FFFF34"/>
      </a:accent2>
      <a:accent3>
        <a:srgbClr val="535353"/>
      </a:accent3>
      <a:accent4>
        <a:srgbClr val="8EC03F"/>
      </a:accent4>
      <a:accent5>
        <a:srgbClr val="999999"/>
      </a:accent5>
      <a:accent6>
        <a:srgbClr val="63B151"/>
      </a:accent6>
      <a:hlink>
        <a:srgbClr val="CCCCCC"/>
      </a:hlink>
      <a:folHlink>
        <a:srgbClr val="009644"/>
      </a:folHlink>
    </a:clrScheme>
    <a:fontScheme name="ECN">
      <a:majorFont>
        <a:latin typeface="Georgia"/>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Aangepast 5">
      <a:dk1>
        <a:sysClr val="windowText" lastClr="000000"/>
      </a:dk1>
      <a:lt1>
        <a:sysClr val="window" lastClr="FFFFFF"/>
      </a:lt1>
      <a:dk2>
        <a:srgbClr val="5F6062"/>
      </a:dk2>
      <a:lt2>
        <a:srgbClr val="FF0000"/>
      </a:lt2>
      <a:accent1>
        <a:srgbClr val="000000"/>
      </a:accent1>
      <a:accent2>
        <a:srgbClr val="E3E334"/>
      </a:accent2>
      <a:accent3>
        <a:srgbClr val="535353"/>
      </a:accent3>
      <a:accent4>
        <a:srgbClr val="8EC03F"/>
      </a:accent4>
      <a:accent5>
        <a:srgbClr val="999999"/>
      </a:accent5>
      <a:accent6>
        <a:srgbClr val="63B151"/>
      </a:accent6>
      <a:hlink>
        <a:srgbClr val="CCCCCC"/>
      </a:hlink>
      <a:folHlink>
        <a:srgbClr val="009644"/>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Aangepast 4">
      <a:dk1>
        <a:sysClr val="windowText" lastClr="000000"/>
      </a:dk1>
      <a:lt1>
        <a:sysClr val="window" lastClr="FFFFFF"/>
      </a:lt1>
      <a:dk2>
        <a:srgbClr val="5F6062"/>
      </a:dk2>
      <a:lt2>
        <a:srgbClr val="FF0000"/>
      </a:lt2>
      <a:accent1>
        <a:srgbClr val="000000"/>
      </a:accent1>
      <a:accent2>
        <a:srgbClr val="FFFF34"/>
      </a:accent2>
      <a:accent3>
        <a:srgbClr val="535353"/>
      </a:accent3>
      <a:accent4>
        <a:srgbClr val="8EC03F"/>
      </a:accent4>
      <a:accent5>
        <a:srgbClr val="999999"/>
      </a:accent5>
      <a:accent6>
        <a:srgbClr val="63B151"/>
      </a:accent6>
      <a:hlink>
        <a:srgbClr val="CCCCCC"/>
      </a:hlink>
      <a:folHlink>
        <a:srgbClr val="009644"/>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11937</TotalTime>
  <Words>646</Words>
  <Application>Microsoft Office PowerPoint</Application>
  <PresentationFormat>On-screen Show (16:10)</PresentationFormat>
  <Paragraphs>138</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Courier New</vt:lpstr>
      <vt:lpstr>Georgia</vt:lpstr>
      <vt:lpstr>Lucida Grande</vt:lpstr>
      <vt:lpstr>Symbol</vt:lpstr>
      <vt:lpstr>Times New Roman</vt:lpstr>
      <vt:lpstr>Verdana</vt:lpstr>
      <vt:lpstr>Wingdings</vt:lpstr>
      <vt:lpstr>Blank</vt:lpstr>
      <vt:lpstr>AVATAR project Advanced Aerodynamic Tools for lArge Rotors</vt:lpstr>
      <vt:lpstr>EU FP7 Project initiated by EERA</vt:lpstr>
      <vt:lpstr>AVATAR presentations</vt:lpstr>
      <vt:lpstr>Period</vt:lpstr>
      <vt:lpstr>Main motivation for AVATAR: Aerodynamics of large wind turbines (10-20MW)</vt:lpstr>
      <vt:lpstr>Main motivation for AVATAR: Aerodynamics of large wind turbines (10-20MW)</vt:lpstr>
      <vt:lpstr>  Avatar: Main objective </vt:lpstr>
      <vt:lpstr>Avatar: Work procedure</vt:lpstr>
      <vt:lpstr> One Highlight: Measurements in DNW pressurized tunnel</vt:lpstr>
      <vt:lpstr>Full CFD calculations vs measurements Effect in Blade Design parameter: Cl/Cd</vt:lpstr>
      <vt:lpstr>Full CFD calculations vs measurements Effect in Blade Design parameter: Cl/Cd</vt:lpstr>
      <vt:lpstr>Blind test: main conclusion</vt:lpstr>
      <vt:lpstr>Avatar: Main achievements</vt:lpstr>
      <vt:lpstr>Avatar: Main recommendation</vt:lpstr>
      <vt:lpstr>PowerPoint Presentation</vt:lpstr>
      <vt:lpstr>PowerPoint Presentation</vt:lpstr>
    </vt:vector>
  </TitlesOfParts>
  <Company>NRG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Stam,mw L. (Lesly)</dc:creator>
  <cp:lastModifiedBy>Sabina Potestio</cp:lastModifiedBy>
  <cp:revision>618</cp:revision>
  <cp:lastPrinted>2016-08-17T07:41:04Z</cp:lastPrinted>
  <dcterms:created xsi:type="dcterms:W3CDTF">2014-01-20T10:38:54Z</dcterms:created>
  <dcterms:modified xsi:type="dcterms:W3CDTF">2017-11-27T15:15:35Z</dcterms:modified>
</cp:coreProperties>
</file>