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3" r:id="rId2"/>
    <p:sldId id="321" r:id="rId3"/>
    <p:sldId id="319" r:id="rId4"/>
    <p:sldId id="322" r:id="rId5"/>
    <p:sldId id="325" r:id="rId6"/>
    <p:sldId id="324" r:id="rId7"/>
    <p:sldId id="327" r:id="rId8"/>
    <p:sldId id="337" r:id="rId9"/>
    <p:sldId id="332" r:id="rId10"/>
    <p:sldId id="336" r:id="rId11"/>
    <p:sldId id="333" r:id="rId12"/>
    <p:sldId id="346" r:id="rId13"/>
    <p:sldId id="341" r:id="rId14"/>
    <p:sldId id="343" r:id="rId15"/>
    <p:sldId id="344" r:id="rId16"/>
    <p:sldId id="318" r:id="rId17"/>
    <p:sldId id="339" r:id="rId18"/>
    <p:sldId id="345" r:id="rId19"/>
    <p:sldId id="286" r:id="rId20"/>
    <p:sldId id="284" r:id="rId21"/>
  </p:sldIdLst>
  <p:sldSz cx="9144000" cy="5715000" type="screen16x10"/>
  <p:notesSz cx="6858000" cy="9144000"/>
  <p:defaultTextStyle>
    <a:defPPr>
      <a:defRPr lang="en-US"/>
    </a:defPPr>
    <a:lvl1pPr marL="0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8354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6708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5062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3416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41771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70126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98480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26834" algn="l" defTabSz="8567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">
          <p15:clr>
            <a:srgbClr val="A4A3A4"/>
          </p15:clr>
        </p15:guide>
        <p15:guide id="2" orient="horz" pos="3312">
          <p15:clr>
            <a:srgbClr val="A4A3A4"/>
          </p15:clr>
        </p15:guide>
        <p15:guide id="3" orient="horz" pos="1158">
          <p15:clr>
            <a:srgbClr val="A4A3A4"/>
          </p15:clr>
        </p15:guide>
        <p15:guide id="4" orient="horz" pos="761">
          <p15:clr>
            <a:srgbClr val="A4A3A4"/>
          </p15:clr>
        </p15:guide>
        <p15:guide id="5" pos="953">
          <p15:clr>
            <a:srgbClr val="A4A3A4"/>
          </p15:clr>
        </p15:guide>
        <p15:guide id="6" pos="631">
          <p15:clr>
            <a:srgbClr val="A4A3A4"/>
          </p15:clr>
        </p15:guide>
        <p15:guide id="7" pos="5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FF9900"/>
    <a:srgbClr val="00AA77"/>
    <a:srgbClr val="FFFF00"/>
    <a:srgbClr val="FFF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9" autoAdjust="0"/>
    <p:restoredTop sz="96347" autoAdjust="0"/>
  </p:normalViewPr>
  <p:slideViewPr>
    <p:cSldViewPr showGuides="1">
      <p:cViewPr varScale="1">
        <p:scale>
          <a:sx n="134" d="100"/>
          <a:sy n="134" d="100"/>
        </p:scale>
        <p:origin x="1278" y="114"/>
      </p:cViewPr>
      <p:guideLst>
        <p:guide orient="horz" pos="370"/>
        <p:guide orient="horz" pos="3312"/>
        <p:guide orient="horz" pos="1158"/>
        <p:guide orient="horz" pos="761"/>
        <p:guide pos="953"/>
        <p:guide pos="631"/>
        <p:guide pos="5403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98" y="-90"/>
      </p:cViewPr>
      <p:guideLst>
        <p:guide orient="horz" pos="27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2667000" y="275493"/>
            <a:ext cx="3733800" cy="46306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39ADB084-DE69-4AB4-87C0-581826434495}" type="datetime4">
              <a:rPr lang="en-US" smtClean="0"/>
              <a:t>November 24, 2017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943600" y="8685213"/>
            <a:ext cx="457200" cy="45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A247EA4F-1711-4D0F-8CC6-0EBBDBEEE34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Afbeelding 3" descr="logo_zondertag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9" y="251520"/>
            <a:ext cx="1584176" cy="5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53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8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2667000" y="275493"/>
            <a:ext cx="3733800" cy="46306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902F6A95-D6A4-4064-909C-CB2F1D5434F9}" type="datetime4">
              <a:rPr lang="en-US" smtClean="0"/>
              <a:t>November 24, 2017</a:t>
            </a:fld>
            <a:endParaRPr lang="en-US"/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5"/>
          </p:nvPr>
        </p:nvSpPr>
        <p:spPr>
          <a:xfrm>
            <a:off x="5943600" y="8685213"/>
            <a:ext cx="457200" cy="45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A247EA4F-1711-4D0F-8CC6-0EBBDBEEE34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fbeelding 8" descr="logo_zonder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9" y="251520"/>
            <a:ext cx="1584176" cy="5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34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51956" indent="-151956" algn="l" defTabSz="810433" rtl="0" eaLnBrk="1" latinLnBrk="0" hangingPunct="1">
      <a:buClr>
        <a:schemeClr val="bg2"/>
      </a:buClr>
      <a:buFont typeface="Arial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57172" indent="-151956" algn="l" defTabSz="810433" rtl="0" eaLnBrk="1" latinLnBrk="0" hangingPunct="1">
      <a:buFont typeface="Lucida Grande"/>
      <a:buChar char="−"/>
      <a:defRPr sz="1100" kern="1200">
        <a:solidFill>
          <a:schemeClr val="tx2"/>
        </a:solidFill>
        <a:latin typeface="+mn-lt"/>
        <a:ea typeface="+mn-ea"/>
        <a:cs typeface="+mn-cs"/>
      </a:defRPr>
    </a:lvl2pPr>
    <a:lvl3pPr marL="962389" indent="-151956" algn="l" defTabSz="810433" rtl="0" eaLnBrk="1" latinLnBrk="0" hangingPunct="1">
      <a:buFont typeface="Lucida Grande"/>
      <a:buChar char="−"/>
      <a:defRPr sz="1100" kern="1200">
        <a:solidFill>
          <a:schemeClr val="tx2"/>
        </a:solidFill>
        <a:latin typeface="+mn-lt"/>
        <a:ea typeface="+mn-ea"/>
        <a:cs typeface="+mn-cs"/>
      </a:defRPr>
    </a:lvl3pPr>
    <a:lvl4pPr marL="1367605" indent="-151956" algn="l" defTabSz="810433" rtl="0" eaLnBrk="1" latinLnBrk="0" hangingPunct="1">
      <a:buFont typeface="Lucida Grande"/>
      <a:buChar char="−"/>
      <a:defRPr sz="1100" kern="1200">
        <a:solidFill>
          <a:schemeClr val="tx2"/>
        </a:solidFill>
        <a:latin typeface="+mn-lt"/>
        <a:ea typeface="+mn-ea"/>
        <a:cs typeface="+mn-cs"/>
      </a:defRPr>
    </a:lvl4pPr>
    <a:lvl5pPr marL="1772822" indent="-151956" algn="l" defTabSz="810433" rtl="0" eaLnBrk="1" latinLnBrk="0" hangingPunct="1">
      <a:buFont typeface="Lucida Grande"/>
      <a:buChar char="−"/>
      <a:defRPr sz="1100" kern="1200">
        <a:solidFill>
          <a:schemeClr val="tx2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lstam\AppData\Local\Microsoft\Windows\Temporary Internet Files\Content.Outlook\AFS2BCJ1\avatarLogo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3505200" cy="8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 flipV="1">
            <a:off x="457200" y="1323561"/>
            <a:ext cx="8305799" cy="47625"/>
          </a:xfrm>
          <a:prstGeom prst="rect">
            <a:avLst/>
          </a:prstGeom>
          <a:solidFill>
            <a:srgbClr val="00AA77"/>
          </a:solidFill>
          <a:ln>
            <a:noFill/>
          </a:ln>
          <a:extLst/>
        </p:spPr>
        <p:txBody>
          <a:bodyPr wrap="square" lIns="398605" tIns="199303" rIns="398605" bIns="199303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kern="1200">
                <a:solidFill>
                  <a:srgbClr val="FF55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19800" y="969618"/>
            <a:ext cx="2286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9900"/>
                </a:solidFill>
              </a:rPr>
              <a:t>www.eera-avatar.eu</a:t>
            </a:r>
            <a:endParaRPr lang="en-US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5000623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has received</a:t>
            </a:r>
            <a:r>
              <a:rPr lang="en-US" sz="900" baseline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funding from the European Union’s Seventh Programme for research, technological development and demonstration under grand agreement No FP7-ENERGY-2013-1/</a:t>
            </a:r>
            <a:r>
              <a:rPr lang="en-US" sz="9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 608396</a:t>
            </a:r>
            <a:r>
              <a:rPr lang="en-US" sz="900" baseline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V:\Presentation format\flag_yellow_high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4686300"/>
            <a:ext cx="8382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507535" y="1866900"/>
            <a:ext cx="5797274" cy="990600"/>
          </a:xfrm>
        </p:spPr>
        <p:txBody>
          <a:bodyPr/>
          <a:lstStyle>
            <a:lvl1pPr>
              <a:defRPr sz="1600" b="1" baseline="0">
                <a:solidFill>
                  <a:srgbClr val="444444"/>
                </a:solidFill>
              </a:defRPr>
            </a:lvl1pPr>
          </a:lstStyle>
          <a:p>
            <a:r>
              <a:rPr lang="nl-NL" dirty="0" smtClean="0"/>
              <a:t>WP2 Modelling Activities, planning of activities for next period</a:t>
            </a:r>
            <a:endParaRPr lang="nl-NL" dirty="0"/>
          </a:p>
        </p:txBody>
      </p:sp>
      <p:sp>
        <p:nvSpPr>
          <p:cNvPr id="15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3743" y="3146183"/>
            <a:ext cx="5801457" cy="26938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aseline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Niels N. Sørensen</a:t>
            </a:r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13744" y="3385569"/>
            <a:ext cx="2460037" cy="30002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z="1600" dirty="0" smtClean="0"/>
              <a:t>05-06-2014</a:t>
            </a:r>
            <a:endParaRPr lang="nl-NL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524000" y="3924300"/>
            <a:ext cx="5791200" cy="300136"/>
          </a:xfrm>
        </p:spPr>
        <p:txBody>
          <a:bodyPr/>
          <a:lstStyle>
            <a:lvl1pPr marL="0" indent="0">
              <a:buNone/>
              <a:defRPr sz="16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AVATAR 2. Meeting Munich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47242"/>
            <a:ext cx="4937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Grp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b="7950"/>
          <a:stretch>
            <a:fillRect/>
          </a:stretch>
        </p:blipFill>
        <p:spPr>
          <a:xfrm>
            <a:off x="304800" y="38100"/>
            <a:ext cx="8382000" cy="45989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716948"/>
            <a:ext cx="6324600" cy="269389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44444"/>
                </a:solidFill>
                <a:latin typeface="+mj-lt"/>
              </a:defRPr>
            </a:lvl1pPr>
          </a:lstStyle>
          <a:p>
            <a:r>
              <a:rPr lang="nl-NL" dirty="0" smtClean="0"/>
              <a:t>Thank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000623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has received</a:t>
            </a:r>
            <a:r>
              <a:rPr lang="en-US" sz="900" baseline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funding from the European Union’s Seventh Programme for research, technological development and demonstration under grand agreement No FP7-ENERGY-2013-1/</a:t>
            </a:r>
            <a:r>
              <a:rPr lang="en-US" sz="9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 608396</a:t>
            </a:r>
            <a:r>
              <a:rPr lang="en-US" sz="900" baseline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V:\Presentation format\flag_yellow_high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4686300"/>
            <a:ext cx="83820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01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C:\Users\lstam\AppData\Local\Microsoft\Windows\Temporary Internet Files\Content.Outlook\AFS2BCJ1\avatarLogo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1828800" cy="4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flipV="1">
            <a:off x="457200" y="1104900"/>
            <a:ext cx="8305799" cy="47625"/>
          </a:xfrm>
          <a:prstGeom prst="rect">
            <a:avLst/>
          </a:prstGeom>
          <a:solidFill>
            <a:srgbClr val="00AA77"/>
          </a:solidFill>
          <a:ln>
            <a:noFill/>
          </a:ln>
          <a:extLst/>
        </p:spPr>
        <p:txBody>
          <a:bodyPr wrap="square" lIns="398605" tIns="199303" rIns="398605" bIns="199303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kern="1200">
                <a:solidFill>
                  <a:srgbClr val="FF55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4457" y="5231455"/>
            <a:ext cx="701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444444"/>
                </a:solidFill>
                <a:latin typeface="Georgia" panose="02040502050405020303" pitchFamily="18" charset="0"/>
              </a:rPr>
              <a:t>FP7-ENERGY-2013-1/ n° 608396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667000" y="153000"/>
            <a:ext cx="5599056" cy="723300"/>
          </a:xfrm>
        </p:spPr>
        <p:txBody>
          <a:bodyPr/>
          <a:lstStyle>
            <a:lvl1pPr>
              <a:defRPr sz="1600" b="1">
                <a:solidFill>
                  <a:srgbClr val="4444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1"/>
          </p:nvPr>
        </p:nvSpPr>
        <p:spPr>
          <a:xfrm>
            <a:off x="609600" y="1333500"/>
            <a:ext cx="7966685" cy="3936267"/>
          </a:xfrm>
        </p:spPr>
        <p:txBody>
          <a:bodyPr/>
          <a:lstStyle>
            <a:lvl1pPr>
              <a:buClr>
                <a:srgbClr val="FFC000"/>
              </a:buClr>
              <a:defRPr sz="16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7242"/>
            <a:ext cx="4937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 descr="C:\Users\lstam\AppData\Local\Microsoft\Windows\Temporary Internet Files\Content.Outlook\AFS2BCJ1\avatarLogo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1828800" cy="4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457200" y="1104900"/>
            <a:ext cx="8305799" cy="47625"/>
          </a:xfrm>
          <a:prstGeom prst="rect">
            <a:avLst/>
          </a:prstGeom>
          <a:solidFill>
            <a:srgbClr val="00AA77"/>
          </a:solidFill>
          <a:ln>
            <a:noFill/>
          </a:ln>
          <a:extLst/>
        </p:spPr>
        <p:txBody>
          <a:bodyPr wrap="square" lIns="398605" tIns="199303" rIns="398605" bIns="199303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kern="1200">
                <a:solidFill>
                  <a:srgbClr val="FF55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438400" y="408274"/>
            <a:ext cx="5867400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77"/>
              </a:spcAft>
              <a:buClr>
                <a:schemeClr val="bg2"/>
              </a:buClr>
              <a:buSzPct val="100000"/>
            </a:pPr>
            <a:r>
              <a:rPr lang="en-US" sz="2000" b="1" smtClean="0">
                <a:solidFill>
                  <a:srgbClr val="444444"/>
                </a:solidFill>
                <a:latin typeface="Georgia" panose="02040502050405020303" pitchFamily="18" charset="0"/>
              </a:rPr>
              <a:t>Consortium</a:t>
            </a:r>
          </a:p>
          <a:p>
            <a:pPr>
              <a:spcAft>
                <a:spcPts val="177"/>
              </a:spcAft>
              <a:buClr>
                <a:schemeClr val="bg2"/>
              </a:buClr>
              <a:buSzPct val="100000"/>
            </a:pPr>
            <a:r>
              <a:rPr lang="en-US" sz="1600" b="1" smtClean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endParaRPr lang="en-US" sz="1600" b="1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spcAft>
                <a:spcPts val="177"/>
              </a:spcAft>
              <a:buClr>
                <a:schemeClr val="bg2"/>
              </a:buClr>
              <a:buSzPct val="100000"/>
            </a:pPr>
            <a:endParaRPr lang="en-US" sz="1600" b="1">
              <a:solidFill>
                <a:srgbClr val="444444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57" y="5231455"/>
            <a:ext cx="701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444444"/>
                </a:solidFill>
                <a:latin typeface="Georgia" panose="02040502050405020303" pitchFamily="18" charset="0"/>
              </a:rPr>
              <a:t>FP7-ENERGY-2013-1/ n° 608396 </a:t>
            </a:r>
          </a:p>
        </p:txBody>
      </p:sp>
      <p:pic>
        <p:nvPicPr>
          <p:cNvPr id="8" name="Picture 2" descr="C:\Users\lstam\Desktop\ecn_logo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50041"/>
            <a:ext cx="1676401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33400" y="11811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</a:t>
            </a:r>
            <a:endParaRPr lang="en-US" sz="160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3400" y="1823358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in alphabetical order:</a:t>
            </a:r>
            <a:endParaRPr lang="en-US" sz="160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9" y="2131134"/>
            <a:ext cx="2195119" cy="80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lstam\AppData\Local\Microsoft\Windows\Temporary Internet Files\Content.Outlook\AFS2BCJ1\Ustutt_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86219"/>
            <a:ext cx="2482924" cy="5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stam\AppData\Local\Microsoft\Windows\Temporary Internet Files\Content.Outlook\AFS2BCJ1\iwes_60mm_p334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33700"/>
            <a:ext cx="194397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stam\AppData\Local\Microsoft\Windows\Temporary Internet Files\Content.Outlook\AFS2BCJ1\CRES_full_name_EN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77888"/>
            <a:ext cx="3275334" cy="5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87" y="4486219"/>
            <a:ext cx="2540211" cy="6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lstam\AppData\Local\Microsoft\Windows\Temporary Internet Files\Content.Outlook\AFS2BCJ1\LMWP Logo 4C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5" y="3694688"/>
            <a:ext cx="2224582" cy="4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:\Presentation format\Partner logo's\TUDelft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0" y="4389927"/>
            <a:ext cx="1881862" cy="88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V:\Presentation format\Partner logo's\Monogram-LBA_PMS260_HR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92" y="2786946"/>
            <a:ext cx="1287084" cy="8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96" y="1472396"/>
            <a:ext cx="1140360" cy="161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48" y="3467100"/>
            <a:ext cx="1101595" cy="9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V:\Presentation format\Partner logo's\Polimi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75" y="3630653"/>
            <a:ext cx="1890482" cy="7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lstam\AppData\Local\Microsoft\Windows\Temporary Internet Files\Content.Outlook\AFS2BCJ1\Logo_ForWind_2012_englisch_2_uk_tr_hd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1" y="2879656"/>
            <a:ext cx="2265216" cy="587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87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1000246" y="157200"/>
            <a:ext cx="5599056" cy="99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idx="1"/>
          </p:nvPr>
        </p:nvSpPr>
        <p:spPr>
          <a:xfrm>
            <a:off x="1000246" y="1516200"/>
            <a:ext cx="7576615" cy="37535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4"/>
          </p:nvPr>
        </p:nvSpPr>
        <p:spPr>
          <a:xfrm>
            <a:off x="8094853" y="5296959"/>
            <a:ext cx="482044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B008CD-0871-4BAA-AB4D-4B60B7A52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7242"/>
            <a:ext cx="4937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4" r:id="rId3"/>
    <p:sldLayoutId id="214748366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56708" rtl="0" eaLnBrk="1" latinLnBrk="0" hangingPunct="1">
        <a:lnSpc>
          <a:spcPct val="105000"/>
        </a:lnSpc>
        <a:spcBef>
          <a:spcPct val="0"/>
        </a:spcBef>
        <a:buNone/>
        <a:defRPr sz="30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240598" indent="-240598" algn="l" defTabSz="856708" rtl="0" eaLnBrk="1" latinLnBrk="0" hangingPunct="1">
        <a:lnSpc>
          <a:spcPts val="2304"/>
        </a:lnSpc>
        <a:spcBef>
          <a:spcPts val="0"/>
        </a:spcBef>
        <a:spcAft>
          <a:spcPts val="177"/>
        </a:spcAft>
        <a:buClr>
          <a:schemeClr val="bg2"/>
        </a:buClr>
        <a:buSzPct val="100000"/>
        <a:buFont typeface="Verdana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752" indent="-232156" algn="l" defTabSz="856708" rtl="0" eaLnBrk="1" latinLnBrk="0" hangingPunct="1">
        <a:lnSpc>
          <a:spcPts val="1950"/>
        </a:lnSpc>
        <a:spcBef>
          <a:spcPts val="0"/>
        </a:spcBef>
        <a:spcAft>
          <a:spcPts val="177"/>
        </a:spcAft>
        <a:buClr>
          <a:schemeClr val="tx2"/>
        </a:buClr>
        <a:buFont typeface="Calibri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6164" indent="-234970" algn="l" defTabSz="856708" rtl="0" eaLnBrk="1" latinLnBrk="0" hangingPunct="1">
        <a:lnSpc>
          <a:spcPts val="1950"/>
        </a:lnSpc>
        <a:spcBef>
          <a:spcPts val="0"/>
        </a:spcBef>
        <a:spcAft>
          <a:spcPts val="177"/>
        </a:spcAft>
        <a:buClr>
          <a:schemeClr val="tx2"/>
        </a:buClr>
        <a:buFont typeface="Calibri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53947" indent="-237784" algn="l" defTabSz="856708" rtl="0" eaLnBrk="1" latinLnBrk="0" hangingPunct="1">
        <a:lnSpc>
          <a:spcPts val="1950"/>
        </a:lnSpc>
        <a:spcBef>
          <a:spcPts val="0"/>
        </a:spcBef>
        <a:spcAft>
          <a:spcPts val="177"/>
        </a:spcAft>
        <a:buClr>
          <a:schemeClr val="tx2"/>
        </a:buClr>
        <a:buFont typeface="Calibri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190323" indent="-240598" algn="l" defTabSz="856708" rtl="0" eaLnBrk="1" latinLnBrk="0" hangingPunct="1">
        <a:lnSpc>
          <a:spcPts val="1950"/>
        </a:lnSpc>
        <a:spcBef>
          <a:spcPts val="0"/>
        </a:spcBef>
        <a:spcAft>
          <a:spcPts val="177"/>
        </a:spcAft>
        <a:buClr>
          <a:schemeClr val="tx2"/>
        </a:buClr>
        <a:buFont typeface="Calibri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355948" indent="-214177" algn="l" defTabSz="8567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4303" indent="-214177" algn="l" defTabSz="8567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657" indent="-214177" algn="l" defTabSz="8567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011" indent="-214177" algn="l" defTabSz="8567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354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08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062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416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771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0126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8480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6834" algn="l" defTabSz="856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nl/url?sa=i&amp;rct=j&amp;q=&amp;esrc=s&amp;frm=1&amp;source=images&amp;cd=&amp;cad=rja&amp;docid=OF6H7zovBT-BoM&amp;tbnid=4m2fsf8aoowhSM:&amp;ved=&amp;url=http://www.winddata.com/&amp;ei=euDwUrGeF6aW0AXth4CICw&amp;bvm=bv.60444564,d.d2k&amp;psig=AFQjCNGSwKzW48goy-Xtj5D9r7_Sehc6cA&amp;ust=1391604218826026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07535" y="1866900"/>
            <a:ext cx="5797274" cy="990600"/>
          </a:xfrm>
        </p:spPr>
        <p:txBody>
          <a:bodyPr/>
          <a:lstStyle/>
          <a:p>
            <a:r>
              <a:rPr lang="en-US" smtClean="0"/>
              <a:t>Rotors in Complex Inflow, AVATAR, WP2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30-11-2017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mtClean="0"/>
              <a:t>Wind Europe, Amsterdam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of engineering models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Based on the verified and validated CFD/Vortex methods the engineering models</a:t>
            </a:r>
          </a:p>
          <a:p>
            <a:pPr marL="0" indent="0">
              <a:buNone/>
            </a:pPr>
            <a:r>
              <a:rPr lang="en-US" dirty="0" smtClean="0"/>
              <a:t>can be validated and improved.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Engineering Blade Element Momentum codes (BEM)</a:t>
            </a:r>
          </a:p>
          <a:p>
            <a:pPr lvl="1"/>
            <a:r>
              <a:rPr lang="en-US" dirty="0"/>
              <a:t>AEROMODULE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HAWC2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illusive angle of attack is an integral part of most engineering methods.</a:t>
            </a:r>
          </a:p>
          <a:p>
            <a:r>
              <a:rPr lang="en-US" dirty="0" smtClean="0"/>
              <a:t>Extracting the angle of attack from full scale measurements or CFD/Vortex methods is a non-trivial task. In collaboration with the </a:t>
            </a:r>
            <a:r>
              <a:rPr lang="en-US" dirty="0" err="1" smtClean="0"/>
              <a:t>MexNext</a:t>
            </a:r>
            <a:r>
              <a:rPr lang="en-US" dirty="0" smtClean="0"/>
              <a:t> II consortium, several methods for</a:t>
            </a:r>
            <a:r>
              <a:rPr lang="en-US" dirty="0"/>
              <a:t> </a:t>
            </a:r>
            <a:r>
              <a:rPr lang="en-US" dirty="0" smtClean="0"/>
              <a:t>angle of attack estimation were tested.</a:t>
            </a:r>
          </a:p>
        </p:txBody>
      </p:sp>
    </p:spTree>
    <p:extLst>
      <p:ext uri="{BB962C8B-B14F-4D97-AF65-F5344CB8AC3E}">
        <p14:creationId xmlns:p14="http://schemas.microsoft.com/office/powerpoint/2010/main" val="13212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Yaw Operation in Non-Sheared Inflow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8" y="1943100"/>
            <a:ext cx="3933772" cy="2755386"/>
          </a:xfrm>
        </p:spPr>
      </p:pic>
      <p:sp>
        <p:nvSpPr>
          <p:cNvPr id="5" name="TextBox 4"/>
          <p:cNvSpPr txBox="1"/>
          <p:nvPr/>
        </p:nvSpPr>
        <p:spPr>
          <a:xfrm>
            <a:off x="685800" y="1562100"/>
            <a:ext cx="23830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70 meters radial position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33956"/>
            <a:ext cx="3931349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Detailed Radial Comparisons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5" y="1257300"/>
            <a:ext cx="5624285" cy="3937000"/>
          </a:xfrm>
        </p:spPr>
      </p:pic>
      <p:sp>
        <p:nvSpPr>
          <p:cNvPr id="5" name="TextBox 4"/>
          <p:cNvSpPr txBox="1"/>
          <p:nvPr/>
        </p:nvSpPr>
        <p:spPr>
          <a:xfrm>
            <a:off x="5943600" y="1866899"/>
            <a:ext cx="297934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Huge effect of airfoil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Tip correction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Radial induction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3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Axial Operation Pitch Case in Non-Sheared flow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38300"/>
            <a:ext cx="4463142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3162300"/>
            <a:ext cx="2721429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257300"/>
            <a:ext cx="2667001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Turbulent Inflow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24100"/>
            <a:ext cx="3166902" cy="172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33000" contrast="-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3500"/>
            <a:ext cx="3200400" cy="1987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67100"/>
            <a:ext cx="5715000" cy="2025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5322957"/>
            <a:ext cx="157607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Case: 10.5 NTM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Turbulent Inflow, NM80 Turbine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76" y="1257300"/>
            <a:ext cx="5985124" cy="3937000"/>
          </a:xfrm>
        </p:spPr>
      </p:pic>
    </p:spTree>
    <p:extLst>
      <p:ext uri="{BB962C8B-B14F-4D97-AF65-F5344CB8AC3E}">
        <p14:creationId xmlns:p14="http://schemas.microsoft.com/office/powerpoint/2010/main" val="33408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Few Findings from the </a:t>
            </a:r>
            <a:r>
              <a:rPr lang="en-US"/>
              <a:t>E</a:t>
            </a:r>
            <a:r>
              <a:rPr lang="en-US" smtClean="0"/>
              <a:t>ng. Model Improvements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methods for </a:t>
            </a:r>
            <a:r>
              <a:rPr lang="en-US" dirty="0" err="1" smtClean="0"/>
              <a:t>AoA</a:t>
            </a:r>
            <a:r>
              <a:rPr lang="en-US" dirty="0" smtClean="0"/>
              <a:t> determination also in dynamic situations have been developed</a:t>
            </a:r>
          </a:p>
          <a:p>
            <a:r>
              <a:rPr lang="en-US" dirty="0" smtClean="0"/>
              <a:t>The comparison with HPC simulations has revealed that there is room for improvement of  e.g. the yaw cases</a:t>
            </a:r>
          </a:p>
          <a:p>
            <a:r>
              <a:rPr lang="en-US" dirty="0" smtClean="0"/>
              <a:t>Comparing with HPC simulations, the difference between global versus local induction modeling can be evaluated</a:t>
            </a:r>
          </a:p>
          <a:p>
            <a:r>
              <a:rPr lang="en-US" dirty="0" smtClean="0"/>
              <a:t>Vortex models is a less expensive intermediate level that can be used to guide the development of </a:t>
            </a:r>
            <a:r>
              <a:rPr lang="en-US" dirty="0" err="1" smtClean="0"/>
              <a:t>eng.</a:t>
            </a:r>
            <a:r>
              <a:rPr lang="en-US" dirty="0" smtClean="0"/>
              <a:t> models</a:t>
            </a:r>
          </a:p>
          <a:p>
            <a:r>
              <a:rPr lang="en-US" dirty="0" smtClean="0"/>
              <a:t>We illustrated that good agreement can be found between, </a:t>
            </a:r>
            <a:r>
              <a:rPr lang="en-US" dirty="0" err="1" smtClean="0"/>
              <a:t>eng.</a:t>
            </a:r>
            <a:r>
              <a:rPr lang="en-US" dirty="0" smtClean="0"/>
              <a:t> models, CFD type</a:t>
            </a:r>
          </a:p>
          <a:p>
            <a:pPr marL="0" indent="0">
              <a:buNone/>
            </a:pPr>
            <a:r>
              <a:rPr lang="en-US" dirty="0" smtClean="0"/>
              <a:t>aerodynamic models and measurements.</a:t>
            </a:r>
          </a:p>
          <a:p>
            <a:r>
              <a:rPr lang="en-US" dirty="0"/>
              <a:t>A </a:t>
            </a:r>
            <a:r>
              <a:rPr lang="en-US" b="1" dirty="0"/>
              <a:t>data base </a:t>
            </a:r>
            <a:r>
              <a:rPr lang="en-US" dirty="0"/>
              <a:t>well suited for </a:t>
            </a:r>
            <a:r>
              <a:rPr lang="en-US" dirty="0" err="1"/>
              <a:t>eng.</a:t>
            </a:r>
            <a:r>
              <a:rPr lang="en-US" dirty="0"/>
              <a:t> model improvements </a:t>
            </a:r>
            <a:r>
              <a:rPr lang="en-US" dirty="0" smtClean="0"/>
              <a:t>has </a:t>
            </a:r>
            <a:r>
              <a:rPr lang="en-US" dirty="0"/>
              <a:t>been developed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90900"/>
            <a:ext cx="3980493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Outlook, Extending to Realistic ABL Conditions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46567"/>
            <a:ext cx="3954971" cy="1968133"/>
          </a:xfrm>
        </p:spPr>
      </p:pic>
      <p:sp>
        <p:nvSpPr>
          <p:cNvPr id="5" name="TextBox 4"/>
          <p:cNvSpPr txBox="1"/>
          <p:nvPr/>
        </p:nvSpPr>
        <p:spPr>
          <a:xfrm>
            <a:off x="2895600" y="2324100"/>
            <a:ext cx="167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67800" y="1205671"/>
            <a:ext cx="1524000" cy="4370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154042"/>
            <a:ext cx="1524000" cy="4370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79375"/>
            <a:ext cx="3200400" cy="2402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333500"/>
            <a:ext cx="3288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Atmospheric Boundary Layer Flows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33500"/>
            <a:ext cx="2425446" cy="1879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35096"/>
            <a:ext cx="2470404" cy="20132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83661" y="2857500"/>
            <a:ext cx="731739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Stable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01000" y="4914900"/>
            <a:ext cx="968022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Unstable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 out More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Reports from AVATAR WP2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D2.5 Effects of inflow turbulence, AVATAR reference rotor and DAN-AERO experiments</a:t>
            </a:r>
          </a:p>
          <a:p>
            <a:r>
              <a:rPr lang="en-US" smtClean="0"/>
              <a:t>D2.6 Effects of complex inflow for the AVATAR reference rotor and NM80 rotor</a:t>
            </a:r>
          </a:p>
          <a:p>
            <a:r>
              <a:rPr lang="en-US" smtClean="0"/>
              <a:t>D2.7 Thermal Stability</a:t>
            </a:r>
          </a:p>
          <a:p>
            <a:r>
              <a:rPr lang="en-US" smtClean="0"/>
              <a:t>D2.8 Engineering models for complex inflow situations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QUEhEUFRUUFxYUGBYXFRoUFxUYGBQYFxUYFxUcHCgfHBwvHBQVIC8gJCcpLC4sGB4xNTMrNSYrLCkBCQoKDgwOGg8PGiwkHyUpLCwsLio1Ki0sLywsLCksLCk0LC8pLDItLCwsLCwsLC8qKS4sLCksLCwsLSwsLCwpLP/AABEIAL0AgQMBIgACEQEDEQH/xAAcAAACAgMBAQAAAAAAAAAAAAAABwUGAgQIAwH/xABHEAABAwIBBwgGCAMGBwAAAAABAAIDBBEGBQcSITE0cRNBUWFygZHBIkKCobGyFCMyUlNic5IWJKIVM0OT0dMlVFWUs8LS/8QAGgEBAAIDAQAAAAAAAAAAAAAAAAMEAQIFBv/EAC8RAAIBAwIEBAUEAwAAAAAAAAABAgMEESExBRJBgSJRYdETQnGRsSNS4fAyofH/2gAMAwEAAhEDEQA/AHHlw/y0vYd8Eskzcu7tL2HfBLJAC+gpg4XgaaSMloOo8w+8VhifJLHwOcGgOYNIEC2obQbbRa6AreRsTyROAe4vj2EE3IHS0nX3K3ZdfeklIOosJB6ilsmJhp/KUcekLixYQddw1xbr8EAu0Jo/2XF+DH+xv+ioeJ4g2qkDQABo6gLD7DeYICKRdb+QYw6piBAILtYIuDqPMmF/ZcX4Mf7G/wCiAgKc/wDCT2X/APlcqcmLiCINo5Q0AAN1ACwGscyXKAZOHN1i7I+JWeXz/Kzfpu+Cww5usXZ8yssv7rN+m74IBaJi4W3SLg753JdJi4V3SLg753ICWQhCA0cu7tL2HfBLJM3Lu7S9h3wSyQDFwrukfA/MVtZY3eb9OT5CtXCu6R8D8xW1ljd5v05PkKAWCvuC919t3kqEr7gvdfbd5ICeS7xZvcnsfI1MRLvFm9yex8jUB44d3qLteRTKS1w7vUXa8imUgIzEm6S9nzCW6ZGJN0l7PmEt0AycObrF2fMrLL+6zfpu+Cxw5usXZ8yssv7rN+m74IBaJi4V3SLg753JdJi4V3SLg753ICWQhCA0cu7tL2HfBLJM3Lu7S9h3wSyQDFwrukfA/MVtZY3eb9OT5CtXCu6R8D8xW1ljd5v05PkKAWCvuC919t3kqEr7gvdfbd5ICeS7xZvcnsfI1MRLvFm9yex8jUB44d3qLteRTKS1w7vUXa8imUgIzEm6S9nzCW6ZGJN0l7PmEt0AycObrF2fMrLL+6zfpu+Cxw5usXZ8yssv7rN+m74IBaJi4V3SLg753JdJi4V3SLg753ICWQhCA0cu7tL2HfBLJM3Lu7S9h3wSyQDFwrukfA/MVsZbfammJ/DePFpA+Kq2ScXCGFsfJF2jfXpAXuSdluteGW8VOnZoBmg0m513JtzbNQQEEr/g5lqVp6XPP9VvJUJjCSABcnUAOc8wTOyVSclDGw7WtAPHn96A20u8Wb3J7HyNTES7xZvcnsfI1AeOHd6i7XkUyktcO71F2vIplICMxJukvZ8wlumpXU3KRPZ99rm+IsldLGWuLXCxBII6CNqAYuGnXpIuzbwJBWWIXWpZuw4eIsFWMO4oEDOTka4tuSCNdr7Rbjr719xDioTM5ONpDTYuJ1E2NwAO4ICtpi4V3SLg753JexRFzg1ouSQAOknYmhk+l5OJjPutA7wNfvQGwhCEBr19NykT2XtpNLb9Fwql/Akn4rPAq6oQFK/gST8VngVkzAj765WW6gSrmhAQ2SMLxwHS1veNjjsHZHMplCEAKsZbwm+aZ0jZGgODdRB2gAc3AKzoQFUyVg98UzHukaQ03sAbnUrWhCAFD5aw0yoOlfQf94C9+0OfiphCAosuCJxsdG7vI8l8iwTOTrMbe8nyV7QgIbI2GI4DpE6b/vHUB2R5qZQhACEIQAhC08q5YhpozJPK2Ng53Hb1AbSeoAlDKTk8I3F8uk/inPcXAsoWaPNy0gF/Yj2Di6/BLgYkqeVM30mblDtfyjtL47OpV5XEU9NTr0eEVqkcyfKdUISOyDnuqY7NqY2ztv8AaFo5AOfYNE+A4ph5Dzp0FSAOWELvuzfV+D/snxv1LeNWMupVrcPr0d45XmtS3IWEcocLtIIPODceKzUpRBCF8c4DWTqQH1CrWXM4lDS3ElQ1zx6kf1juBtqae0Ql5l3PnK8FtJC2Mffk9N3c0eiDx0uCjlVjHdl2jY163+MdPN6Dnuvq5Zr8UVU0gkkqZXPBu06ZGj2QLAdyu+FM9M0VmVgMzNnKAASt48z/AHHrKjjcRb1LlXg9WEcxab8h3oUVkHE1PWM06eZr7bW7Ht7TDrHw6LqVU6edjkSi4vElhghCFk1FXjDPNyZfDSRO0xdpklaW6Jv6sRFz7VuCU2VMszVMhknlfI7pcb26gNgHUF0niPCFNWsLZ4gTawkHoyN7L/I3HUlDirM5UU4L6Y/SIx6oFpQOx63dr6lTrQqPXdHpeHXNrFcqXLL169/+C9QsnsIJBBBGog6iOIWKqHfBCFLZHwpVVR+op5Hj71tFg4vdZo8VlJvY1lOMVmTwjWyflqeD+5nkj7Dy33Aqw02dfKTLfzOkBzOjjdfidHS96n8l5i6h9jPPHEOhoMjvIe8qxU2YmlA9OeocbcxYzX+0qeNOp0OVWvLJvxYl2yUGpzt5Sfe1QGAi1mxRjwJaT71AZSxJU1H99UyyDoc86P7dicE2YujI9GaoaekuY73aAUBlPMRK0XgqmP6pGmP3jSSVOr1MUbyxT8KS7CsQp3LeCKykvy1M8NHrtGmzbYem24HA2KglA01udaE4zWYvK9AQhfQFg2Pair5IXh8Ujo3jY5pLSO8Jn4Tz1SAtjrYzINgljb6d+bSYNTu6x6iq9hXNVVVdnPaYITr03j0iPyR7TxNhxTgwtm/paEAxx6UlrGV/pP7uZo4Add1ZpQnutEcTiFzatcslzS9Onc2/4ug6Kj/tKn/aQppCuanm80/J/f8AgEIQtiIr2J8C0tc08rGBJzSs9GQd/rDqdfzS6bmHl5Yg1TOR5naJ5Q69mhsBtz3TSy9iWno49Oolawcw2ud1NYNZ+HSl+M/EXLEfRZOR5naQ5Tbt0NndpKCoqefEda0ne8j+DnH92yWTIOayhprExcs8evL6fgz7I8L9atzWACwAAGwDYFB5CxxR1duRqGF34bvQf+12s7douFPKWKjjwlCvKq5fq5z6ghCFsQAhCEB8sq3l7N1RVdzJAGPP+JH9W/vtqPeCrKorLOKaWkF6ioYzbZpN3m22zBdx29C1kljUlpSqKX6ec+gr67MPJyg5GqYYydem0h7RboGp3uV4wpmzpKKzg3lZfxJLG3YZsbx1nrVZr8+8TZAIaZ747+k5zgwkflbr95V2w5jWlrm/USjS543ejIPZO3iLjrUMFSz4TpXM774a+LnH93wTqEIVg5AIQhAaOV8uQUsfKVErY29LjrJ22a0a3HqAJSoxVnte67KFmgNnKvALz2Waw3ib8AvbHWairke6eGofVHWdCVwEgF9jDqaR1ej1dCVNTSvjcWSMcxzdRa4FpHEFU6tSa0xg9Jw+ytprncuZ+Xl2Mq2ukmeXyyOe87XOJcT3leCEKoegSS0R9BVmyFnIrqUAMnL2D1JRyje4n0h3EKsIWVJrY0qUoVFiaz9Rv5Kz8DUKmlI6XROv36Dv/pWSkzxZOf8Aalkj1evE493oBy5/igc42a0uPQASfAKYpcEV0ltGin185jLR4mwU8a1T6nKq8NtN2+Xv7jrqc7+TWi4nc/qbFID/AFNaPeq9lPPxENVPSvcemRwYP2tv8UuKnAdez7VFPsvcMLxbi245lDVFI+M2kY5h6HNLT4FJVqn0MUuGWnR83f2LXlvOtX1FwJuRafVhGh/Xrd7wOpVF8hcSXEknaSbk8SsUKFyctzqU6NOmsQSQLOGZzHBzXFrmm4INiD0gjYsELUlGRhbPPPDosqxy8eoaYsJWjjsf32PWm5kDFVNWM0qeZr9Vy37L29ph1jjs6Fy6yMuIABJOoAC5PAJjYKzT1cjmzSyPpADdpGqY9YF/R79fUrVKrPbc4d/ZWyXO3yv89vYeSFB/w5J/z9Z+6H/ZQreX5HnOSP7vz7E4ojL+FKatZo1ELXHmf9l7ey8axw2KXQstJ7mkZSg8xeGIvFGZiogu+ld9IZt0fsygcNju7X1JfCleX6AY7TvbR0TpX6NHbddarTaIeWNuS5bRF/s8po81/WtqKryt03podqhxipGOJrm/19xD5AzR1tRYvYKdh55ftW6ox6XjZMPIeZejhsZy+ocNukdBl+w3We8kJgoW8aMIlWtxO4q9cL09zUoMkwwN0YYY4x0MYG/ALasvqFMc5tt5Z8svGroY5WlssbJGnUQ9ocD3EL3QgTa1RR8t5n6Ge5Yx0Djzxn0b/pm47hZL3L2Zishu6AtqG/lOhJa3Oxxse4k9SfSFFKjCXQv0eJXFL5sr11OS6mifG/Qkjcx49VzS13gdaueFM0tVV2fL/LxatbwdNw/LH5m3entVmHTZyvJ6ZP1eno6Wl+S+u/BbaijbpPVl2rxmpKOIRw/Pf7FdwvgOloW/VR6UnPK+znngfVHULd6sSEKyklojizqSqPmk8sEIQsmgKJy/iqmomaVRM1lxcN2vd2WDWeOxLfHedipikdBBA6ntqL5W/WHra3W0DoOvuSpq6x8ry+V7nvdtc5xcTxJVaddLRHbteEyqJSqPC9NxhYpzzzzaTKQGCPZpmxlcOOsM7rnrS9+mP0+U5R+ne+npHSv06V73XihU5TctWeio29OjHlgsF4yFnfraezZHCoYOaT7f+YNfjdMTIeeaimsJtOnd+caTL9T2/wDsAkGhSRrSiVq3DberrjD9Dq+gyrDO3ShlZIOljg74cFtXXJMM7mG7XFpGu7SQdWzWFNU2Oq9gs2tnt1yF1uGle3BTK5XVHLnwSXyT+505deVVWMjbpSPaxo53ODR4lc1S4+r3CxrZ+55afFtioaqrZJDeSR7z0ucXHxJWXcrojEOCS+aa7D+y3ndoYLhj3Tu6Ihdve82bbhfgl7l3PTVzXEAbTtPOPTkt2nCw7gl6hQSrzkdOjwy3patZfr7HvV18kr9OSR73fee4ud4k3V0wvndqqWzJf5iIarPP1jR+WTafauqIhRqbi8plypQp1Y8s45R01hrHNLXNHIygPtrif6Mg6dXrcW3CsC5HY8gggkEawQbEcCmPg/O7VscyKaN1WDqFh9d3ED0+/X1q3C4T0kefuuESj4qTyvJ+48UKv/xY7/p9d/lM/wBxCscyOP8AAn5fgkcsZCgqo9CoibI38w1jra7a09YKU+Ksyb2XfQv5Ru3knmzx2X7HcDY8U50LWdOM9yW3vKtu/A9PLocl1lE+J5ZKxzHt1FrhokdxXiupcvYXpqxmjUQtf0O2Pb2XjWOGxLhmZOE1b2fSZOSa1rw3QGnZxcLad7ert0efq11JW8k9D0NDi9Kcf1NGu4ogFZMh5uq6qsWU5aw+vJ9W3jr1nuBT2yBgajo7GGnbpj/Ed6cmvUbOOzV0WU+pI237mVK3GntSj3ft/IoslZh9hqari2Jurb9923V+UKx0+ZnJ7RYsleel0hHy2CvSFMqUF0OZPiFxPeb7aFHlzN5OIsI5G9Yldf33CgcpZh4yCaeqe08wkaHDZ0tsfcU1kLLpQfQxC/uIbTffX8nOeW81lfTXPI8q0etCdP8ApsHDwVTewgkEEEaiDqI4hdcKIy3hSlqxaogY88zrWeODxZ3vUErZfKzp0eNSWlWPdexy4so4i4hrQSTqAAuSegAbU3cr5k4RNEIql7GSP0S1zA8gaJdqdcfdI1g7epX3DOCaWhaORiGnaxld6Ujun0uYdQsFHG3k3qXavF6MY5hlt9hUYVzNTzgPqnfR4z6tryn2dje/X1c6b2H8KU1EzRp4mtNrF51vd2nnWeGzoCl0K3ClGGx5+5vq1x/k9PJbBZCEKQp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081088"/>
            <a:ext cx="15430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QUEhEUFRUUFxYUGBYXFRoUFxUYGBQYFxUYFxUcHCgfHBwvHBQVIC8gJCcpLC4sGB4xNTMrNSYrLCkBCQoKDgwOGg8PGiwkHyUpLCwsLio1Ki0sLywsLCksLCk0LC8pLDItLCwsLCwsLC8qKS4sLCksLCwsLSwsLCwpLP/AABEIAL0AgQMBIgACEQEDEQH/xAAcAAACAgMBAQAAAAAAAAAAAAAABwUGAgQIAwH/xABHEAABAwIBBwgGCAMGBwAAAAABAAIDBBEGBQcSITE0cRNBUWFygZHBIkKCobGyFCMyUlNic5IWJKIVM0OT0dMlVFWUs8LS/8QAGgEBAAIDAQAAAAAAAAAAAAAAAAMEAQIFBv/EAC8RAAIBAwIEBAUEAwAAAAAAAAABAgMEESExBRJBgSJRYdETQnGRsSNS4fAyofH/2gAMAwEAAhEDEQA/AHHlw/y0vYd8Eskzcu7tL2HfBLJAC+gpg4XgaaSMloOo8w+8VhifJLHwOcGgOYNIEC2obQbbRa6AreRsTyROAe4vj2EE3IHS0nX3K3ZdfeklIOosJB6ilsmJhp/KUcekLixYQddw1xbr8EAu0Jo/2XF+DH+xv+ioeJ4g2qkDQABo6gLD7DeYICKRdb+QYw6piBAILtYIuDqPMmF/ZcX4Mf7G/wCiAgKc/wDCT2X/APlcqcmLiCINo5Q0AAN1ACwGscyXKAZOHN1i7I+JWeXz/Kzfpu+Cww5usXZ8yssv7rN+m74IBaJi4W3SLg753JdJi4V3SLg753ICWQhCA0cu7tL2HfBLJM3Lu7S9h3wSyQDFwrukfA/MVtZY3eb9OT5CtXCu6R8D8xW1ljd5v05PkKAWCvuC919t3kqEr7gvdfbd5ICeS7xZvcnsfI1MRLvFm9yex8jUB44d3qLteRTKS1w7vUXa8imUgIzEm6S9nzCW6ZGJN0l7PmEt0AycObrF2fMrLL+6zfpu+Cxw5usXZ8yssv7rN+m74IBaJi4V3SLg753JdJi4V3SLg753ICWQhCA0cu7tL2HfBLJM3Lu7S9h3wSyQDFwrukfA/MVtZY3eb9OT5CtXCu6R8D8xW1ljd5v05PkKAWCvuC919t3kqEr7gvdfbd5ICeS7xZvcnsfI1MRLvFm9yex8jUB44d3qLteRTKS1w7vUXa8imUgIzEm6S9nzCW6ZGJN0l7PmEt0AycObrF2fMrLL+6zfpu+Cxw5usXZ8yssv7rN+m74IBaJi4V3SLg753JdJi4V3SLg753ICWQhCA0cu7tL2HfBLJM3Lu7S9h3wSyQDFwrukfA/MVsZbfammJ/DePFpA+Kq2ScXCGFsfJF2jfXpAXuSdluteGW8VOnZoBmg0m513JtzbNQQEEr/g5lqVp6XPP9VvJUJjCSABcnUAOc8wTOyVSclDGw7WtAPHn96A20u8Wb3J7HyNTES7xZvcnsfI1AeOHd6i7XkUyktcO71F2vIplICMxJukvZ8wlumpXU3KRPZ99rm+IsldLGWuLXCxBII6CNqAYuGnXpIuzbwJBWWIXWpZuw4eIsFWMO4oEDOTka4tuSCNdr7Rbjr719xDioTM5ONpDTYuJ1E2NwAO4ICtpi4V3SLg753JexRFzg1ouSQAOknYmhk+l5OJjPutA7wNfvQGwhCEBr19NykT2XtpNLb9Fwql/Akn4rPAq6oQFK/gST8VngVkzAj765WW6gSrmhAQ2SMLxwHS1veNjjsHZHMplCEAKsZbwm+aZ0jZGgODdRB2gAc3AKzoQFUyVg98UzHukaQ03sAbnUrWhCAFD5aw0yoOlfQf94C9+0OfiphCAosuCJxsdG7vI8l8iwTOTrMbe8nyV7QgIbI2GI4DpE6b/vHUB2R5qZQhACEIQAhC08q5YhpozJPK2Ng53Hb1AbSeoAlDKTk8I3F8uk/inPcXAsoWaPNy0gF/Yj2Di6/BLgYkqeVM30mblDtfyjtL47OpV5XEU9NTr0eEVqkcyfKdUISOyDnuqY7NqY2ztv8AaFo5AOfYNE+A4ph5Dzp0FSAOWELvuzfV+D/snxv1LeNWMupVrcPr0d45XmtS3IWEcocLtIIPODceKzUpRBCF8c4DWTqQH1CrWXM4lDS3ElQ1zx6kf1juBtqae0Ql5l3PnK8FtJC2Mffk9N3c0eiDx0uCjlVjHdl2jY163+MdPN6Dnuvq5Zr8UVU0gkkqZXPBu06ZGj2QLAdyu+FM9M0VmVgMzNnKAASt48z/AHHrKjjcRb1LlXg9WEcxab8h3oUVkHE1PWM06eZr7bW7Ht7TDrHw6LqVU6edjkSi4vElhghCFk1FXjDPNyZfDSRO0xdpklaW6Jv6sRFz7VuCU2VMszVMhknlfI7pcb26gNgHUF0niPCFNWsLZ4gTawkHoyN7L/I3HUlDirM5UU4L6Y/SIx6oFpQOx63dr6lTrQqPXdHpeHXNrFcqXLL169/+C9QsnsIJBBBGog6iOIWKqHfBCFLZHwpVVR+op5Hj71tFg4vdZo8VlJvY1lOMVmTwjWyflqeD+5nkj7Dy33Aqw02dfKTLfzOkBzOjjdfidHS96n8l5i6h9jPPHEOhoMjvIe8qxU2YmlA9OeocbcxYzX+0qeNOp0OVWvLJvxYl2yUGpzt5Sfe1QGAi1mxRjwJaT71AZSxJU1H99UyyDoc86P7dicE2YujI9GaoaekuY73aAUBlPMRK0XgqmP6pGmP3jSSVOr1MUbyxT8KS7CsQp3LeCKykvy1M8NHrtGmzbYem24HA2KglA01udaE4zWYvK9AQhfQFg2Pair5IXh8Ujo3jY5pLSO8Jn4Tz1SAtjrYzINgljb6d+bSYNTu6x6iq9hXNVVVdnPaYITr03j0iPyR7TxNhxTgwtm/paEAxx6UlrGV/pP7uZo4Add1ZpQnutEcTiFzatcslzS9Onc2/4ug6Kj/tKn/aQppCuanm80/J/f8AgEIQtiIr2J8C0tc08rGBJzSs9GQd/rDqdfzS6bmHl5Yg1TOR5naJ5Q69mhsBtz3TSy9iWno49Oolawcw2ud1NYNZ+HSl+M/EXLEfRZOR5naQ5Tbt0NndpKCoqefEda0ne8j+DnH92yWTIOayhprExcs8evL6fgz7I8L9atzWACwAAGwDYFB5CxxR1duRqGF34bvQf+12s7douFPKWKjjwlCvKq5fq5z6ghCFsQAhCEB8sq3l7N1RVdzJAGPP+JH9W/vtqPeCrKorLOKaWkF6ioYzbZpN3m22zBdx29C1kljUlpSqKX6ec+gr67MPJyg5GqYYydem0h7RboGp3uV4wpmzpKKzg3lZfxJLG3YZsbx1nrVZr8+8TZAIaZ747+k5zgwkflbr95V2w5jWlrm/USjS543ejIPZO3iLjrUMFSz4TpXM774a+LnH93wTqEIVg5AIQhAaOV8uQUsfKVErY29LjrJ22a0a3HqAJSoxVnte67KFmgNnKvALz2Waw3ib8AvbHWairke6eGofVHWdCVwEgF9jDqaR1ej1dCVNTSvjcWSMcxzdRa4FpHEFU6tSa0xg9Jw+ytprncuZ+Xl2Mq2ukmeXyyOe87XOJcT3leCEKoegSS0R9BVmyFnIrqUAMnL2D1JRyje4n0h3EKsIWVJrY0qUoVFiaz9Rv5Kz8DUKmlI6XROv36Dv/pWSkzxZOf8Aalkj1evE493oBy5/igc42a0uPQASfAKYpcEV0ltGin185jLR4mwU8a1T6nKq8NtN2+Xv7jrqc7+TWi4nc/qbFID/AFNaPeq9lPPxENVPSvcemRwYP2tv8UuKnAdez7VFPsvcMLxbi245lDVFI+M2kY5h6HNLT4FJVqn0MUuGWnR83f2LXlvOtX1FwJuRafVhGh/Xrd7wOpVF8hcSXEknaSbk8SsUKFyctzqU6NOmsQSQLOGZzHBzXFrmm4INiD0gjYsELUlGRhbPPPDosqxy8eoaYsJWjjsf32PWm5kDFVNWM0qeZr9Vy37L29ph1jjs6Fy6yMuIABJOoAC5PAJjYKzT1cjmzSyPpADdpGqY9YF/R79fUrVKrPbc4d/ZWyXO3yv89vYeSFB/w5J/z9Z+6H/ZQreX5HnOSP7vz7E4ojL+FKatZo1ELXHmf9l7ey8axw2KXQstJ7mkZSg8xeGIvFGZiogu+ld9IZt0fsygcNju7X1JfCleX6AY7TvbR0TpX6NHbddarTaIeWNuS5bRF/s8po81/WtqKryt03podqhxipGOJrm/19xD5AzR1tRYvYKdh55ftW6ox6XjZMPIeZejhsZy+ocNukdBl+w3We8kJgoW8aMIlWtxO4q9cL09zUoMkwwN0YYY4x0MYG/ALasvqFMc5tt5Z8svGroY5WlssbJGnUQ9ocD3EL3QgTa1RR8t5n6Ge5Yx0Djzxn0b/pm47hZL3L2Zishu6AtqG/lOhJa3Oxxse4k9SfSFFKjCXQv0eJXFL5sr11OS6mifG/Qkjcx49VzS13gdaueFM0tVV2fL/LxatbwdNw/LH5m3entVmHTZyvJ6ZP1eno6Wl+S+u/BbaijbpPVl2rxmpKOIRw/Pf7FdwvgOloW/VR6UnPK+znngfVHULd6sSEKyklojizqSqPmk8sEIQsmgKJy/iqmomaVRM1lxcN2vd2WDWeOxLfHedipikdBBA6ntqL5W/WHra3W0DoOvuSpq6x8ry+V7nvdtc5xcTxJVaddLRHbteEyqJSqPC9NxhYpzzzzaTKQGCPZpmxlcOOsM7rnrS9+mP0+U5R+ne+npHSv06V73XihU5TctWeio29OjHlgsF4yFnfraezZHCoYOaT7f+YNfjdMTIeeaimsJtOnd+caTL9T2/wDsAkGhSRrSiVq3DberrjD9Dq+gyrDO3ShlZIOljg74cFtXXJMM7mG7XFpGu7SQdWzWFNU2Oq9gs2tnt1yF1uGle3BTK5XVHLnwSXyT+505deVVWMjbpSPaxo53ODR4lc1S4+r3CxrZ+55afFtioaqrZJDeSR7z0ucXHxJWXcrojEOCS+aa7D+y3ndoYLhj3Tu6Ihdve82bbhfgl7l3PTVzXEAbTtPOPTkt2nCw7gl6hQSrzkdOjwy3patZfr7HvV18kr9OSR73fee4ud4k3V0wvndqqWzJf5iIarPP1jR+WTafauqIhRqbi8plypQp1Y8s45R01hrHNLXNHIygPtrif6Mg6dXrcW3CsC5HY8gggkEawQbEcCmPg/O7VscyKaN1WDqFh9d3ED0+/X1q3C4T0kefuuESj4qTyvJ+48UKv/xY7/p9d/lM/wBxCscyOP8AAn5fgkcsZCgqo9CoibI38w1jra7a09YKU+Ksyb2XfQv5Ru3knmzx2X7HcDY8U50LWdOM9yW3vKtu/A9PLocl1lE+J5ZKxzHt1FrhokdxXiupcvYXpqxmjUQtf0O2Pb2XjWOGxLhmZOE1b2fSZOSa1rw3QGnZxcLad7ert0efq11JW8k9D0NDi9Kcf1NGu4ogFZMh5uq6qsWU5aw+vJ9W3jr1nuBT2yBgajo7GGnbpj/Ed6cmvUbOOzV0WU+pI237mVK3GntSj3ft/IoslZh9hqari2Jurb9923V+UKx0+ZnJ7RYsleel0hHy2CvSFMqUF0OZPiFxPeb7aFHlzN5OIsI5G9Yldf33CgcpZh4yCaeqe08wkaHDZ0tsfcU1kLLpQfQxC/uIbTffX8nOeW81lfTXPI8q0etCdP8ApsHDwVTewgkEEEaiDqI4hdcKIy3hSlqxaogY88zrWeODxZ3vUErZfKzp0eNSWlWPdexy4so4i4hrQSTqAAuSegAbU3cr5k4RNEIql7GSP0S1zA8gaJdqdcfdI1g7epX3DOCaWhaORiGnaxld6Ujun0uYdQsFHG3k3qXavF6MY5hlt9hUYVzNTzgPqnfR4z6tryn2dje/X1c6b2H8KU1EzRp4mtNrF51vd2nnWeGzoCl0K3ClGGx5+5vq1x/k9PJbBZCEKQp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928688"/>
            <a:ext cx="15430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Introduction and background</a:t>
            </a:r>
          </a:p>
          <a:p>
            <a:r>
              <a:rPr lang="en-US" dirty="0" smtClean="0"/>
              <a:t>Canonical cases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Turbulent inflow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Conclusion and Outlook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3000" contrast="-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38300"/>
            <a:ext cx="564312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9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Thank you for your attention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Objective of Advanced Aerodynamic Modeling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mtClean="0"/>
              <a:t>To provide cross validated and reliable aerodynamic tools capable of predicting the aerodynamics of the large scale wind turbines of the future (10-20 MW), based on code to code comparison, comparison with wind tunnel data and existing full scale data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2624940"/>
            <a:ext cx="1905000" cy="14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34988"/>
            <a:ext cx="1370240" cy="175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44563"/>
            <a:ext cx="1903923" cy="1127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28837"/>
            <a:ext cx="1219200" cy="10908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76700"/>
            <a:ext cx="247253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2" y="2324100"/>
            <a:ext cx="2526328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81" y="2628900"/>
            <a:ext cx="1296319" cy="1234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40" y="2822538"/>
            <a:ext cx="1197560" cy="873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7600" y="2274957"/>
            <a:ext cx="20749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Engineering Methods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4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Verifying, Validating and Improving </a:t>
            </a:r>
            <a:br>
              <a:rPr lang="en-US"/>
            </a:br>
            <a:r>
              <a:rPr lang="en-US"/>
              <a:t>Aerodynamic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mtClean="0"/>
              <a:t>Code to code verification</a:t>
            </a:r>
          </a:p>
          <a:p>
            <a:pPr lvl="1"/>
            <a:r>
              <a:rPr lang="en-US" smtClean="0"/>
              <a:t>2D airfoil computations </a:t>
            </a:r>
          </a:p>
          <a:p>
            <a:pPr lvl="1"/>
            <a:r>
              <a:rPr lang="en-US" smtClean="0"/>
              <a:t>3D rotor power curve simulation</a:t>
            </a:r>
          </a:p>
          <a:p>
            <a:pPr lvl="2"/>
            <a:r>
              <a:rPr lang="en-US" smtClean="0"/>
              <a:t>Best practice, grid requirement etc.</a:t>
            </a:r>
          </a:p>
          <a:p>
            <a:r>
              <a:rPr lang="en-US" smtClean="0"/>
              <a:t>Comparison with experimental data</a:t>
            </a:r>
          </a:p>
          <a:p>
            <a:pPr lvl="1"/>
            <a:r>
              <a:rPr lang="en-US" smtClean="0"/>
              <a:t>Wind tunnel data (LM, DNW, </a:t>
            </a:r>
            <a:r>
              <a:rPr lang="en-US" err="1" smtClean="0"/>
              <a:t>Forwind</a:t>
            </a:r>
            <a:r>
              <a:rPr lang="en-US" smtClean="0"/>
              <a:t>)</a:t>
            </a:r>
          </a:p>
          <a:p>
            <a:pPr lvl="2"/>
            <a:r>
              <a:rPr lang="en-US" smtClean="0"/>
              <a:t>LM Wind Power: ‘Standard’ wind tunnel data (3-6 mill)</a:t>
            </a:r>
          </a:p>
          <a:p>
            <a:pPr lvl="2"/>
            <a:r>
              <a:rPr lang="en-US" smtClean="0"/>
              <a:t>DNW: High Reynolds number test data (6 - 15 mill)</a:t>
            </a:r>
          </a:p>
          <a:p>
            <a:pPr lvl="2"/>
            <a:r>
              <a:rPr lang="en-US" err="1" smtClean="0"/>
              <a:t>ForWind</a:t>
            </a:r>
            <a:r>
              <a:rPr lang="en-US" smtClean="0"/>
              <a:t>: Turbulent inflow data</a:t>
            </a:r>
          </a:p>
          <a:p>
            <a:pPr lvl="1"/>
            <a:r>
              <a:rPr lang="en-US" err="1" smtClean="0"/>
              <a:t>DanAero</a:t>
            </a:r>
            <a:r>
              <a:rPr lang="en-US" smtClean="0"/>
              <a:t> full scale wind tunnel data</a:t>
            </a:r>
            <a:endParaRPr lang="en-US"/>
          </a:p>
          <a:p>
            <a:r>
              <a:rPr lang="en-US" smtClean="0"/>
              <a:t>Data </a:t>
            </a:r>
            <a:r>
              <a:rPr lang="en-US"/>
              <a:t>b</a:t>
            </a:r>
            <a:r>
              <a:rPr lang="en-US" smtClean="0"/>
              <a:t>ase with CFD benchmark cases</a:t>
            </a:r>
          </a:p>
          <a:p>
            <a:pPr lvl="1"/>
            <a:r>
              <a:rPr lang="en-US" smtClean="0"/>
              <a:t>‘Canonical cases’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81100"/>
            <a:ext cx="2830286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775857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Scale Measurements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Even though full scale measurements are necessary for the development of aerodynamic codes, they are inherently complex: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The inflow is not know in all details</a:t>
            </a:r>
          </a:p>
          <a:p>
            <a:r>
              <a:rPr lang="en-US" smtClean="0"/>
              <a:t>The inflow is often highly turbulent and highly time evolving</a:t>
            </a:r>
          </a:p>
          <a:p>
            <a:r>
              <a:rPr lang="en-US" smtClean="0"/>
              <a:t>The inflow + wind turbine + controls is an aero-servo-elastic problem</a:t>
            </a:r>
          </a:p>
          <a:p>
            <a:r>
              <a:rPr lang="en-US" smtClean="0"/>
              <a:t>Structural turbine data and control algorithms are often confidential</a:t>
            </a:r>
          </a:p>
          <a:p>
            <a:r>
              <a:rPr lang="en-US" smtClean="0"/>
              <a:t>Aerodynamic sensors are sparse or non-existing</a:t>
            </a:r>
          </a:p>
          <a:p>
            <a:r>
              <a:rPr lang="en-US" smtClean="0"/>
              <a:t>Load and deflection measurements are sparse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The full scale turbine in the atmosphere is far from a pure aerodynamic problem !</a:t>
            </a:r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03145"/>
            <a:ext cx="2594610" cy="1611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02" y="3876675"/>
            <a:ext cx="2576208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Canonical Cases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9600" y="1257300"/>
            <a:ext cx="7966685" cy="3936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canonical cases should:</a:t>
            </a:r>
          </a:p>
          <a:p>
            <a:r>
              <a:rPr lang="en-US" dirty="0" smtClean="0"/>
              <a:t>Isolate specific flow situations</a:t>
            </a:r>
          </a:p>
          <a:p>
            <a:r>
              <a:rPr lang="en-US" dirty="0" smtClean="0"/>
              <a:t>Avoid complications from structural deflections and control algorithms</a:t>
            </a:r>
          </a:p>
          <a:p>
            <a:pPr lvl="1"/>
            <a:r>
              <a:rPr lang="en-US" dirty="0" smtClean="0"/>
              <a:t>Stiff structure</a:t>
            </a:r>
          </a:p>
          <a:p>
            <a:pPr lvl="1"/>
            <a:r>
              <a:rPr lang="en-US" dirty="0" smtClean="0"/>
              <a:t>No controls</a:t>
            </a:r>
          </a:p>
          <a:p>
            <a:pPr lvl="1"/>
            <a:r>
              <a:rPr lang="en-US" dirty="0" smtClean="0"/>
              <a:t>Ground proximity</a:t>
            </a:r>
          </a:p>
          <a:p>
            <a:pPr lvl="1"/>
            <a:r>
              <a:rPr lang="en-US" dirty="0" smtClean="0"/>
              <a:t>Well defined inflow</a:t>
            </a:r>
          </a:p>
          <a:p>
            <a:pPr marL="0" indent="0">
              <a:buNone/>
            </a:pPr>
            <a:r>
              <a:rPr lang="en-US" dirty="0" smtClean="0"/>
              <a:t>Based on the above criteria five cases were selected (in fact nine)</a:t>
            </a:r>
          </a:p>
          <a:p>
            <a:r>
              <a:rPr lang="en-US" dirty="0" smtClean="0"/>
              <a:t>Baseline case for establishing common ground</a:t>
            </a:r>
          </a:p>
          <a:p>
            <a:r>
              <a:rPr lang="en-US" dirty="0" smtClean="0"/>
              <a:t>Yaw operation in non-sheared inflow (30 degrees yaw error)</a:t>
            </a:r>
          </a:p>
          <a:p>
            <a:r>
              <a:rPr lang="en-US" dirty="0" smtClean="0"/>
              <a:t>Axial operation in sheared inflow (Power law with 0.2 exponent)</a:t>
            </a:r>
          </a:p>
          <a:p>
            <a:r>
              <a:rPr lang="en-US" dirty="0" smtClean="0"/>
              <a:t>Half wake situation  (Cylindrical wake with analytical velocity profile)</a:t>
            </a:r>
          </a:p>
          <a:p>
            <a:r>
              <a:rPr lang="en-US" dirty="0" smtClean="0"/>
              <a:t>Pitch step during axial flow (+/- 2 degrees)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8900"/>
            <a:ext cx="2849571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Axial Operation in Non-Sheared Inflow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9600" y="1257300"/>
            <a:ext cx="7966685" cy="3936267"/>
          </a:xfrm>
        </p:spPr>
        <p:txBody>
          <a:bodyPr/>
          <a:lstStyle/>
          <a:p>
            <a:r>
              <a:rPr lang="en-US" dirty="0" smtClean="0"/>
              <a:t>AVATAR rotor (R=100 </a:t>
            </a:r>
            <a:r>
              <a:rPr lang="en-US" dirty="0"/>
              <a:t>m</a:t>
            </a:r>
            <a:r>
              <a:rPr lang="en-US" dirty="0" smtClean="0"/>
              <a:t>eters)</a:t>
            </a:r>
          </a:p>
          <a:p>
            <a:pPr lvl="1"/>
            <a:r>
              <a:rPr lang="en-US" dirty="0" smtClean="0"/>
              <a:t>Pitch setting: 0 degrees</a:t>
            </a:r>
          </a:p>
          <a:p>
            <a:pPr lvl="1"/>
            <a:r>
              <a:rPr lang="en-US" dirty="0" smtClean="0"/>
              <a:t>Temperature: 15 degrees Celsius</a:t>
            </a:r>
          </a:p>
          <a:p>
            <a:pPr lvl="1"/>
            <a:r>
              <a:rPr lang="en-US" dirty="0" smtClean="0"/>
              <a:t>Static pressure: 1013 </a:t>
            </a:r>
            <a:r>
              <a:rPr lang="en-US" dirty="0" err="1" smtClean="0"/>
              <a:t>hPa</a:t>
            </a:r>
            <a:endParaRPr lang="en-US" dirty="0" smtClean="0"/>
          </a:p>
          <a:p>
            <a:pPr lvl="1"/>
            <a:r>
              <a:rPr lang="en-US" dirty="0" smtClean="0"/>
              <a:t>Density:  1.225 kg 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Viscosity: 1.7879x10</a:t>
            </a:r>
            <a:r>
              <a:rPr lang="en-US" baseline="30000" dirty="0" smtClean="0"/>
              <a:t>-5 </a:t>
            </a:r>
            <a:r>
              <a:rPr lang="en-US" dirty="0" smtClean="0"/>
              <a:t>kg m</a:t>
            </a:r>
            <a:r>
              <a:rPr lang="en-US" baseline="30000" dirty="0" smtClean="0"/>
              <a:t>-1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RPM: 9.0218</a:t>
            </a:r>
          </a:p>
          <a:p>
            <a:pPr lvl="1"/>
            <a:r>
              <a:rPr lang="en-US" dirty="0" smtClean="0"/>
              <a:t>Free stream velocity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hub</a:t>
            </a:r>
            <a:r>
              <a:rPr lang="en-US" dirty="0"/>
              <a:t> </a:t>
            </a:r>
            <a:r>
              <a:rPr lang="en-US" dirty="0" smtClean="0"/>
              <a:t>= 10.5 ms</a:t>
            </a:r>
            <a:r>
              <a:rPr lang="en-US" baseline="30000" dirty="0" smtClean="0"/>
              <a:t>-1</a:t>
            </a:r>
          </a:p>
          <a:p>
            <a:pPr lvl="1"/>
            <a:endParaRPr lang="en-US" baseline="30000" dirty="0" smtClean="0"/>
          </a:p>
          <a:p>
            <a:r>
              <a:rPr lang="en-US" dirty="0" smtClean="0"/>
              <a:t>Domain size </a:t>
            </a:r>
          </a:p>
          <a:p>
            <a:pPr lvl="1"/>
            <a:r>
              <a:rPr lang="en-US" dirty="0" smtClean="0"/>
              <a:t>Length ~2000 meters</a:t>
            </a:r>
          </a:p>
          <a:p>
            <a:pPr lvl="1"/>
            <a:r>
              <a:rPr lang="en-US" dirty="0" smtClean="0"/>
              <a:t>Diameter ~1000 meters</a:t>
            </a:r>
          </a:p>
          <a:p>
            <a:pPr lvl="1"/>
            <a:r>
              <a:rPr lang="en-US" dirty="0" smtClean="0"/>
              <a:t>Y</a:t>
            </a:r>
            <a:r>
              <a:rPr lang="en-US" baseline="30000" dirty="0" smtClean="0"/>
              <a:t>+</a:t>
            </a:r>
            <a:r>
              <a:rPr lang="en-US" dirty="0" smtClean="0"/>
              <a:t> &lt; 2</a:t>
            </a:r>
          </a:p>
          <a:p>
            <a:pPr lvl="1"/>
            <a:r>
              <a:rPr lang="en-US" dirty="0" smtClean="0"/>
              <a:t>17 million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98" y="1181100"/>
            <a:ext cx="3715952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involved codes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mtClean="0"/>
              <a:t>CFD solvers, compressible and incompressible</a:t>
            </a:r>
          </a:p>
          <a:p>
            <a:pPr lvl="1"/>
            <a:r>
              <a:rPr lang="en-US" smtClean="0"/>
              <a:t>EllipSys3D</a:t>
            </a:r>
          </a:p>
          <a:p>
            <a:pPr lvl="1"/>
            <a:r>
              <a:rPr lang="en-US" err="1" smtClean="0"/>
              <a:t>FLOWer</a:t>
            </a:r>
            <a:endParaRPr lang="en-US" smtClean="0"/>
          </a:p>
          <a:p>
            <a:pPr lvl="1"/>
            <a:r>
              <a:rPr lang="en-US" smtClean="0"/>
              <a:t>MAPFLOW</a:t>
            </a:r>
          </a:p>
          <a:p>
            <a:pPr lvl="1"/>
            <a:r>
              <a:rPr lang="en-US" err="1" smtClean="0"/>
              <a:t>OpenFoam</a:t>
            </a:r>
            <a:endParaRPr lang="en-US" smtClean="0"/>
          </a:p>
          <a:p>
            <a:r>
              <a:rPr lang="en-US" smtClean="0"/>
              <a:t>Various levels of vortex methods</a:t>
            </a:r>
          </a:p>
          <a:p>
            <a:pPr lvl="1"/>
            <a:r>
              <a:rPr lang="en-US" smtClean="0"/>
              <a:t>GENUVP</a:t>
            </a:r>
          </a:p>
          <a:p>
            <a:pPr lvl="1"/>
            <a:r>
              <a:rPr lang="en-US" smtClean="0"/>
              <a:t>MIRAS</a:t>
            </a:r>
          </a:p>
          <a:p>
            <a:r>
              <a:rPr lang="en-US" smtClean="0"/>
              <a:t>Engineering Blade Element Momentum codes (BEM)</a:t>
            </a:r>
          </a:p>
          <a:p>
            <a:pPr lvl="1"/>
            <a:r>
              <a:rPr lang="en-US" smtClean="0"/>
              <a:t>AEROMODULE, AWSM</a:t>
            </a:r>
          </a:p>
          <a:p>
            <a:pPr lvl="1"/>
            <a:r>
              <a:rPr lang="en-US"/>
              <a:t>FAST</a:t>
            </a:r>
          </a:p>
          <a:p>
            <a:pPr lvl="1"/>
            <a:r>
              <a:rPr lang="en-US" smtClean="0"/>
              <a:t>HAWC2</a:t>
            </a:r>
          </a:p>
        </p:txBody>
      </p:sp>
    </p:spTree>
    <p:extLst>
      <p:ext uri="{BB962C8B-B14F-4D97-AF65-F5344CB8AC3E}">
        <p14:creationId xmlns:p14="http://schemas.microsoft.com/office/powerpoint/2010/main" val="35937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Axial Operation in Sheared Inflow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78" y="1257300"/>
            <a:ext cx="2857222" cy="2000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67100"/>
            <a:ext cx="2857222" cy="2000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7300"/>
            <a:ext cx="3200400" cy="1987914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99" y="3415060"/>
            <a:ext cx="2794001" cy="1957040"/>
          </a:xfrm>
        </p:spPr>
      </p:pic>
    </p:spTree>
    <p:extLst>
      <p:ext uri="{BB962C8B-B14F-4D97-AF65-F5344CB8AC3E}">
        <p14:creationId xmlns:p14="http://schemas.microsoft.com/office/powerpoint/2010/main" val="33818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angepast 2">
      <a:dk1>
        <a:sysClr val="windowText" lastClr="000000"/>
      </a:dk1>
      <a:lt1>
        <a:srgbClr val="FFFFFF"/>
      </a:lt1>
      <a:dk2>
        <a:srgbClr val="5F6062"/>
      </a:dk2>
      <a:lt2>
        <a:srgbClr val="FF0000"/>
      </a:lt2>
      <a:accent1>
        <a:srgbClr val="000000"/>
      </a:accent1>
      <a:accent2>
        <a:srgbClr val="FFFF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ECN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Aangepast 5">
      <a:dk1>
        <a:sysClr val="windowText" lastClr="000000"/>
      </a:dk1>
      <a:lt1>
        <a:sysClr val="window" lastClr="FFFFFF"/>
      </a:lt1>
      <a:dk2>
        <a:srgbClr val="5F6062"/>
      </a:dk2>
      <a:lt2>
        <a:srgbClr val="FF0000"/>
      </a:lt2>
      <a:accent1>
        <a:srgbClr val="000000"/>
      </a:accent1>
      <a:accent2>
        <a:srgbClr val="E3E3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Aangepast 4">
      <a:dk1>
        <a:sysClr val="windowText" lastClr="000000"/>
      </a:dk1>
      <a:lt1>
        <a:sysClr val="window" lastClr="FFFFFF"/>
      </a:lt1>
      <a:dk2>
        <a:srgbClr val="5F6062"/>
      </a:dk2>
      <a:lt2>
        <a:srgbClr val="FF0000"/>
      </a:lt2>
      <a:accent1>
        <a:srgbClr val="000000"/>
      </a:accent1>
      <a:accent2>
        <a:srgbClr val="FFFF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3854</TotalTime>
  <Words>728</Words>
  <Application>Microsoft Office PowerPoint</Application>
  <PresentationFormat>On-screen Show (16:10)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Lucida Grande</vt:lpstr>
      <vt:lpstr>Times New Roman</vt:lpstr>
      <vt:lpstr>Verdana</vt:lpstr>
      <vt:lpstr>Blank</vt:lpstr>
      <vt:lpstr>Rotors in Complex Inflow, AVATAR, WP2</vt:lpstr>
      <vt:lpstr>Outline</vt:lpstr>
      <vt:lpstr> Objective of Advanced Aerodynamic Modeling</vt:lpstr>
      <vt:lpstr>Verifying, Validating and Improving  Aerodynamic Codes</vt:lpstr>
      <vt:lpstr>Full Scale Measurements</vt:lpstr>
      <vt:lpstr>Canonical Cases</vt:lpstr>
      <vt:lpstr>Baseline Axial Operation in Non-Sheared Inflow</vt:lpstr>
      <vt:lpstr>The involved codes</vt:lpstr>
      <vt:lpstr>Axial Operation in Sheared Inflow</vt:lpstr>
      <vt:lpstr>Validation of engineering models</vt:lpstr>
      <vt:lpstr>Yaw Operation in Non-Sheared Inflow</vt:lpstr>
      <vt:lpstr>Detailed Radial Comparisons</vt:lpstr>
      <vt:lpstr>Axial Operation Pitch Case in Non-Sheared flow</vt:lpstr>
      <vt:lpstr>Turbulent Inflow</vt:lpstr>
      <vt:lpstr>Turbulent Inflow, NM80 Turbine</vt:lpstr>
      <vt:lpstr>A Few Findings from the Eng. Model Improvements</vt:lpstr>
      <vt:lpstr>Outlook, Extending to Realistic ABL Conditions</vt:lpstr>
      <vt:lpstr>Find out More</vt:lpstr>
      <vt:lpstr>PowerPoint Presentation</vt:lpstr>
      <vt:lpstr>PowerPoint Presentation</vt:lpstr>
    </vt:vector>
  </TitlesOfParts>
  <Company>NRG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Stam,mw L. (Lesly)</dc:creator>
  <cp:lastModifiedBy>Sabina Potestio</cp:lastModifiedBy>
  <cp:revision>256</cp:revision>
  <dcterms:created xsi:type="dcterms:W3CDTF">2014-01-20T10:38:54Z</dcterms:created>
  <dcterms:modified xsi:type="dcterms:W3CDTF">2017-11-24T14:48:49Z</dcterms:modified>
</cp:coreProperties>
</file>