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handoutMasterIdLst>
    <p:handoutMasterId r:id="rId26"/>
  </p:handoutMasterIdLst>
  <p:sldIdLst>
    <p:sldId id="258" r:id="rId2"/>
    <p:sldId id="311" r:id="rId3"/>
    <p:sldId id="310" r:id="rId4"/>
    <p:sldId id="313" r:id="rId5"/>
    <p:sldId id="309" r:id="rId6"/>
    <p:sldId id="306" r:id="rId7"/>
    <p:sldId id="286" r:id="rId8"/>
    <p:sldId id="308" r:id="rId9"/>
    <p:sldId id="287" r:id="rId10"/>
    <p:sldId id="315" r:id="rId11"/>
    <p:sldId id="267" r:id="rId12"/>
    <p:sldId id="281" r:id="rId13"/>
    <p:sldId id="270" r:id="rId14"/>
    <p:sldId id="271" r:id="rId15"/>
    <p:sldId id="275" r:id="rId16"/>
    <p:sldId id="276" r:id="rId17"/>
    <p:sldId id="278" r:id="rId18"/>
    <p:sldId id="294" r:id="rId19"/>
    <p:sldId id="316" r:id="rId20"/>
    <p:sldId id="282" r:id="rId21"/>
    <p:sldId id="312" r:id="rId22"/>
    <p:sldId id="314" r:id="rId23"/>
    <p:sldId id="273"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5DA2"/>
    <a:srgbClr val="6BA8C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8420" autoAdjust="0"/>
  </p:normalViewPr>
  <p:slideViewPr>
    <p:cSldViewPr snapToObjects="1">
      <p:cViewPr varScale="1">
        <p:scale>
          <a:sx n="103" d="100"/>
          <a:sy n="103" d="100"/>
        </p:scale>
        <p:origin x="1854" y="102"/>
      </p:cViewPr>
      <p:guideLst>
        <p:guide orient="horz" pos="2160"/>
        <p:guide pos="2880"/>
      </p:guideLst>
    </p:cSldViewPr>
  </p:slideViewPr>
  <p:outlineViewPr>
    <p:cViewPr>
      <p:scale>
        <a:sx n="33" d="100"/>
        <a:sy n="33" d="100"/>
      </p:scale>
      <p:origin x="0" y="1143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890778846014411E-2"/>
          <c:y val="4.3475365234137732E-2"/>
          <c:w val="0.64216634868421441"/>
          <c:h val="0.810634478497266"/>
        </c:manualLayout>
      </c:layout>
      <c:barChart>
        <c:barDir val="col"/>
        <c:grouping val="stacked"/>
        <c:varyColors val="0"/>
        <c:ser>
          <c:idx val="0"/>
          <c:order val="0"/>
          <c:tx>
            <c:strRef>
              <c:f>Summary!$A$14</c:f>
              <c:strCache>
                <c:ptCount val="1"/>
                <c:pt idx="0">
                  <c:v>Lost income due to downtime</c:v>
                </c:pt>
              </c:strCache>
            </c:strRef>
          </c:tx>
          <c:invertIfNegative val="0"/>
          <c:cat>
            <c:strRef>
              <c:f>Summary!$B$2:$K$2</c:f>
              <c:strCache>
                <c:ptCount val="10"/>
                <c:pt idx="0">
                  <c:v>2 CTV</c:v>
                </c:pt>
                <c:pt idx="1">
                  <c:v>3 CTV</c:v>
                </c:pt>
                <c:pt idx="2">
                  <c:v>2 CTV + 1 SES</c:v>
                </c:pt>
                <c:pt idx="3">
                  <c:v>1 CTV + 1 SES</c:v>
                </c:pt>
                <c:pt idx="4">
                  <c:v>2 SES</c:v>
                </c:pt>
                <c:pt idx="5">
                  <c:v>3 SES</c:v>
                </c:pt>
                <c:pt idx="6">
                  <c:v>1 SAV + 1 CTV</c:v>
                </c:pt>
                <c:pt idx="7">
                  <c:v>1 SAV</c:v>
                </c:pt>
                <c:pt idx="8">
                  <c:v>1 MM</c:v>
                </c:pt>
                <c:pt idx="9">
                  <c:v>1 CTV + 2 SES</c:v>
                </c:pt>
              </c:strCache>
            </c:strRef>
          </c:cat>
          <c:val>
            <c:numRef>
              <c:f>Summary!$B$14:$K$14</c:f>
              <c:numCache>
                <c:formatCode>General</c:formatCode>
                <c:ptCount val="10"/>
                <c:pt idx="0">
                  <c:v>1.0346268155081315</c:v>
                </c:pt>
                <c:pt idx="1">
                  <c:v>0.74605752454390784</c:v>
                </c:pt>
                <c:pt idx="2">
                  <c:v>0.45421522131479358</c:v>
                </c:pt>
                <c:pt idx="3">
                  <c:v>0.51221065527826271</c:v>
                </c:pt>
                <c:pt idx="4">
                  <c:v>0.44229489395123001</c:v>
                </c:pt>
                <c:pt idx="5">
                  <c:v>0.39845876776520067</c:v>
                </c:pt>
                <c:pt idx="6">
                  <c:v>0.35919068605381116</c:v>
                </c:pt>
                <c:pt idx="7">
                  <c:v>0.65465095949810115</c:v>
                </c:pt>
                <c:pt idx="8">
                  <c:v>0.29260599024360434</c:v>
                </c:pt>
                <c:pt idx="9">
                  <c:v>0.40806172686593778</c:v>
                </c:pt>
              </c:numCache>
            </c:numRef>
          </c:val>
          <c:extLst xmlns:c16r2="http://schemas.microsoft.com/office/drawing/2015/06/chart">
            <c:ext xmlns:c16="http://schemas.microsoft.com/office/drawing/2014/chart" uri="{C3380CC4-5D6E-409C-BE32-E72D297353CC}">
              <c16:uniqueId val="{00000000-3101-4229-BE92-9D922B2B1BF0}"/>
            </c:ext>
          </c:extLst>
        </c:ser>
        <c:ser>
          <c:idx val="1"/>
          <c:order val="1"/>
          <c:tx>
            <c:strRef>
              <c:f>Summary!$A$15</c:f>
              <c:strCache>
                <c:ptCount val="1"/>
                <c:pt idx="0">
                  <c:v>Spare part cost </c:v>
                </c:pt>
              </c:strCache>
            </c:strRef>
          </c:tx>
          <c:invertIfNegative val="0"/>
          <c:cat>
            <c:strRef>
              <c:f>Summary!$B$2:$K$2</c:f>
              <c:strCache>
                <c:ptCount val="10"/>
                <c:pt idx="0">
                  <c:v>2 CTV</c:v>
                </c:pt>
                <c:pt idx="1">
                  <c:v>3 CTV</c:v>
                </c:pt>
                <c:pt idx="2">
                  <c:v>2 CTV + 1 SES</c:v>
                </c:pt>
                <c:pt idx="3">
                  <c:v>1 CTV + 1 SES</c:v>
                </c:pt>
                <c:pt idx="4">
                  <c:v>2 SES</c:v>
                </c:pt>
                <c:pt idx="5">
                  <c:v>3 SES</c:v>
                </c:pt>
                <c:pt idx="6">
                  <c:v>1 SAV + 1 CTV</c:v>
                </c:pt>
                <c:pt idx="7">
                  <c:v>1 SAV</c:v>
                </c:pt>
                <c:pt idx="8">
                  <c:v>1 MM</c:v>
                </c:pt>
                <c:pt idx="9">
                  <c:v>1 CTV + 2 SES</c:v>
                </c:pt>
              </c:strCache>
            </c:strRef>
          </c:cat>
          <c:val>
            <c:numRef>
              <c:f>Summary!$B$15:$K$15</c:f>
              <c:numCache>
                <c:formatCode>General</c:formatCode>
                <c:ptCount val="10"/>
                <c:pt idx="0">
                  <c:v>0.15827184023376517</c:v>
                </c:pt>
                <c:pt idx="1">
                  <c:v>0.15886604901480006</c:v>
                </c:pt>
                <c:pt idx="2">
                  <c:v>0.15925676613297027</c:v>
                </c:pt>
                <c:pt idx="3">
                  <c:v>0.15899631930530936</c:v>
                </c:pt>
                <c:pt idx="4">
                  <c:v>0.15924157808902462</c:v>
                </c:pt>
                <c:pt idx="5">
                  <c:v>0.15915274678261399</c:v>
                </c:pt>
                <c:pt idx="6">
                  <c:v>0.15924106244555733</c:v>
                </c:pt>
                <c:pt idx="7">
                  <c:v>0.1491572794292465</c:v>
                </c:pt>
                <c:pt idx="8">
                  <c:v>0.15924467194982836</c:v>
                </c:pt>
                <c:pt idx="9">
                  <c:v>0.15865566648014523</c:v>
                </c:pt>
              </c:numCache>
            </c:numRef>
          </c:val>
          <c:extLst xmlns:c16r2="http://schemas.microsoft.com/office/drawing/2015/06/chart">
            <c:ext xmlns:c16="http://schemas.microsoft.com/office/drawing/2014/chart" uri="{C3380CC4-5D6E-409C-BE32-E72D297353CC}">
              <c16:uniqueId val="{00000001-3101-4229-BE92-9D922B2B1BF0}"/>
            </c:ext>
          </c:extLst>
        </c:ser>
        <c:ser>
          <c:idx val="2"/>
          <c:order val="2"/>
          <c:tx>
            <c:strRef>
              <c:f>Summary!$A$16</c:f>
              <c:strCache>
                <c:ptCount val="1"/>
                <c:pt idx="0">
                  <c:v>Vessel cost </c:v>
                </c:pt>
              </c:strCache>
            </c:strRef>
          </c:tx>
          <c:invertIfNegative val="0"/>
          <c:cat>
            <c:strRef>
              <c:f>Summary!$B$2:$K$2</c:f>
              <c:strCache>
                <c:ptCount val="10"/>
                <c:pt idx="0">
                  <c:v>2 CTV</c:v>
                </c:pt>
                <c:pt idx="1">
                  <c:v>3 CTV</c:v>
                </c:pt>
                <c:pt idx="2">
                  <c:v>2 CTV + 1 SES</c:v>
                </c:pt>
                <c:pt idx="3">
                  <c:v>1 CTV + 1 SES</c:v>
                </c:pt>
                <c:pt idx="4">
                  <c:v>2 SES</c:v>
                </c:pt>
                <c:pt idx="5">
                  <c:v>3 SES</c:v>
                </c:pt>
                <c:pt idx="6">
                  <c:v>1 SAV + 1 CTV</c:v>
                </c:pt>
                <c:pt idx="7">
                  <c:v>1 SAV</c:v>
                </c:pt>
                <c:pt idx="8">
                  <c:v>1 MM</c:v>
                </c:pt>
                <c:pt idx="9">
                  <c:v>1 CTV + 2 SES</c:v>
                </c:pt>
              </c:strCache>
            </c:strRef>
          </c:cat>
          <c:val>
            <c:numRef>
              <c:f>Summary!$B$16:$K$16</c:f>
              <c:numCache>
                <c:formatCode>General</c:formatCode>
                <c:ptCount val="10"/>
                <c:pt idx="0">
                  <c:v>9.5815931558479964E-2</c:v>
                </c:pt>
                <c:pt idx="1">
                  <c:v>0.14372389733771995</c:v>
                </c:pt>
                <c:pt idx="2">
                  <c:v>0.2326958337848799</c:v>
                </c:pt>
                <c:pt idx="3">
                  <c:v>0.18478786800563993</c:v>
                </c:pt>
                <c:pt idx="4">
                  <c:v>0.2737598044527999</c:v>
                </c:pt>
                <c:pt idx="5">
                  <c:v>0.41063970667919986</c:v>
                </c:pt>
                <c:pt idx="6">
                  <c:v>0.39010772134523986</c:v>
                </c:pt>
                <c:pt idx="7">
                  <c:v>0.34219975556599985</c:v>
                </c:pt>
                <c:pt idx="8">
                  <c:v>0.6843995111319997</c:v>
                </c:pt>
                <c:pt idx="9">
                  <c:v>0.32166777023203985</c:v>
                </c:pt>
              </c:numCache>
            </c:numRef>
          </c:val>
          <c:extLst xmlns:c16r2="http://schemas.microsoft.com/office/drawing/2015/06/chart">
            <c:ext xmlns:c16="http://schemas.microsoft.com/office/drawing/2014/chart" uri="{C3380CC4-5D6E-409C-BE32-E72D297353CC}">
              <c16:uniqueId val="{00000002-3101-4229-BE92-9D922B2B1BF0}"/>
            </c:ext>
          </c:extLst>
        </c:ser>
        <c:ser>
          <c:idx val="3"/>
          <c:order val="3"/>
          <c:tx>
            <c:strRef>
              <c:f>Summary!$A$17</c:f>
              <c:strCache>
                <c:ptCount val="1"/>
                <c:pt idx="0">
                  <c:v>Personnel cost </c:v>
                </c:pt>
              </c:strCache>
            </c:strRef>
          </c:tx>
          <c:invertIfNegative val="0"/>
          <c:cat>
            <c:strRef>
              <c:f>Summary!$B$2:$K$2</c:f>
              <c:strCache>
                <c:ptCount val="10"/>
                <c:pt idx="0">
                  <c:v>2 CTV</c:v>
                </c:pt>
                <c:pt idx="1">
                  <c:v>3 CTV</c:v>
                </c:pt>
                <c:pt idx="2">
                  <c:v>2 CTV + 1 SES</c:v>
                </c:pt>
                <c:pt idx="3">
                  <c:v>1 CTV + 1 SES</c:v>
                </c:pt>
                <c:pt idx="4">
                  <c:v>2 SES</c:v>
                </c:pt>
                <c:pt idx="5">
                  <c:v>3 SES</c:v>
                </c:pt>
                <c:pt idx="6">
                  <c:v>1 SAV + 1 CTV</c:v>
                </c:pt>
                <c:pt idx="7">
                  <c:v>1 SAV</c:v>
                </c:pt>
                <c:pt idx="8">
                  <c:v>1 MM</c:v>
                </c:pt>
                <c:pt idx="9">
                  <c:v>1 CTV + 2 SES</c:v>
                </c:pt>
              </c:strCache>
            </c:strRef>
          </c:cat>
          <c:val>
            <c:numRef>
              <c:f>Summary!$B$17:$K$17</c:f>
              <c:numCache>
                <c:formatCode>General</c:formatCode>
                <c:ptCount val="10"/>
                <c:pt idx="0">
                  <c:v>0.1440051574107879</c:v>
                </c:pt>
                <c:pt idx="1">
                  <c:v>0.21600773611618185</c:v>
                </c:pt>
                <c:pt idx="2">
                  <c:v>0.21600773611618185</c:v>
                </c:pt>
                <c:pt idx="3">
                  <c:v>0.1440051574107879</c:v>
                </c:pt>
                <c:pt idx="4">
                  <c:v>0.1440051574107879</c:v>
                </c:pt>
                <c:pt idx="5">
                  <c:v>0.21600773611618185</c:v>
                </c:pt>
                <c:pt idx="6">
                  <c:v>0.21600773611618185</c:v>
                </c:pt>
                <c:pt idx="7">
                  <c:v>7.2002578705393949E-2</c:v>
                </c:pt>
                <c:pt idx="8">
                  <c:v>9.6003438273858599E-2</c:v>
                </c:pt>
                <c:pt idx="9">
                  <c:v>0.21600773611618185</c:v>
                </c:pt>
              </c:numCache>
            </c:numRef>
          </c:val>
          <c:extLst xmlns:c16r2="http://schemas.microsoft.com/office/drawing/2015/06/chart">
            <c:ext xmlns:c16="http://schemas.microsoft.com/office/drawing/2014/chart" uri="{C3380CC4-5D6E-409C-BE32-E72D297353CC}">
              <c16:uniqueId val="{00000003-3101-4229-BE92-9D922B2B1BF0}"/>
            </c:ext>
          </c:extLst>
        </c:ser>
        <c:dLbls>
          <c:showLegendKey val="0"/>
          <c:showVal val="0"/>
          <c:showCatName val="0"/>
          <c:showSerName val="0"/>
          <c:showPercent val="0"/>
          <c:showBubbleSize val="0"/>
        </c:dLbls>
        <c:gapWidth val="150"/>
        <c:overlap val="100"/>
        <c:axId val="368708616"/>
        <c:axId val="368714888"/>
      </c:barChart>
      <c:catAx>
        <c:axId val="368708616"/>
        <c:scaling>
          <c:orientation val="minMax"/>
        </c:scaling>
        <c:delete val="0"/>
        <c:axPos val="b"/>
        <c:numFmt formatCode="General" sourceLinked="0"/>
        <c:majorTickMark val="in"/>
        <c:minorTickMark val="none"/>
        <c:tickLblPos val="nextTo"/>
        <c:spPr>
          <a:ln>
            <a:solidFill>
              <a:schemeClr val="tx1"/>
            </a:solidFill>
          </a:ln>
        </c:spPr>
        <c:crossAx val="368714888"/>
        <c:crosses val="autoZero"/>
        <c:auto val="1"/>
        <c:lblAlgn val="ctr"/>
        <c:lblOffset val="100"/>
        <c:noMultiLvlLbl val="0"/>
      </c:catAx>
      <c:valAx>
        <c:axId val="368714888"/>
        <c:scaling>
          <c:orientation val="minMax"/>
          <c:max val="1.6"/>
        </c:scaling>
        <c:delete val="0"/>
        <c:axPos val="l"/>
        <c:majorGridlines>
          <c:spPr>
            <a:ln>
              <a:prstDash val="dash"/>
            </a:ln>
          </c:spPr>
        </c:majorGridlines>
        <c:title>
          <c:tx>
            <c:rich>
              <a:bodyPr rot="-5400000" vert="horz"/>
              <a:lstStyle/>
              <a:p>
                <a:pPr>
                  <a:defRPr sz="900"/>
                </a:pPr>
                <a:r>
                  <a:rPr lang="en-GB" sz="900" dirty="0"/>
                  <a:t>Total O&amp;M costs relative to optimal solution</a:t>
                </a:r>
              </a:p>
            </c:rich>
          </c:tx>
          <c:overlay val="0"/>
        </c:title>
        <c:numFmt formatCode="0%" sourceLinked="0"/>
        <c:majorTickMark val="in"/>
        <c:minorTickMark val="none"/>
        <c:tickLblPos val="nextTo"/>
        <c:spPr>
          <a:ln>
            <a:solidFill>
              <a:schemeClr val="tx1"/>
            </a:solidFill>
          </a:ln>
        </c:spPr>
        <c:crossAx val="368708616"/>
        <c:crosses val="autoZero"/>
        <c:crossBetween val="between"/>
      </c:valAx>
    </c:plotArea>
    <c:legend>
      <c:legendPos val="r"/>
      <c:layout>
        <c:manualLayout>
          <c:xMode val="edge"/>
          <c:yMode val="edge"/>
          <c:x val="0.74469363520816245"/>
          <c:y val="0.2754693922897456"/>
          <c:w val="0.155015178965829"/>
          <c:h val="0.50018157704699473"/>
        </c:manualLayout>
      </c:layout>
      <c:overlay val="0"/>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701F7-CF89-406E-A9BB-647A9503ABC2}" type="doc">
      <dgm:prSet loTypeId="urn:microsoft.com/office/officeart/2005/8/layout/gear1" loCatId="process" qsTypeId="urn:microsoft.com/office/officeart/2005/8/quickstyle/3d5" qsCatId="3D" csTypeId="urn:microsoft.com/office/officeart/2005/8/colors/accent1_3" csCatId="accent1" phldr="1"/>
      <dgm:spPr/>
    </dgm:pt>
    <dgm:pt modelId="{4B5F6C38-106B-4970-96DB-B1F0851C98B7}">
      <dgm:prSet phldrT="[Text]"/>
      <dgm:spPr/>
      <dgm:t>
        <a:bodyPr/>
        <a:lstStyle/>
        <a:p>
          <a:r>
            <a:rPr lang="en-GB" b="1" dirty="0"/>
            <a:t>Procedural/</a:t>
          </a:r>
        </a:p>
        <a:p>
          <a:r>
            <a:rPr lang="en-GB" b="1" dirty="0"/>
            <a:t>Technological</a:t>
          </a:r>
          <a:endParaRPr lang="en-US" b="1" dirty="0"/>
        </a:p>
      </dgm:t>
    </dgm:pt>
    <dgm:pt modelId="{CEFDDB71-F98E-45C0-BE19-B8AA5E5CF118}" type="parTrans" cxnId="{4B61778F-EBFC-47F4-9D8C-B2CBDA61FB66}">
      <dgm:prSet/>
      <dgm:spPr/>
      <dgm:t>
        <a:bodyPr/>
        <a:lstStyle/>
        <a:p>
          <a:endParaRPr lang="en-US"/>
        </a:p>
      </dgm:t>
    </dgm:pt>
    <dgm:pt modelId="{3547D470-B79D-491F-A5D9-6C60EB87F546}" type="sibTrans" cxnId="{4B61778F-EBFC-47F4-9D8C-B2CBDA61FB66}">
      <dgm:prSet/>
      <dgm:spPr/>
      <dgm:t>
        <a:bodyPr/>
        <a:lstStyle/>
        <a:p>
          <a:endParaRPr lang="en-US"/>
        </a:p>
      </dgm:t>
    </dgm:pt>
    <dgm:pt modelId="{03F46248-732D-48A1-9737-425AADB15595}">
      <dgm:prSet phldrT="[Text]"/>
      <dgm:spPr/>
      <dgm:t>
        <a:bodyPr/>
        <a:lstStyle/>
        <a:p>
          <a:r>
            <a:rPr lang="en-GB" b="1" dirty="0"/>
            <a:t>Tactical</a:t>
          </a:r>
          <a:endParaRPr lang="en-US" b="1" dirty="0"/>
        </a:p>
      </dgm:t>
    </dgm:pt>
    <dgm:pt modelId="{2AAC05F2-9353-4168-9638-C76F93EF30D8}" type="parTrans" cxnId="{AC1FF588-2C1B-42CE-9DB0-FE2880485C7A}">
      <dgm:prSet/>
      <dgm:spPr/>
      <dgm:t>
        <a:bodyPr/>
        <a:lstStyle/>
        <a:p>
          <a:endParaRPr lang="en-US"/>
        </a:p>
      </dgm:t>
    </dgm:pt>
    <dgm:pt modelId="{357F7D71-9BC5-4522-ADB7-7558879B56B1}" type="sibTrans" cxnId="{AC1FF588-2C1B-42CE-9DB0-FE2880485C7A}">
      <dgm:prSet/>
      <dgm:spPr/>
      <dgm:t>
        <a:bodyPr/>
        <a:lstStyle/>
        <a:p>
          <a:endParaRPr lang="en-US"/>
        </a:p>
      </dgm:t>
    </dgm:pt>
    <dgm:pt modelId="{2122228B-0F42-4817-B5B6-305B2386298A}">
      <dgm:prSet phldrT="[Text]"/>
      <dgm:spPr/>
      <dgm:t>
        <a:bodyPr/>
        <a:lstStyle/>
        <a:p>
          <a:r>
            <a:rPr lang="en-GB" b="1" dirty="0"/>
            <a:t>Strategic</a:t>
          </a:r>
          <a:endParaRPr lang="en-US" b="1" dirty="0"/>
        </a:p>
      </dgm:t>
    </dgm:pt>
    <dgm:pt modelId="{1CF1D608-0FA2-4DB2-BDE9-A5F1A5674357}" type="parTrans" cxnId="{88328A67-F158-42B2-ACAD-461940B0ED58}">
      <dgm:prSet/>
      <dgm:spPr/>
      <dgm:t>
        <a:bodyPr/>
        <a:lstStyle/>
        <a:p>
          <a:endParaRPr lang="en-US"/>
        </a:p>
      </dgm:t>
    </dgm:pt>
    <dgm:pt modelId="{AC1A4C32-C4B1-4388-BF76-0ED99DE7514A}" type="sibTrans" cxnId="{88328A67-F158-42B2-ACAD-461940B0ED58}">
      <dgm:prSet/>
      <dgm:spPr/>
      <dgm:t>
        <a:bodyPr/>
        <a:lstStyle/>
        <a:p>
          <a:endParaRPr lang="en-US"/>
        </a:p>
      </dgm:t>
    </dgm:pt>
    <dgm:pt modelId="{C82B7BBD-D633-4901-97DA-C78DA151758A}" type="pres">
      <dgm:prSet presAssocID="{C36701F7-CF89-406E-A9BB-647A9503ABC2}" presName="composite" presStyleCnt="0">
        <dgm:presLayoutVars>
          <dgm:chMax val="3"/>
          <dgm:animLvl val="lvl"/>
          <dgm:resizeHandles val="exact"/>
        </dgm:presLayoutVars>
      </dgm:prSet>
      <dgm:spPr/>
    </dgm:pt>
    <dgm:pt modelId="{DDAF490E-B988-48E1-BB54-D25E3FC0B5D1}" type="pres">
      <dgm:prSet presAssocID="{4B5F6C38-106B-4970-96DB-B1F0851C98B7}" presName="gear1" presStyleLbl="node1" presStyleIdx="0" presStyleCnt="3">
        <dgm:presLayoutVars>
          <dgm:chMax val="1"/>
          <dgm:bulletEnabled val="1"/>
        </dgm:presLayoutVars>
      </dgm:prSet>
      <dgm:spPr/>
      <dgm:t>
        <a:bodyPr/>
        <a:lstStyle/>
        <a:p>
          <a:endParaRPr lang="en-US"/>
        </a:p>
      </dgm:t>
    </dgm:pt>
    <dgm:pt modelId="{3373DF59-234C-45E2-BC05-DFA6EC941B9F}" type="pres">
      <dgm:prSet presAssocID="{4B5F6C38-106B-4970-96DB-B1F0851C98B7}" presName="gear1srcNode" presStyleLbl="node1" presStyleIdx="0" presStyleCnt="3"/>
      <dgm:spPr/>
      <dgm:t>
        <a:bodyPr/>
        <a:lstStyle/>
        <a:p>
          <a:endParaRPr lang="en-US"/>
        </a:p>
      </dgm:t>
    </dgm:pt>
    <dgm:pt modelId="{311A44FE-706D-4D4A-92AC-74B18C91B12E}" type="pres">
      <dgm:prSet presAssocID="{4B5F6C38-106B-4970-96DB-B1F0851C98B7}" presName="gear1dstNode" presStyleLbl="node1" presStyleIdx="0" presStyleCnt="3"/>
      <dgm:spPr/>
      <dgm:t>
        <a:bodyPr/>
        <a:lstStyle/>
        <a:p>
          <a:endParaRPr lang="en-US"/>
        </a:p>
      </dgm:t>
    </dgm:pt>
    <dgm:pt modelId="{BB8CBAC8-FE84-4CB4-AF69-42F73C6A60D3}" type="pres">
      <dgm:prSet presAssocID="{03F46248-732D-48A1-9737-425AADB15595}" presName="gear2" presStyleLbl="node1" presStyleIdx="1" presStyleCnt="3">
        <dgm:presLayoutVars>
          <dgm:chMax val="1"/>
          <dgm:bulletEnabled val="1"/>
        </dgm:presLayoutVars>
      </dgm:prSet>
      <dgm:spPr/>
      <dgm:t>
        <a:bodyPr/>
        <a:lstStyle/>
        <a:p>
          <a:endParaRPr lang="en-US"/>
        </a:p>
      </dgm:t>
    </dgm:pt>
    <dgm:pt modelId="{10249530-B8BC-4058-9C3F-73B0C5DF00B0}" type="pres">
      <dgm:prSet presAssocID="{03F46248-732D-48A1-9737-425AADB15595}" presName="gear2srcNode" presStyleLbl="node1" presStyleIdx="1" presStyleCnt="3"/>
      <dgm:spPr/>
      <dgm:t>
        <a:bodyPr/>
        <a:lstStyle/>
        <a:p>
          <a:endParaRPr lang="en-US"/>
        </a:p>
      </dgm:t>
    </dgm:pt>
    <dgm:pt modelId="{365D78E2-9F1F-4D64-AB0C-1263490A436A}" type="pres">
      <dgm:prSet presAssocID="{03F46248-732D-48A1-9737-425AADB15595}" presName="gear2dstNode" presStyleLbl="node1" presStyleIdx="1" presStyleCnt="3"/>
      <dgm:spPr/>
      <dgm:t>
        <a:bodyPr/>
        <a:lstStyle/>
        <a:p>
          <a:endParaRPr lang="en-US"/>
        </a:p>
      </dgm:t>
    </dgm:pt>
    <dgm:pt modelId="{44C96A12-D4D0-4211-B595-FA7AC45D5CD5}" type="pres">
      <dgm:prSet presAssocID="{2122228B-0F42-4817-B5B6-305B2386298A}" presName="gear3" presStyleLbl="node1" presStyleIdx="2" presStyleCnt="3"/>
      <dgm:spPr/>
      <dgm:t>
        <a:bodyPr/>
        <a:lstStyle/>
        <a:p>
          <a:endParaRPr lang="en-US"/>
        </a:p>
      </dgm:t>
    </dgm:pt>
    <dgm:pt modelId="{0C277F3E-3C0B-49C7-B7B2-412C2B92BDBB}" type="pres">
      <dgm:prSet presAssocID="{2122228B-0F42-4817-B5B6-305B2386298A}" presName="gear3tx" presStyleLbl="node1" presStyleIdx="2" presStyleCnt="3">
        <dgm:presLayoutVars>
          <dgm:chMax val="1"/>
          <dgm:bulletEnabled val="1"/>
        </dgm:presLayoutVars>
      </dgm:prSet>
      <dgm:spPr/>
      <dgm:t>
        <a:bodyPr/>
        <a:lstStyle/>
        <a:p>
          <a:endParaRPr lang="en-US"/>
        </a:p>
      </dgm:t>
    </dgm:pt>
    <dgm:pt modelId="{16060B7F-2613-4EEC-8D1F-1CB775DD2DD7}" type="pres">
      <dgm:prSet presAssocID="{2122228B-0F42-4817-B5B6-305B2386298A}" presName="gear3srcNode" presStyleLbl="node1" presStyleIdx="2" presStyleCnt="3"/>
      <dgm:spPr/>
      <dgm:t>
        <a:bodyPr/>
        <a:lstStyle/>
        <a:p>
          <a:endParaRPr lang="en-US"/>
        </a:p>
      </dgm:t>
    </dgm:pt>
    <dgm:pt modelId="{1A04B4F7-93B9-4F0D-A564-A676D133FA20}" type="pres">
      <dgm:prSet presAssocID="{2122228B-0F42-4817-B5B6-305B2386298A}" presName="gear3dstNode" presStyleLbl="node1" presStyleIdx="2" presStyleCnt="3"/>
      <dgm:spPr/>
      <dgm:t>
        <a:bodyPr/>
        <a:lstStyle/>
        <a:p>
          <a:endParaRPr lang="en-US"/>
        </a:p>
      </dgm:t>
    </dgm:pt>
    <dgm:pt modelId="{90E62AED-6DFB-4447-9172-9D5078B3B725}" type="pres">
      <dgm:prSet presAssocID="{3547D470-B79D-491F-A5D9-6C60EB87F546}" presName="connector1" presStyleLbl="sibTrans2D1" presStyleIdx="0" presStyleCnt="3"/>
      <dgm:spPr/>
      <dgm:t>
        <a:bodyPr/>
        <a:lstStyle/>
        <a:p>
          <a:endParaRPr lang="en-US"/>
        </a:p>
      </dgm:t>
    </dgm:pt>
    <dgm:pt modelId="{E466761A-2E49-4A99-A076-F6446C5B710D}" type="pres">
      <dgm:prSet presAssocID="{357F7D71-9BC5-4522-ADB7-7558879B56B1}" presName="connector2" presStyleLbl="sibTrans2D1" presStyleIdx="1" presStyleCnt="3"/>
      <dgm:spPr/>
      <dgm:t>
        <a:bodyPr/>
        <a:lstStyle/>
        <a:p>
          <a:endParaRPr lang="en-US"/>
        </a:p>
      </dgm:t>
    </dgm:pt>
    <dgm:pt modelId="{D09939CA-6060-4782-BAC5-E75501DE8851}" type="pres">
      <dgm:prSet presAssocID="{AC1A4C32-C4B1-4388-BF76-0ED99DE7514A}" presName="connector3" presStyleLbl="sibTrans2D1" presStyleIdx="2" presStyleCnt="3"/>
      <dgm:spPr/>
      <dgm:t>
        <a:bodyPr/>
        <a:lstStyle/>
        <a:p>
          <a:endParaRPr lang="en-US"/>
        </a:p>
      </dgm:t>
    </dgm:pt>
  </dgm:ptLst>
  <dgm:cxnLst>
    <dgm:cxn modelId="{DC2BC990-D3A2-4DD0-ADEA-387038294DFA}" type="presOf" srcId="{AC1A4C32-C4B1-4388-BF76-0ED99DE7514A}" destId="{D09939CA-6060-4782-BAC5-E75501DE8851}" srcOrd="0" destOrd="0" presId="urn:microsoft.com/office/officeart/2005/8/layout/gear1"/>
    <dgm:cxn modelId="{6339D8BD-905D-46B4-85CA-A4A81C53B1EA}" type="presOf" srcId="{4B5F6C38-106B-4970-96DB-B1F0851C98B7}" destId="{3373DF59-234C-45E2-BC05-DFA6EC941B9F}" srcOrd="1" destOrd="0" presId="urn:microsoft.com/office/officeart/2005/8/layout/gear1"/>
    <dgm:cxn modelId="{43B856F2-8E1C-47BB-8AFC-8498D1D2737B}" type="presOf" srcId="{03F46248-732D-48A1-9737-425AADB15595}" destId="{10249530-B8BC-4058-9C3F-73B0C5DF00B0}" srcOrd="1" destOrd="0" presId="urn:microsoft.com/office/officeart/2005/8/layout/gear1"/>
    <dgm:cxn modelId="{21B3BC17-E0A9-4F26-9FD5-61304F46E72C}" type="presOf" srcId="{03F46248-732D-48A1-9737-425AADB15595}" destId="{365D78E2-9F1F-4D64-AB0C-1263490A436A}" srcOrd="2" destOrd="0" presId="urn:microsoft.com/office/officeart/2005/8/layout/gear1"/>
    <dgm:cxn modelId="{A75D4B35-C5C5-428D-96D3-BCE37BDF2156}" type="presOf" srcId="{C36701F7-CF89-406E-A9BB-647A9503ABC2}" destId="{C82B7BBD-D633-4901-97DA-C78DA151758A}" srcOrd="0" destOrd="0" presId="urn:microsoft.com/office/officeart/2005/8/layout/gear1"/>
    <dgm:cxn modelId="{88328A67-F158-42B2-ACAD-461940B0ED58}" srcId="{C36701F7-CF89-406E-A9BB-647A9503ABC2}" destId="{2122228B-0F42-4817-B5B6-305B2386298A}" srcOrd="2" destOrd="0" parTransId="{1CF1D608-0FA2-4DB2-BDE9-A5F1A5674357}" sibTransId="{AC1A4C32-C4B1-4388-BF76-0ED99DE7514A}"/>
    <dgm:cxn modelId="{CAEE1046-7DCD-4D25-B7B7-2879929A9DC5}" type="presOf" srcId="{4B5F6C38-106B-4970-96DB-B1F0851C98B7}" destId="{DDAF490E-B988-48E1-BB54-D25E3FC0B5D1}" srcOrd="0" destOrd="0" presId="urn:microsoft.com/office/officeart/2005/8/layout/gear1"/>
    <dgm:cxn modelId="{9FA3353B-207F-4924-945F-66F28C4EEB03}" type="presOf" srcId="{3547D470-B79D-491F-A5D9-6C60EB87F546}" destId="{90E62AED-6DFB-4447-9172-9D5078B3B725}" srcOrd="0" destOrd="0" presId="urn:microsoft.com/office/officeart/2005/8/layout/gear1"/>
    <dgm:cxn modelId="{509DD06A-3F15-4B3D-B15D-6BA339480C32}" type="presOf" srcId="{2122228B-0F42-4817-B5B6-305B2386298A}" destId="{1A04B4F7-93B9-4F0D-A564-A676D133FA20}" srcOrd="3" destOrd="0" presId="urn:microsoft.com/office/officeart/2005/8/layout/gear1"/>
    <dgm:cxn modelId="{6A56891A-E6D1-4ACA-8126-3BD249925CD3}" type="presOf" srcId="{2122228B-0F42-4817-B5B6-305B2386298A}" destId="{16060B7F-2613-4EEC-8D1F-1CB775DD2DD7}" srcOrd="2" destOrd="0" presId="urn:microsoft.com/office/officeart/2005/8/layout/gear1"/>
    <dgm:cxn modelId="{A8BD9CEC-A7E4-47D0-97F7-C66702ECD4FF}" type="presOf" srcId="{2122228B-0F42-4817-B5B6-305B2386298A}" destId="{44C96A12-D4D0-4211-B595-FA7AC45D5CD5}" srcOrd="0" destOrd="0" presId="urn:microsoft.com/office/officeart/2005/8/layout/gear1"/>
    <dgm:cxn modelId="{D32E0727-F8AD-408C-8C24-048344AC3E59}" type="presOf" srcId="{03F46248-732D-48A1-9737-425AADB15595}" destId="{BB8CBAC8-FE84-4CB4-AF69-42F73C6A60D3}" srcOrd="0" destOrd="0" presId="urn:microsoft.com/office/officeart/2005/8/layout/gear1"/>
    <dgm:cxn modelId="{AC1FF588-2C1B-42CE-9DB0-FE2880485C7A}" srcId="{C36701F7-CF89-406E-A9BB-647A9503ABC2}" destId="{03F46248-732D-48A1-9737-425AADB15595}" srcOrd="1" destOrd="0" parTransId="{2AAC05F2-9353-4168-9638-C76F93EF30D8}" sibTransId="{357F7D71-9BC5-4522-ADB7-7558879B56B1}"/>
    <dgm:cxn modelId="{C7BA0B2E-45B7-46AA-9727-1091EE18445D}" type="presOf" srcId="{357F7D71-9BC5-4522-ADB7-7558879B56B1}" destId="{E466761A-2E49-4A99-A076-F6446C5B710D}" srcOrd="0" destOrd="0" presId="urn:microsoft.com/office/officeart/2005/8/layout/gear1"/>
    <dgm:cxn modelId="{C196FF48-F41A-4AB4-811E-915B8EE2F5AE}" type="presOf" srcId="{4B5F6C38-106B-4970-96DB-B1F0851C98B7}" destId="{311A44FE-706D-4D4A-92AC-74B18C91B12E}" srcOrd="2" destOrd="0" presId="urn:microsoft.com/office/officeart/2005/8/layout/gear1"/>
    <dgm:cxn modelId="{4B61778F-EBFC-47F4-9D8C-B2CBDA61FB66}" srcId="{C36701F7-CF89-406E-A9BB-647A9503ABC2}" destId="{4B5F6C38-106B-4970-96DB-B1F0851C98B7}" srcOrd="0" destOrd="0" parTransId="{CEFDDB71-F98E-45C0-BE19-B8AA5E5CF118}" sibTransId="{3547D470-B79D-491F-A5D9-6C60EB87F546}"/>
    <dgm:cxn modelId="{DBBAD93E-83E6-4589-96CC-D5D8B379438D}" type="presOf" srcId="{2122228B-0F42-4817-B5B6-305B2386298A}" destId="{0C277F3E-3C0B-49C7-B7B2-412C2B92BDBB}" srcOrd="1" destOrd="0" presId="urn:microsoft.com/office/officeart/2005/8/layout/gear1"/>
    <dgm:cxn modelId="{931E4EEA-AB10-48CE-A2B4-2128162F4924}" type="presParOf" srcId="{C82B7BBD-D633-4901-97DA-C78DA151758A}" destId="{DDAF490E-B988-48E1-BB54-D25E3FC0B5D1}" srcOrd="0" destOrd="0" presId="urn:microsoft.com/office/officeart/2005/8/layout/gear1"/>
    <dgm:cxn modelId="{0F318485-6699-4FEF-83D0-96894C4EF770}" type="presParOf" srcId="{C82B7BBD-D633-4901-97DA-C78DA151758A}" destId="{3373DF59-234C-45E2-BC05-DFA6EC941B9F}" srcOrd="1" destOrd="0" presId="urn:microsoft.com/office/officeart/2005/8/layout/gear1"/>
    <dgm:cxn modelId="{6A3145E1-241C-43FB-A264-3CB3DC25FFA3}" type="presParOf" srcId="{C82B7BBD-D633-4901-97DA-C78DA151758A}" destId="{311A44FE-706D-4D4A-92AC-74B18C91B12E}" srcOrd="2" destOrd="0" presId="urn:microsoft.com/office/officeart/2005/8/layout/gear1"/>
    <dgm:cxn modelId="{ABBC2BF1-B652-4EE2-8E7E-8A9928939660}" type="presParOf" srcId="{C82B7BBD-D633-4901-97DA-C78DA151758A}" destId="{BB8CBAC8-FE84-4CB4-AF69-42F73C6A60D3}" srcOrd="3" destOrd="0" presId="urn:microsoft.com/office/officeart/2005/8/layout/gear1"/>
    <dgm:cxn modelId="{A5B90189-E6A5-4A09-B22E-7F9AB5895C26}" type="presParOf" srcId="{C82B7BBD-D633-4901-97DA-C78DA151758A}" destId="{10249530-B8BC-4058-9C3F-73B0C5DF00B0}" srcOrd="4" destOrd="0" presId="urn:microsoft.com/office/officeart/2005/8/layout/gear1"/>
    <dgm:cxn modelId="{27D8E167-9A36-4AF5-84FD-2C574629394F}" type="presParOf" srcId="{C82B7BBD-D633-4901-97DA-C78DA151758A}" destId="{365D78E2-9F1F-4D64-AB0C-1263490A436A}" srcOrd="5" destOrd="0" presId="urn:microsoft.com/office/officeart/2005/8/layout/gear1"/>
    <dgm:cxn modelId="{9839D8F3-48FB-46E5-8848-5848654B6107}" type="presParOf" srcId="{C82B7BBD-D633-4901-97DA-C78DA151758A}" destId="{44C96A12-D4D0-4211-B595-FA7AC45D5CD5}" srcOrd="6" destOrd="0" presId="urn:microsoft.com/office/officeart/2005/8/layout/gear1"/>
    <dgm:cxn modelId="{3F02E541-E735-4D37-A444-30A66ABC538E}" type="presParOf" srcId="{C82B7BBD-D633-4901-97DA-C78DA151758A}" destId="{0C277F3E-3C0B-49C7-B7B2-412C2B92BDBB}" srcOrd="7" destOrd="0" presId="urn:microsoft.com/office/officeart/2005/8/layout/gear1"/>
    <dgm:cxn modelId="{B2EE8AA6-193C-498C-8FB9-3BDC1D8B2557}" type="presParOf" srcId="{C82B7BBD-D633-4901-97DA-C78DA151758A}" destId="{16060B7F-2613-4EEC-8D1F-1CB775DD2DD7}" srcOrd="8" destOrd="0" presId="urn:microsoft.com/office/officeart/2005/8/layout/gear1"/>
    <dgm:cxn modelId="{C9DF3EAC-BDE5-48EA-8641-2C596E4BF543}" type="presParOf" srcId="{C82B7BBD-D633-4901-97DA-C78DA151758A}" destId="{1A04B4F7-93B9-4F0D-A564-A676D133FA20}" srcOrd="9" destOrd="0" presId="urn:microsoft.com/office/officeart/2005/8/layout/gear1"/>
    <dgm:cxn modelId="{50D9EA0D-BE27-447C-AE92-590C7ADDE78D}" type="presParOf" srcId="{C82B7BBD-D633-4901-97DA-C78DA151758A}" destId="{90E62AED-6DFB-4447-9172-9D5078B3B725}" srcOrd="10" destOrd="0" presId="urn:microsoft.com/office/officeart/2005/8/layout/gear1"/>
    <dgm:cxn modelId="{6840DB5C-9DDC-4335-8EE0-2CF30731484B}" type="presParOf" srcId="{C82B7BBD-D633-4901-97DA-C78DA151758A}" destId="{E466761A-2E49-4A99-A076-F6446C5B710D}" srcOrd="11" destOrd="0" presId="urn:microsoft.com/office/officeart/2005/8/layout/gear1"/>
    <dgm:cxn modelId="{0987E80D-1F7C-4576-AAB6-544982331F06}" type="presParOf" srcId="{C82B7BBD-D633-4901-97DA-C78DA151758A}" destId="{D09939CA-6060-4782-BAC5-E75501DE885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5A01D7-D6A3-4B9E-92A4-5A4AE7324149}" type="datetimeFigureOut">
              <a:rPr lang="en-IE" smtClean="0"/>
              <a:pPr/>
              <a:t>20/06/2017</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4AEAC-2B77-4AD6-8C15-CFE7DE7BA433}" type="slidenum">
              <a:rPr lang="en-IE" smtClean="0"/>
              <a:pPr/>
              <a:t>‹#›</a:t>
            </a:fld>
            <a:endParaRPr lang="en-IE"/>
          </a:p>
        </p:txBody>
      </p:sp>
    </p:spTree>
    <p:extLst>
      <p:ext uri="{BB962C8B-B14F-4D97-AF65-F5344CB8AC3E}">
        <p14:creationId xmlns:p14="http://schemas.microsoft.com/office/powerpoint/2010/main" val="1291899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FA069-C45F-4947-B6D1-C9F5449213FE}" type="datetimeFigureOut">
              <a:rPr lang="en-IE" smtClean="0"/>
              <a:pPr/>
              <a:t>20/06/2017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9B839-DD8B-4DDD-AA12-3DA90BEBA0AA}" type="slidenum">
              <a:rPr lang="en-IE" smtClean="0"/>
              <a:pPr/>
              <a:t>‹#›</a:t>
            </a:fld>
            <a:endParaRPr lang="en-IE"/>
          </a:p>
        </p:txBody>
      </p:sp>
    </p:spTree>
    <p:extLst>
      <p:ext uri="{BB962C8B-B14F-4D97-AF65-F5344CB8AC3E}">
        <p14:creationId xmlns:p14="http://schemas.microsoft.com/office/powerpoint/2010/main" val="3762040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969B839-DD8B-4DDD-AA12-3DA90BEBA0AA}" type="slidenum">
              <a:rPr lang="en-IE" smtClean="0"/>
              <a:pPr/>
              <a:t>1</a:t>
            </a:fld>
            <a:endParaRPr lang="en-IE"/>
          </a:p>
        </p:txBody>
      </p:sp>
    </p:spTree>
    <p:extLst>
      <p:ext uri="{BB962C8B-B14F-4D97-AF65-F5344CB8AC3E}">
        <p14:creationId xmlns:p14="http://schemas.microsoft.com/office/powerpoint/2010/main" val="69508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969B839-DD8B-4DDD-AA12-3DA90BEBA0AA}" type="slidenum">
              <a:rPr lang="en-IE" smtClean="0"/>
              <a:pPr/>
              <a:t>10</a:t>
            </a:fld>
            <a:endParaRPr lang="en-IE"/>
          </a:p>
        </p:txBody>
      </p:sp>
    </p:spTree>
    <p:extLst>
      <p:ext uri="{BB962C8B-B14F-4D97-AF65-F5344CB8AC3E}">
        <p14:creationId xmlns:p14="http://schemas.microsoft.com/office/powerpoint/2010/main" val="148690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Project</a:t>
            </a:r>
            <a:r>
              <a:rPr lang="en-IE" baseline="0" dirty="0" smtClean="0"/>
              <a:t> work is structured into 3 tiers of process optimisation looking first at the strategic level, optimising across the project lifecycle; then at the tactical level, looking at each stage of a project life and supply chain; and at the procedural/technological level.</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11</a:t>
            </a:fld>
            <a:endParaRPr lang="en-IE"/>
          </a:p>
        </p:txBody>
      </p:sp>
    </p:spTree>
    <p:extLst>
      <p:ext uri="{BB962C8B-B14F-4D97-AF65-F5344CB8AC3E}">
        <p14:creationId xmlns:p14="http://schemas.microsoft.com/office/powerpoint/2010/main" val="16208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Work is divided</a:t>
            </a:r>
            <a:r>
              <a:rPr lang="en-IE" baseline="0" dirty="0" smtClean="0"/>
              <a:t> under the following themes. </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12</a:t>
            </a:fld>
            <a:endParaRPr lang="en-IE"/>
          </a:p>
        </p:txBody>
      </p:sp>
    </p:spTree>
    <p:extLst>
      <p:ext uri="{BB962C8B-B14F-4D97-AF65-F5344CB8AC3E}">
        <p14:creationId xmlns:p14="http://schemas.microsoft.com/office/powerpoint/2010/main" val="17049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E" dirty="0" smtClean="0"/>
              <a:t>The first looks at i</a:t>
            </a:r>
            <a:r>
              <a:rPr lang="en-IE" sz="1800" dirty="0" smtClean="0"/>
              <a:t>nnovative sub-structure concepts to minimise the need for HLVs</a:t>
            </a:r>
            <a:r>
              <a:rPr lang="en-IE" sz="1800" baseline="0" dirty="0" smtClean="0"/>
              <a:t> and optimise their associated deployment strategy.</a:t>
            </a:r>
            <a:endParaRPr lang="en-IE" sz="1800" dirty="0" smtClean="0"/>
          </a:p>
          <a:p>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13</a:t>
            </a:fld>
            <a:endParaRPr lang="en-IE"/>
          </a:p>
        </p:txBody>
      </p:sp>
    </p:spTree>
    <p:extLst>
      <p:ext uri="{BB962C8B-B14F-4D97-AF65-F5344CB8AC3E}">
        <p14:creationId xmlns:p14="http://schemas.microsoft.com/office/powerpoint/2010/main" val="268415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a:t>
            </a:r>
            <a:r>
              <a:rPr lang="en-IE" baseline="0" dirty="0" smtClean="0"/>
              <a:t> have also developed novel vessel design concepts for O&amp;M and installation</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14</a:t>
            </a:fld>
            <a:endParaRPr lang="en-IE"/>
          </a:p>
        </p:txBody>
      </p:sp>
    </p:spTree>
    <p:extLst>
      <p:ext uri="{BB962C8B-B14F-4D97-AF65-F5344CB8AC3E}">
        <p14:creationId xmlns:p14="http://schemas.microsoft.com/office/powerpoint/2010/main" val="112488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a:t>
            </a:r>
            <a:r>
              <a:rPr lang="en-IE" baseline="0" dirty="0" smtClean="0"/>
              <a:t> project also looks at optimising O&amp;M strategies, developing a decision support and dynamic scheduling tools and technologies including CM software and remote presence systems.</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15</a:t>
            </a:fld>
            <a:endParaRPr lang="en-IE"/>
          </a:p>
        </p:txBody>
      </p:sp>
    </p:spTree>
    <p:extLst>
      <p:ext uri="{BB962C8B-B14F-4D97-AF65-F5344CB8AC3E}">
        <p14:creationId xmlns:p14="http://schemas.microsoft.com/office/powerpoint/2010/main" val="268668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At</a:t>
            </a:r>
            <a:r>
              <a:rPr lang="en-IE" baseline="0" dirty="0" smtClean="0"/>
              <a:t> the core of the project is optimising logistics at each phase of the supply chain and across the lifecycle. We have developed a holistic logistics optimisation model for this purpose wi</a:t>
            </a:r>
            <a:r>
              <a:rPr lang="en-IE" sz="1400" dirty="0" smtClean="0"/>
              <a:t>th </a:t>
            </a:r>
            <a:r>
              <a:rPr lang="en-IE" sz="1200" dirty="0" smtClean="0"/>
              <a:t>individual modules applicable to port logistics, transport, vessel chartering etc. </a:t>
            </a:r>
          </a:p>
          <a:p>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16</a:t>
            </a:fld>
            <a:endParaRPr lang="en-IE"/>
          </a:p>
        </p:txBody>
      </p:sp>
    </p:spTree>
    <p:extLst>
      <p:ext uri="{BB962C8B-B14F-4D97-AF65-F5344CB8AC3E}">
        <p14:creationId xmlns:p14="http://schemas.microsoft.com/office/powerpoint/2010/main" val="38451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have also looked</a:t>
            </a:r>
            <a:r>
              <a:rPr lang="en-IE" baseline="0" dirty="0" smtClean="0"/>
              <a:t> at the H&amp;S and training requirements in the industry; undertaken field testing of project innovations and are about to conduct simulations of the O&amp;M and installation vessels to develop recommendations for H&amp;S and training as well as validate the concepts and show how simulation can be used to optimise activities before they are done in real life; we will also apply the O&amp;M and logistics decision support tools along side a full life-cycle financial model to show the cost-benefit of project innovations and provide recommendations for areas where further savings may be found for future sites and technologies.</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17</a:t>
            </a:fld>
            <a:endParaRPr lang="en-IE"/>
          </a:p>
        </p:txBody>
      </p:sp>
    </p:spTree>
    <p:extLst>
      <p:ext uri="{BB962C8B-B14F-4D97-AF65-F5344CB8AC3E}">
        <p14:creationId xmlns:p14="http://schemas.microsoft.com/office/powerpoint/2010/main" val="1943915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To summarise some</a:t>
            </a:r>
            <a:r>
              <a:rPr lang="en-IE" sz="1200" baseline="0" dirty="0" smtClean="0"/>
              <a:t> of the key outputs…</a:t>
            </a:r>
            <a:endParaRPr lang="en-IE" sz="1200"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18</a:t>
            </a:fld>
            <a:endParaRPr lang="en-IE"/>
          </a:p>
        </p:txBody>
      </p:sp>
    </p:spTree>
    <p:extLst>
      <p:ext uri="{BB962C8B-B14F-4D97-AF65-F5344CB8AC3E}">
        <p14:creationId xmlns:p14="http://schemas.microsoft.com/office/powerpoint/2010/main" val="438035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aseline="0" dirty="0" smtClean="0"/>
              <a:t>Further information, public reports and upcoming showcases and events can be found on our website or follow us on twitter</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19</a:t>
            </a:fld>
            <a:endParaRPr lang="en-IE"/>
          </a:p>
        </p:txBody>
      </p:sp>
    </p:spTree>
    <p:extLst>
      <p:ext uri="{BB962C8B-B14F-4D97-AF65-F5344CB8AC3E}">
        <p14:creationId xmlns:p14="http://schemas.microsoft.com/office/powerpoint/2010/main" val="238444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2</a:t>
            </a:fld>
            <a:endParaRPr lang="en-IE"/>
          </a:p>
        </p:txBody>
      </p:sp>
    </p:spTree>
    <p:extLst>
      <p:ext uri="{BB962C8B-B14F-4D97-AF65-F5344CB8AC3E}">
        <p14:creationId xmlns:p14="http://schemas.microsoft.com/office/powerpoint/2010/main" val="17689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Looking at the broad impacts</a:t>
            </a:r>
            <a:r>
              <a:rPr lang="en-IE" baseline="0" dirty="0" smtClean="0"/>
              <a:t> on society</a:t>
            </a:r>
            <a:r>
              <a:rPr lang="en-IE" dirty="0" smtClean="0"/>
              <a:t>, LEANWIND will support the development of new niche</a:t>
            </a:r>
            <a:r>
              <a:rPr lang="en-IE" baseline="0" dirty="0" smtClean="0"/>
              <a:t> markets for EU shipping, contributing to the competitiveness of the sector and the creation of new jobs. It will also support the growth of the sector by accelerating the route to market of new innovative tools and technologies that address industry challenges.</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20</a:t>
            </a:fld>
            <a:endParaRPr lang="en-IE"/>
          </a:p>
        </p:txBody>
      </p:sp>
    </p:spTree>
    <p:extLst>
      <p:ext uri="{BB962C8B-B14F-4D97-AF65-F5344CB8AC3E}">
        <p14:creationId xmlns:p14="http://schemas.microsoft.com/office/powerpoint/2010/main" val="157168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Based</a:t>
            </a:r>
            <a:r>
              <a:rPr lang="en-GB" sz="1200" kern="1200" baseline="0" dirty="0" smtClean="0">
                <a:solidFill>
                  <a:schemeClr val="tx1"/>
                </a:solidFill>
                <a:effectLst/>
                <a:latin typeface="+mn-lt"/>
                <a:ea typeface="+mn-ea"/>
                <a:cs typeface="+mn-cs"/>
              </a:rPr>
              <a:t> on the impacts of innovations described in the BVG Associates 2014 report, it is anticipated that the innovations developed in  LEANWIND could potentially reduce the </a:t>
            </a:r>
            <a:r>
              <a:rPr lang="en-GB" sz="1200" kern="1200" baseline="0" dirty="0" err="1" smtClean="0">
                <a:solidFill>
                  <a:schemeClr val="tx1"/>
                </a:solidFill>
                <a:effectLst/>
                <a:latin typeface="+mn-lt"/>
                <a:ea typeface="+mn-ea"/>
                <a:cs typeface="+mn-cs"/>
              </a:rPr>
              <a:t>LCoE</a:t>
            </a:r>
            <a:r>
              <a:rPr lang="en-GB" sz="1200" kern="1200" baseline="0" dirty="0" smtClean="0">
                <a:solidFill>
                  <a:schemeClr val="tx1"/>
                </a:solidFill>
                <a:effectLst/>
                <a:latin typeface="+mn-lt"/>
                <a:ea typeface="+mn-ea"/>
                <a:cs typeface="+mn-cs"/>
              </a:rPr>
              <a:t> of offshore wind energy by up to 13.8% over the next decade.</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final </a:t>
            </a:r>
            <a:r>
              <a:rPr lang="en-GB" sz="1200" kern="1200" dirty="0" smtClean="0">
                <a:solidFill>
                  <a:schemeClr val="tx1"/>
                </a:solidFill>
                <a:effectLst/>
                <a:latin typeface="+mn-lt"/>
                <a:ea typeface="+mn-ea"/>
                <a:cs typeface="+mn-cs"/>
              </a:rPr>
              <a:t>reports </a:t>
            </a:r>
            <a:r>
              <a:rPr lang="en-GB" sz="1200" kern="1200" dirty="0">
                <a:solidFill>
                  <a:schemeClr val="tx1"/>
                </a:solidFill>
                <a:effectLst/>
                <a:latin typeface="+mn-lt"/>
                <a:ea typeface="+mn-ea"/>
                <a:cs typeface="+mn-cs"/>
              </a:rPr>
              <a:t>of the LEANWIND project will look at the LCOE impacts of these technologies in more </a:t>
            </a:r>
            <a:r>
              <a:rPr lang="en-GB" sz="1200" kern="1200" dirty="0" smtClean="0">
                <a:solidFill>
                  <a:schemeClr val="tx1"/>
                </a:solidFill>
                <a:effectLst/>
                <a:latin typeface="+mn-lt"/>
                <a:ea typeface="+mn-ea"/>
                <a:cs typeface="+mn-cs"/>
              </a:rPr>
              <a:t>detail</a:t>
            </a:r>
            <a:r>
              <a:rPr lang="en-GB" sz="1200" kern="1200" baseline="0" dirty="0" smtClean="0">
                <a:solidFill>
                  <a:schemeClr val="tx1"/>
                </a:solidFill>
                <a:effectLst/>
                <a:latin typeface="+mn-lt"/>
                <a:ea typeface="+mn-ea"/>
                <a:cs typeface="+mn-cs"/>
              </a:rPr>
              <a:t> and will be presented at our final event in Amsterdam at the </a:t>
            </a:r>
            <a:r>
              <a:rPr lang="en-GB" sz="1200" kern="1200" baseline="0" dirty="0" err="1" smtClean="0">
                <a:solidFill>
                  <a:schemeClr val="tx1"/>
                </a:solidFill>
                <a:effectLst/>
                <a:latin typeface="+mn-lt"/>
                <a:ea typeface="+mn-ea"/>
                <a:cs typeface="+mn-cs"/>
              </a:rPr>
              <a:t>WindEurope</a:t>
            </a:r>
            <a:r>
              <a:rPr lang="en-GB" sz="1200" kern="1200" baseline="0" dirty="0" smtClean="0">
                <a:solidFill>
                  <a:schemeClr val="tx1"/>
                </a:solidFill>
                <a:effectLst/>
                <a:latin typeface="+mn-lt"/>
                <a:ea typeface="+mn-ea"/>
                <a:cs typeface="+mn-cs"/>
              </a:rPr>
              <a:t> conference in November.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Note for further information: </a:t>
            </a:r>
            <a:r>
              <a:rPr lang="en-GB" sz="1200" kern="1200" dirty="0" smtClean="0">
                <a:solidFill>
                  <a:schemeClr val="tx1"/>
                </a:solidFill>
                <a:effectLst/>
                <a:latin typeface="+mn-lt"/>
                <a:ea typeface="+mn-ea"/>
                <a:cs typeface="+mn-cs"/>
              </a:rPr>
              <a:t>The impacts from wind farm technology innovations (excluding transmission, decommissioning, supply chain and finance effects) contribute a total anticipated 27% reduction in the LCOE (for typical wind farm with FID 2014 compared to FID in 2025). [1]</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AFE59FEB-97C5-4D0E-83CA-DB6515F1C1A0}" type="slidenum">
              <a:rPr lang="en-IE" smtClean="0"/>
              <a:pPr/>
              <a:t>21</a:t>
            </a:fld>
            <a:endParaRPr lang="en-IE"/>
          </a:p>
        </p:txBody>
      </p:sp>
    </p:spTree>
    <p:extLst>
      <p:ext uri="{BB962C8B-B14F-4D97-AF65-F5344CB8AC3E}">
        <p14:creationId xmlns:p14="http://schemas.microsoft.com/office/powerpoint/2010/main" val="251984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a:t>
            </a:r>
            <a:r>
              <a:rPr lang="en-GB" sz="1200" kern="1200" dirty="0">
                <a:solidFill>
                  <a:schemeClr val="tx1"/>
                </a:solidFill>
                <a:effectLst/>
                <a:latin typeface="+mn-lt"/>
                <a:ea typeface="+mn-ea"/>
                <a:cs typeface="+mn-cs"/>
              </a:rPr>
              <a:t>order to contribute to the societal cost analysis of offshore wind farm projects, </a:t>
            </a:r>
            <a:r>
              <a:rPr lang="en-GB" sz="1200" kern="1200" dirty="0" smtClean="0">
                <a:solidFill>
                  <a:schemeClr val="tx1"/>
                </a:solidFill>
                <a:effectLst/>
                <a:latin typeface="+mn-lt"/>
                <a:ea typeface="+mn-ea"/>
                <a:cs typeface="+mn-cs"/>
              </a:rPr>
              <a:t>the presenters that follow </a:t>
            </a:r>
            <a:r>
              <a:rPr lang="en-GB" sz="1200" kern="1200" dirty="0">
                <a:solidFill>
                  <a:schemeClr val="tx1"/>
                </a:solidFill>
                <a:effectLst/>
                <a:latin typeface="+mn-lt"/>
                <a:ea typeface="+mn-ea"/>
                <a:cs typeface="+mn-cs"/>
              </a:rPr>
              <a:t>will be outlining </a:t>
            </a:r>
            <a:r>
              <a:rPr lang="en-GB" sz="1200" kern="1200" dirty="0" smtClean="0">
                <a:solidFill>
                  <a:schemeClr val="tx1"/>
                </a:solidFill>
                <a:effectLst/>
                <a:latin typeface="+mn-lt"/>
                <a:ea typeface="+mn-ea"/>
                <a:cs typeface="+mn-cs"/>
              </a:rPr>
              <a:t>the work done</a:t>
            </a:r>
            <a:r>
              <a:rPr lang="en-GB" sz="1200" kern="1200" baseline="0" dirty="0" smtClean="0">
                <a:solidFill>
                  <a:schemeClr val="tx1"/>
                </a:solidFill>
                <a:effectLst/>
                <a:latin typeface="+mn-lt"/>
                <a:ea typeface="+mn-ea"/>
                <a:cs typeface="+mn-cs"/>
              </a:rPr>
              <a:t> in LEANWIND on</a:t>
            </a:r>
            <a:r>
              <a:rPr lang="en-GB" sz="1200" kern="1200" dirty="0" smtClean="0">
                <a:solidFill>
                  <a:schemeClr val="tx1"/>
                </a:solidFill>
                <a:effectLst/>
                <a:latin typeface="+mn-lt"/>
                <a:ea typeface="+mn-ea"/>
                <a:cs typeface="+mn-cs"/>
              </a:rPr>
              <a:t> environmental</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societal, employment impacts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a:t>
            </a:r>
            <a:r>
              <a:rPr lang="en-GB" sz="1200" kern="1200" baseline="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offshore </a:t>
            </a:r>
            <a:r>
              <a:rPr lang="en-GB" sz="1200" kern="1200" dirty="0">
                <a:solidFill>
                  <a:schemeClr val="tx1"/>
                </a:solidFill>
                <a:effectLst/>
                <a:latin typeface="+mn-lt"/>
                <a:ea typeface="+mn-ea"/>
                <a:cs typeface="+mn-cs"/>
              </a:rPr>
              <a:t>wind </a:t>
            </a:r>
            <a:r>
              <a:rPr lang="en-GB" sz="1200" kern="1200" dirty="0" smtClean="0">
                <a:solidFill>
                  <a:schemeClr val="tx1"/>
                </a:solidFill>
                <a:effectLst/>
                <a:latin typeface="+mn-lt"/>
                <a:ea typeface="+mn-ea"/>
                <a:cs typeface="+mn-cs"/>
              </a:rPr>
              <a:t>industry as will as the potential market impact of project innovations.</a:t>
            </a:r>
            <a:endParaRPr lang="en-IE" dirty="0"/>
          </a:p>
        </p:txBody>
      </p:sp>
      <p:sp>
        <p:nvSpPr>
          <p:cNvPr id="4" name="Slide Number Placeholder 3"/>
          <p:cNvSpPr>
            <a:spLocks noGrp="1"/>
          </p:cNvSpPr>
          <p:nvPr>
            <p:ph type="sldNum" sz="quarter" idx="10"/>
          </p:nvPr>
        </p:nvSpPr>
        <p:spPr/>
        <p:txBody>
          <a:bodyPr/>
          <a:lstStyle/>
          <a:p>
            <a:fld id="{AFE59FEB-97C5-4D0E-83CA-DB6515F1C1A0}" type="slidenum">
              <a:rPr lang="en-IE" smtClean="0"/>
              <a:pPr/>
              <a:t>22</a:t>
            </a:fld>
            <a:endParaRPr lang="en-IE"/>
          </a:p>
        </p:txBody>
      </p:sp>
    </p:spTree>
    <p:extLst>
      <p:ext uri="{BB962C8B-B14F-4D97-AF65-F5344CB8AC3E}">
        <p14:creationId xmlns:p14="http://schemas.microsoft.com/office/powerpoint/2010/main" val="1830261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969B839-DD8B-4DDD-AA12-3DA90BEBA0AA}" type="slidenum">
              <a:rPr lang="en-IE" smtClean="0"/>
              <a:pPr/>
              <a:t>23</a:t>
            </a:fld>
            <a:endParaRPr lang="en-IE"/>
          </a:p>
        </p:txBody>
      </p:sp>
    </p:spTree>
    <p:extLst>
      <p:ext uri="{BB962C8B-B14F-4D97-AF65-F5344CB8AC3E}">
        <p14:creationId xmlns:p14="http://schemas.microsoft.com/office/powerpoint/2010/main" val="187998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According to the Wind Industry, Offshore Wind could supply over 25% of Europe’s power needs by 2030 in certain regions.</a:t>
            </a:r>
          </a:p>
        </p:txBody>
      </p:sp>
      <p:sp>
        <p:nvSpPr>
          <p:cNvPr id="4" name="Slide Number Placeholder 3"/>
          <p:cNvSpPr>
            <a:spLocks noGrp="1"/>
          </p:cNvSpPr>
          <p:nvPr>
            <p:ph type="sldNum" sz="quarter" idx="10"/>
          </p:nvPr>
        </p:nvSpPr>
        <p:spPr/>
        <p:txBody>
          <a:bodyPr/>
          <a:lstStyle/>
          <a:p>
            <a:fld id="{C969B839-DD8B-4DDD-AA12-3DA90BEBA0AA}" type="slidenum">
              <a:rPr lang="en-IE" smtClean="0"/>
              <a:pPr/>
              <a:t>3</a:t>
            </a:fld>
            <a:endParaRPr lang="en-IE"/>
          </a:p>
        </p:txBody>
      </p:sp>
    </p:spTree>
    <p:extLst>
      <p:ext uri="{BB962C8B-B14F-4D97-AF65-F5344CB8AC3E}">
        <p14:creationId xmlns:p14="http://schemas.microsoft.com/office/powerpoint/2010/main" val="262482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All European citizens are paying for subsidised energy through their taxes. Some energy sources are subsidised more than others</a:t>
            </a:r>
            <a:r>
              <a:rPr lang="en-IE" dirty="0" smtClean="0"/>
              <a:t>.</a:t>
            </a:r>
          </a:p>
          <a:p>
            <a:endParaRPr lang="en-IE" dirty="0" smtClean="0"/>
          </a:p>
          <a:p>
            <a:r>
              <a:rPr lang="en-IE" dirty="0" smtClean="0"/>
              <a:t>Reducing the cost</a:t>
            </a:r>
            <a:r>
              <a:rPr lang="en-IE" baseline="0" dirty="0" smtClean="0"/>
              <a:t> of Offshore Wind reduces the cost to the European consumer and promotes the use of clean energy.</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4</a:t>
            </a:fld>
            <a:endParaRPr lang="en-IE"/>
          </a:p>
        </p:txBody>
      </p:sp>
    </p:spTree>
    <p:extLst>
      <p:ext uri="{BB962C8B-B14F-4D97-AF65-F5344CB8AC3E}">
        <p14:creationId xmlns:p14="http://schemas.microsoft.com/office/powerpoint/2010/main" val="79511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use levelized cost of energy as a parameter to describe the cost of electricity.</a:t>
            </a:r>
          </a:p>
          <a:p>
            <a:r>
              <a:rPr lang="en-IE" dirty="0"/>
              <a:t>This traditional approach considers the cost to the developer but does not take into account the cost to the European consumer. </a:t>
            </a:r>
          </a:p>
          <a:p>
            <a:r>
              <a:rPr lang="en-IE" dirty="0"/>
              <a:t>Siemens has therefore suggested a macro-economic perspective using a “Societies Cost of Electricity” taking into account environmental impact, social and employment effects as well as other indicators.</a:t>
            </a:r>
          </a:p>
        </p:txBody>
      </p:sp>
      <p:sp>
        <p:nvSpPr>
          <p:cNvPr id="4" name="Slide Number Placeholder 3"/>
          <p:cNvSpPr>
            <a:spLocks noGrp="1"/>
          </p:cNvSpPr>
          <p:nvPr>
            <p:ph type="sldNum" sz="quarter" idx="10"/>
          </p:nvPr>
        </p:nvSpPr>
        <p:spPr/>
        <p:txBody>
          <a:bodyPr/>
          <a:lstStyle/>
          <a:p>
            <a:fld id="{C969B839-DD8B-4DDD-AA12-3DA90BEBA0AA}" type="slidenum">
              <a:rPr lang="en-IE" smtClean="0"/>
              <a:pPr/>
              <a:t>5</a:t>
            </a:fld>
            <a:endParaRPr lang="en-IE"/>
          </a:p>
        </p:txBody>
      </p:sp>
    </p:spTree>
    <p:extLst>
      <p:ext uri="{BB962C8B-B14F-4D97-AF65-F5344CB8AC3E}">
        <p14:creationId xmlns:p14="http://schemas.microsoft.com/office/powerpoint/2010/main" val="12265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Given</a:t>
            </a:r>
            <a:r>
              <a:rPr lang="en-GB" baseline="0" dirty="0" smtClean="0"/>
              <a:t> the obvious benefits to society, </a:t>
            </a:r>
            <a:r>
              <a:rPr lang="en-GB" dirty="0" smtClean="0"/>
              <a:t>the </a:t>
            </a:r>
            <a:r>
              <a:rPr lang="en-GB" dirty="0"/>
              <a:t>FP7 Oceans of tomorrow call</a:t>
            </a:r>
            <a:r>
              <a:rPr lang="en-GB" baseline="0" dirty="0"/>
              <a:t> </a:t>
            </a:r>
            <a:r>
              <a:rPr lang="en-GB" baseline="0" dirty="0" smtClean="0"/>
              <a:t>sought to fund projects </a:t>
            </a:r>
            <a:r>
              <a:rPr lang="en-GB" dirty="0" smtClean="0"/>
              <a:t>driven </a:t>
            </a:r>
            <a:r>
              <a:rPr lang="en-GB" dirty="0"/>
              <a:t>by the following</a:t>
            </a:r>
            <a:r>
              <a:rPr lang="en-GB" baseline="0" dirty="0"/>
              <a:t> background policy objectives</a:t>
            </a:r>
          </a:p>
          <a:p>
            <a:pPr marL="171450" indent="-171450">
              <a:buFontTx/>
              <a:buChar char="-"/>
            </a:pPr>
            <a:r>
              <a:rPr lang="en-GB" baseline="0" dirty="0"/>
              <a:t>Increase offshore wind energy production</a:t>
            </a:r>
          </a:p>
          <a:p>
            <a:pPr marL="171450" indent="-171450">
              <a:buFontTx/>
              <a:buChar char="-"/>
            </a:pPr>
            <a:r>
              <a:rPr lang="en-GB" baseline="0" dirty="0"/>
              <a:t>Make offshore wind commercially competitive</a:t>
            </a:r>
          </a:p>
          <a:p>
            <a:pPr marL="171450" indent="-171450">
              <a:buFontTx/>
              <a:buChar char="-"/>
            </a:pPr>
            <a:r>
              <a:rPr lang="en-GB" baseline="0" dirty="0"/>
              <a:t>Consider sites further offshore in deeper water</a:t>
            </a:r>
          </a:p>
          <a:p>
            <a:pPr marL="171450" indent="-171450">
              <a:buFontTx/>
              <a:buChar char="-"/>
            </a:pPr>
            <a:r>
              <a:rPr lang="en-GB" baseline="0" dirty="0"/>
              <a:t>Logistics, transport and installation </a:t>
            </a:r>
            <a:r>
              <a:rPr lang="en-GB" baseline="0" dirty="0" smtClean="0"/>
              <a:t>techniques were </a:t>
            </a:r>
            <a:r>
              <a:rPr lang="en-GB" baseline="0" dirty="0"/>
              <a:t>identified as key areas where cost savings can be achieved</a:t>
            </a:r>
          </a:p>
          <a:p>
            <a:pPr marL="171450" indent="-171450">
              <a:buFontTx/>
              <a:buChar char="-"/>
            </a:pPr>
            <a:r>
              <a:rPr lang="en-GB" baseline="0" dirty="0"/>
              <a:t>Contribute to EU maritime economy: NB to make it sustainable and efficient and open or develop new markets and jobs.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It </a:t>
            </a:r>
            <a:r>
              <a:rPr lang="en-IE" sz="1200" dirty="0" smtClean="0"/>
              <a:t>combined </a:t>
            </a:r>
            <a:r>
              <a:rPr lang="en-IE" sz="1200" dirty="0"/>
              <a:t>the Transport and Energy sectors to find efficiencies for the offshore wind industry</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6</a:t>
            </a:fld>
            <a:endParaRPr lang="en-IE"/>
          </a:p>
        </p:txBody>
      </p:sp>
    </p:spTree>
    <p:extLst>
      <p:ext uri="{BB962C8B-B14F-4D97-AF65-F5344CB8AC3E}">
        <p14:creationId xmlns:p14="http://schemas.microsoft.com/office/powerpoint/2010/main" val="233643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that context we have the </a:t>
            </a:r>
            <a:r>
              <a:rPr lang="en-IE" dirty="0"/>
              <a:t>LEANWIND </a:t>
            </a:r>
            <a:r>
              <a:rPr lang="en-IE" dirty="0" smtClean="0"/>
              <a:t>Project: which </a:t>
            </a:r>
            <a:r>
              <a:rPr lang="en-IE" dirty="0"/>
              <a:t>aims to reduce the cost of offshore wind energy through technologies and tools. The project also looks at how to create a route to market for these innovative technologies and what the environmental implications are. Thereby taking into account some of those Societal Cost of Energy parameters mentioned earlier.</a:t>
            </a:r>
          </a:p>
        </p:txBody>
      </p:sp>
      <p:sp>
        <p:nvSpPr>
          <p:cNvPr id="4" name="Slide Number Placeholder 3"/>
          <p:cNvSpPr>
            <a:spLocks noGrp="1"/>
          </p:cNvSpPr>
          <p:nvPr>
            <p:ph type="sldNum" sz="quarter" idx="10"/>
          </p:nvPr>
        </p:nvSpPr>
        <p:spPr/>
        <p:txBody>
          <a:bodyPr/>
          <a:lstStyle/>
          <a:p>
            <a:fld id="{C969B839-DD8B-4DDD-AA12-3DA90BEBA0AA}" type="slidenum">
              <a:rPr lang="en-IE" smtClean="0"/>
              <a:pPr/>
              <a:t>7</a:t>
            </a:fld>
            <a:endParaRPr lang="en-IE"/>
          </a:p>
        </p:txBody>
      </p:sp>
    </p:spTree>
    <p:extLst>
      <p:ext uri="{BB962C8B-B14F-4D97-AF65-F5344CB8AC3E}">
        <p14:creationId xmlns:p14="http://schemas.microsoft.com/office/powerpoint/2010/main" val="189546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Identified </a:t>
            </a:r>
            <a:r>
              <a:rPr lang="en-IE" dirty="0"/>
              <a:t>key areas for cost savings</a:t>
            </a:r>
            <a:r>
              <a:rPr lang="en-IE" baseline="0" dirty="0"/>
              <a:t> based on the call and key areas identified by industry reports</a:t>
            </a:r>
            <a:endParaRPr lang="en-IE" dirty="0"/>
          </a:p>
        </p:txBody>
      </p:sp>
      <p:sp>
        <p:nvSpPr>
          <p:cNvPr id="4" name="Slide Number Placeholder 3"/>
          <p:cNvSpPr>
            <a:spLocks noGrp="1"/>
          </p:cNvSpPr>
          <p:nvPr>
            <p:ph type="sldNum" sz="quarter" idx="10"/>
          </p:nvPr>
        </p:nvSpPr>
        <p:spPr/>
        <p:txBody>
          <a:bodyPr/>
          <a:lstStyle/>
          <a:p>
            <a:fld id="{C969B839-DD8B-4DDD-AA12-3DA90BEBA0AA}" type="slidenum">
              <a:rPr lang="en-IE" smtClean="0"/>
              <a:pPr/>
              <a:t>8</a:t>
            </a:fld>
            <a:endParaRPr lang="en-IE"/>
          </a:p>
        </p:txBody>
      </p:sp>
    </p:spTree>
    <p:extLst>
      <p:ext uri="{BB962C8B-B14F-4D97-AF65-F5344CB8AC3E}">
        <p14:creationId xmlns:p14="http://schemas.microsoft.com/office/powerpoint/2010/main" val="299788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969B839-DD8B-4DDD-AA12-3DA90BEBA0AA}" type="slidenum">
              <a:rPr lang="en-IE" smtClean="0"/>
              <a:pPr/>
              <a:t>9</a:t>
            </a:fld>
            <a:endParaRPr lang="en-IE"/>
          </a:p>
        </p:txBody>
      </p:sp>
    </p:spTree>
    <p:extLst>
      <p:ext uri="{BB962C8B-B14F-4D97-AF65-F5344CB8AC3E}">
        <p14:creationId xmlns:p14="http://schemas.microsoft.com/office/powerpoint/2010/main" val="446483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3" name="Afbeelding 3" descr="A2SEA_SEA-JACK_Tony-West_Vattenfall_wide.jpg"/>
          <p:cNvPicPr>
            <a:picLocks noChangeAspect="1"/>
          </p:cNvPicPr>
          <p:nvPr userDrawn="1"/>
        </p:nvPicPr>
        <p:blipFill>
          <a:blip r:embed="rId2">
            <a:extLst>
              <a:ext uri="{28A0092B-C50C-407E-A947-70E740481C1C}">
                <a14:useLocalDpi xmlns:a14="http://schemas.microsoft.com/office/drawing/2010/main" val="0"/>
              </a:ext>
            </a:extLst>
          </a:blip>
          <a:srcRect t="6384" b="7755"/>
          <a:stretch>
            <a:fillRect/>
          </a:stretch>
        </p:blipFill>
        <p:spPr bwMode="auto">
          <a:xfrm>
            <a:off x="0" y="0"/>
            <a:ext cx="9144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4"/>
          <p:cNvPicPr>
            <a:picLocks noChangeAspect="1"/>
          </p:cNvPicPr>
          <p:nvPr userDrawn="1"/>
        </p:nvPicPr>
        <p:blipFill>
          <a:blip r:embed="rId3">
            <a:extLst>
              <a:ext uri="{28A0092B-C50C-407E-A947-70E740481C1C}">
                <a14:useLocalDpi xmlns:a14="http://schemas.microsoft.com/office/drawing/2010/main" val="0"/>
              </a:ext>
            </a:extLst>
          </a:blip>
          <a:srcRect l="389" r="243"/>
          <a:stretch>
            <a:fillRect/>
          </a:stretch>
        </p:blipFill>
        <p:spPr bwMode="auto">
          <a:xfrm>
            <a:off x="21554" y="3789040"/>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userDrawn="1"/>
        </p:nvSpPr>
        <p:spPr>
          <a:xfrm>
            <a:off x="35496" y="4458295"/>
            <a:ext cx="7010400" cy="1851025"/>
          </a:xfrm>
          <a:prstGeom prst="rect">
            <a:avLst/>
          </a:prstGeom>
        </p:spPr>
        <p:txBody>
          <a:bodyPr>
            <a:normAutofit fontScale="92500"/>
          </a:bodyPr>
          <a:lstStyle>
            <a:lvl1pPr>
              <a:defRPr sz="3600">
                <a:solidFill>
                  <a:schemeClr val="bg1"/>
                </a:solidFill>
                <a:latin typeface="Franklin Gothic Medium"/>
                <a:cs typeface="Franklin Gothic Medium"/>
              </a:defRPr>
            </a:lvl1pPr>
          </a:lstStyle>
          <a:p>
            <a:pPr fontAlgn="auto">
              <a:spcAft>
                <a:spcPts val="0"/>
              </a:spcAft>
              <a:defRPr/>
            </a:pPr>
            <a:r>
              <a:rPr lang="en-US" b="1" dirty="0">
                <a:solidFill>
                  <a:srgbClr val="78BDE8"/>
                </a:solidFill>
                <a:ea typeface="+mj-ea"/>
              </a:rPr>
              <a:t>How can Europeans benefit from an innovative approach to offshore wind farm lifecycle and supply chain</a:t>
            </a:r>
          </a:p>
        </p:txBody>
      </p:sp>
      <p:sp>
        <p:nvSpPr>
          <p:cNvPr id="17" name="TextBox 21"/>
          <p:cNvSpPr txBox="1">
            <a:spLocks noChangeArrowheads="1"/>
          </p:cNvSpPr>
          <p:nvPr userDrawn="1"/>
        </p:nvSpPr>
        <p:spPr bwMode="auto">
          <a:xfrm>
            <a:off x="142875" y="6016625"/>
            <a:ext cx="435768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defRPr/>
            </a:pPr>
            <a:r>
              <a:rPr lang="en-GB" sz="1800" dirty="0">
                <a:solidFill>
                  <a:srgbClr val="7F7F7F"/>
                </a:solidFill>
                <a:latin typeface="Franklin Gothic Book" charset="0"/>
              </a:rPr>
              <a:t>Fiona </a:t>
            </a:r>
            <a:r>
              <a:rPr lang="en-GB" sz="1800" dirty="0" err="1">
                <a:solidFill>
                  <a:srgbClr val="7F7F7F"/>
                </a:solidFill>
                <a:latin typeface="Franklin Gothic Book" charset="0"/>
              </a:rPr>
              <a:t>Devoy</a:t>
            </a:r>
            <a:r>
              <a:rPr lang="en-GB" sz="1800" dirty="0">
                <a:solidFill>
                  <a:srgbClr val="7F7F7F"/>
                </a:solidFill>
                <a:latin typeface="Franklin Gothic Book" charset="0"/>
              </a:rPr>
              <a:t> McAuliffe</a:t>
            </a:r>
          </a:p>
          <a:p>
            <a:pPr>
              <a:defRPr/>
            </a:pPr>
            <a:r>
              <a:rPr lang="en-GB" sz="1300" i="1" dirty="0">
                <a:solidFill>
                  <a:srgbClr val="7F7F7F"/>
                </a:solidFill>
                <a:latin typeface="Franklin Gothic Book" charset="0"/>
              </a:rPr>
              <a:t>University College Cork</a:t>
            </a:r>
          </a:p>
        </p:txBody>
      </p:sp>
      <p:pic>
        <p:nvPicPr>
          <p:cNvPr id="18" name="Afbeelding 9" descr="Leanwind_FINAL_RGB.jpg"/>
          <p:cNvPicPr>
            <a:picLocks noChangeAspect="1"/>
          </p:cNvPicPr>
          <p:nvPr userDrawn="1"/>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6876131" y="4643652"/>
            <a:ext cx="2160365" cy="11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2"/>
          <p:cNvPicPr/>
          <p:nvPr userDrawn="1"/>
        </p:nvPicPr>
        <p:blipFill>
          <a:blip r:embed="rId5">
            <a:extLst>
              <a:ext uri="{28A0092B-C50C-407E-A947-70E740481C1C}">
                <a14:useLocalDpi xmlns:a14="http://schemas.microsoft.com/office/drawing/2010/main" val="0"/>
              </a:ext>
            </a:extLst>
          </a:blip>
          <a:stretch>
            <a:fillRect/>
          </a:stretch>
        </p:blipFill>
        <p:spPr>
          <a:xfrm>
            <a:off x="7452320" y="5949280"/>
            <a:ext cx="1255275" cy="840105"/>
          </a:xfrm>
          <a:prstGeom prst="rect">
            <a:avLst/>
          </a:prstGeom>
        </p:spPr>
      </p:pic>
      <p:sp>
        <p:nvSpPr>
          <p:cNvPr id="20" name="Rectangle 19"/>
          <p:cNvSpPr/>
          <p:nvPr userDrawn="1"/>
        </p:nvSpPr>
        <p:spPr>
          <a:xfrm>
            <a:off x="5292080" y="6033482"/>
            <a:ext cx="2014736" cy="707886"/>
          </a:xfrm>
          <a:prstGeom prst="rect">
            <a:avLst/>
          </a:prstGeom>
        </p:spPr>
        <p:txBody>
          <a:bodyPr wrap="square">
            <a:spAutoFit/>
          </a:bodyPr>
          <a:lstStyle/>
          <a:p>
            <a:pPr algn="ctr"/>
            <a:r>
              <a:rPr lang="en-IE" sz="1000" b="0" i="0" u="none" strike="noStrike" kern="1200" baseline="0" dirty="0">
                <a:solidFill>
                  <a:schemeClr val="tx1"/>
                </a:solidFill>
                <a:latin typeface="Arial" charset="0"/>
                <a:ea typeface="ヒラギノ角ゴ Pro W3" charset="0"/>
                <a:cs typeface="ヒラギノ角ゴ Pro W3" charset="0"/>
              </a:rPr>
              <a:t>Project supported within the Ocean of Tomorrow call of the</a:t>
            </a:r>
          </a:p>
          <a:p>
            <a:pPr algn="ctr"/>
            <a:r>
              <a:rPr lang="en-IE" sz="1000" b="0" i="0" u="none" strike="noStrike" kern="1200" baseline="0" dirty="0">
                <a:solidFill>
                  <a:schemeClr val="tx1"/>
                </a:solidFill>
                <a:latin typeface="Arial" charset="0"/>
                <a:ea typeface="ヒラギノ角ゴ Pro W3" charset="0"/>
                <a:cs typeface="ヒラギノ角ゴ Pro W3" charset="0"/>
              </a:rPr>
              <a:t>European Commission Seventh Framework Programme</a:t>
            </a:r>
            <a:endParaRPr lang="en-IE" sz="1000" dirty="0"/>
          </a:p>
        </p:txBody>
      </p:sp>
    </p:spTree>
    <p:extLst>
      <p:ext uri="{BB962C8B-B14F-4D97-AF65-F5344CB8AC3E}">
        <p14:creationId xmlns:p14="http://schemas.microsoft.com/office/powerpoint/2010/main" val="356498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4800" y="228600"/>
            <a:ext cx="8001000" cy="590550"/>
          </a:xfrm>
          <a:prstGeom prst="rect">
            <a:avLst/>
          </a:prstGeom>
        </p:spPr>
        <p:txBody>
          <a:bodyPr>
            <a:normAutofit/>
          </a:bodyPr>
          <a:lst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a:lstStyle>
          <a:p>
            <a:pPr fontAlgn="auto">
              <a:spcAft>
                <a:spcPts val="0"/>
              </a:spcAft>
              <a:defRPr/>
            </a:pPr>
            <a:r>
              <a:rPr lang="en-US" dirty="0"/>
              <a:t>Click to edit Master title style</a:t>
            </a:r>
          </a:p>
        </p:txBody>
      </p:sp>
      <p:pic>
        <p:nvPicPr>
          <p:cNvPr id="6"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81800" y="1463675"/>
            <a:ext cx="2057400" cy="53181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1463675"/>
            <a:ext cx="5562600"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23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4"/>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demeau-fp7.eu/sites/all/themes/demeau/images/FP7-gen-RGB.gif"/>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99792" y="2213992"/>
            <a:ext cx="3763787" cy="3062064"/>
          </a:xfrm>
          <a:prstGeom prst="rect">
            <a:avLst/>
          </a:prstGeom>
          <a:noFill/>
          <a:ln>
            <a:noFill/>
          </a:ln>
        </p:spPr>
      </p:pic>
    </p:spTree>
    <p:extLst>
      <p:ext uri="{BB962C8B-B14F-4D97-AF65-F5344CB8AC3E}">
        <p14:creationId xmlns:p14="http://schemas.microsoft.com/office/powerpoint/2010/main" val="357834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5" name="Picture 2" descr="http://blogs-images.forbes.com/peterdetwiler/files/2013/03/horns_rev.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24"/>
          <a:stretch/>
        </p:blipFill>
        <p:spPr bwMode="auto">
          <a:xfrm>
            <a:off x="1115616" y="1524000"/>
            <a:ext cx="6912768" cy="5097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p:cNvSpPr>
            <a:spLocks noChangeArrowheads="1"/>
          </p:cNvSpPr>
          <p:nvPr/>
        </p:nvSpPr>
        <p:spPr bwMode="auto">
          <a:xfrm>
            <a:off x="2785165" y="2233880"/>
            <a:ext cx="364567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500" b="1" dirty="0">
                <a:solidFill>
                  <a:schemeClr val="tx1"/>
                </a:solidFill>
                <a:latin typeface="Franklin Gothic Book" charset="0"/>
                <a:ea typeface="Franklin Gothic Book" charset="0"/>
                <a:cs typeface="Franklin Gothic Book" charset="0"/>
              </a:rPr>
              <a:t>Thank you</a:t>
            </a:r>
          </a:p>
          <a:p>
            <a:pPr algn="ctr"/>
            <a:r>
              <a:rPr lang="en-GB" sz="3500" b="1" dirty="0">
                <a:solidFill>
                  <a:schemeClr val="tx1"/>
                </a:solidFill>
                <a:latin typeface="Franklin Gothic Book" charset="0"/>
                <a:ea typeface="Franklin Gothic Book" charset="0"/>
                <a:cs typeface="Franklin Gothic Book" charset="0"/>
              </a:rPr>
              <a:t>for your attention  </a:t>
            </a:r>
          </a:p>
        </p:txBody>
      </p:sp>
      <p:pic>
        <p:nvPicPr>
          <p:cNvPr id="3" name="Afbeelding 4"/>
          <p:cNvPicPr>
            <a:picLocks noChangeAspect="1"/>
          </p:cNvPicPr>
          <p:nvPr/>
        </p:nvPicPr>
        <p:blipFill>
          <a:blip r:embed="rId3">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descr="Leanwind_FINAL_RGB.jpg"/>
          <p:cNvPicPr>
            <a:picLocks noChangeAspect="1"/>
          </p:cNvPicPr>
          <p:nvPr/>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250825" y="103188"/>
            <a:ext cx="1873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259632" y="5589240"/>
            <a:ext cx="6768752" cy="323165"/>
          </a:xfrm>
          <a:prstGeom prst="rect">
            <a:avLst/>
          </a:prstGeom>
          <a:noFill/>
        </p:spPr>
        <p:txBody>
          <a:bodyPr wrap="square" rtlCol="0">
            <a:spAutoFit/>
          </a:bodyPr>
          <a:lstStyle/>
          <a:p>
            <a:r>
              <a:rPr lang="en-IE" sz="1500" b="1" kern="1200" dirty="0">
                <a:solidFill>
                  <a:schemeClr val="bg1"/>
                </a:solidFill>
                <a:latin typeface="Franklin Gothic Book" charset="0"/>
                <a:ea typeface="Franklin Gothic Book" charset="0"/>
                <a:cs typeface="Franklin Gothic Book" charset="0"/>
              </a:rPr>
              <a:t>Email: leanwind@ucc.ie – Tel. +353 21  4864376 - Website: www.leanwind.eu  </a:t>
            </a:r>
          </a:p>
        </p:txBody>
      </p:sp>
    </p:spTree>
    <p:extLst>
      <p:ext uri="{BB962C8B-B14F-4D97-AF65-F5344CB8AC3E}">
        <p14:creationId xmlns:p14="http://schemas.microsoft.com/office/powerpoint/2010/main" val="4343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8255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90600" y="1600200"/>
            <a:ext cx="7924800" cy="4525963"/>
          </a:xfrm>
        </p:spPr>
        <p:txBody>
          <a:bodyPr/>
          <a:lstStyle>
            <a:lvl1pPr>
              <a:buClr>
                <a:schemeClr val="tx2"/>
              </a:buClr>
              <a:defRPr/>
            </a:lvl1pPr>
            <a:lvl3pPr>
              <a:buClr>
                <a:srgbClr val="6BA8CF"/>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3698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a:t>Click to edit Master title style</a:t>
            </a:r>
            <a:endParaRPr lang="en-US" dirty="0"/>
          </a:p>
        </p:txBody>
      </p:sp>
      <p:sp>
        <p:nvSpPr>
          <p:cNvPr id="7" name="Text Placeholder 2"/>
          <p:cNvSpPr>
            <a:spLocks noGrp="1"/>
          </p:cNvSpPr>
          <p:nvPr>
            <p:ph idx="1"/>
          </p:nvPr>
        </p:nvSpPr>
        <p:spPr bwMode="auto">
          <a:xfrm>
            <a:off x="685800" y="1600200"/>
            <a:ext cx="39582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idx="10"/>
          </p:nvPr>
        </p:nvSpPr>
        <p:spPr bwMode="auto">
          <a:xfrm>
            <a:off x="4788024" y="1600200"/>
            <a:ext cx="39582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13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334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38902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5287" t="36855" r="5287" b="51048"/>
          <a:stretch>
            <a:fillRect/>
          </a:stretch>
        </p:blipFill>
        <p:spPr bwMode="auto">
          <a:xfrm>
            <a:off x="0" y="854075"/>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p:cNvPicPr>
            <a:picLocks noChangeAspect="1"/>
          </p:cNvPicPr>
          <p:nvPr/>
        </p:nvPicPr>
        <p:blipFill>
          <a:blip r:embed="rId3">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4800" y="228600"/>
            <a:ext cx="8001000" cy="590550"/>
          </a:xfrm>
          <a:prstGeom prst="rect">
            <a:avLst/>
          </a:prstGeom>
        </p:spPr>
        <p:txBody>
          <a:bodyPr>
            <a:normAutofit/>
          </a:bodyPr>
          <a:lst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a:lstStyle>
          <a:p>
            <a:pPr fontAlgn="auto">
              <a:spcAft>
                <a:spcPts val="0"/>
              </a:spcAft>
              <a:defRPr/>
            </a:pPr>
            <a:r>
              <a:rPr lang="en-US" dirty="0"/>
              <a:t>Click to edit Master title style</a:t>
            </a:r>
          </a:p>
        </p:txBody>
      </p:sp>
      <p:pic>
        <p:nvPicPr>
          <p:cNvPr id="6" name="Afbeelding 6" descr="Leanwind_FINAL_RGB.jpg"/>
          <p:cNvPicPr>
            <a:picLocks noChangeAspect="1"/>
          </p:cNvPicPr>
          <p:nvPr/>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4201" y="1752600"/>
            <a:ext cx="8001000" cy="590706"/>
          </a:xfrm>
        </p:spPr>
        <p:txBody>
          <a:bodyPr/>
          <a:lstStyle/>
          <a:p>
            <a:r>
              <a:rPr lang="en-US"/>
              <a:t>Click to edit Master title style</a:t>
            </a:r>
            <a:endParaRPr lang="en-US" dirty="0"/>
          </a:p>
        </p:txBody>
      </p:sp>
      <p:graphicFrame>
        <p:nvGraphicFramePr>
          <p:cNvPr id="2" name="Tabel 1"/>
          <p:cNvGraphicFramePr>
            <a:graphicFrameLocks noGrp="1"/>
          </p:cNvGraphicFramePr>
          <p:nvPr userDrawn="1">
            <p:extLst>
              <p:ext uri="{D42A27DB-BD31-4B8C-83A1-F6EECF244321}">
                <p14:modId xmlns:p14="http://schemas.microsoft.com/office/powerpoint/2010/main" val="1102394590"/>
              </p:ext>
            </p:extLst>
          </p:nvPr>
        </p:nvGraphicFramePr>
        <p:xfrm>
          <a:off x="1384300" y="3193172"/>
          <a:ext cx="6096000" cy="185420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nl-NL" dirty="0" err="1">
                          <a:solidFill>
                            <a:schemeClr val="bg1"/>
                          </a:solidFill>
                        </a:rPr>
                        <a:t>Table</a:t>
                      </a:r>
                      <a:endParaRPr lang="nl-NL" dirty="0">
                        <a:solidFill>
                          <a:schemeClr val="bg1"/>
                        </a:solidFill>
                      </a:endParaRPr>
                    </a:p>
                  </a:txBody>
                  <a:tcPr>
                    <a:lnL>
                      <a:noFill/>
                    </a:lnL>
                    <a:lnR w="12700" cap="flat" cmpd="sng" algn="ctr">
                      <a:solidFill>
                        <a:prstClr val="white"/>
                      </a:solidFill>
                      <a:prstDash val="solid"/>
                      <a:round/>
                      <a:headEnd type="none" w="med" len="med"/>
                      <a:tailEnd type="none" w="med" len="med"/>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nl-NL" dirty="0" err="1">
                          <a:solidFill>
                            <a:schemeClr val="bg1"/>
                          </a:solidFill>
                        </a:rPr>
                        <a:t>Table</a:t>
                      </a:r>
                      <a:endParaRPr lang="nl-NL"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nl-NL" dirty="0" err="1">
                          <a:solidFill>
                            <a:schemeClr val="bg1"/>
                          </a:solidFill>
                        </a:rPr>
                        <a:t>Table</a:t>
                      </a:r>
                      <a:endParaRPr lang="nl-NL" dirty="0">
                        <a:solidFill>
                          <a:schemeClr val="bg1"/>
                        </a:solidFill>
                      </a:endParaRPr>
                    </a:p>
                  </a:txBody>
                  <a:tcPr>
                    <a:lnL w="12700" cap="flat" cmpd="sng" algn="ctr">
                      <a:solidFill>
                        <a:prstClr val="white"/>
                      </a:solidFill>
                      <a:prstDash val="solid"/>
                      <a:round/>
                      <a:headEnd type="none" w="med" len="med"/>
                      <a:tailEnd type="none" w="med" len="med"/>
                    </a:lnL>
                    <a:lnR>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370840">
                <a:tc>
                  <a:txBody>
                    <a:bodyPr/>
                    <a:lstStyle/>
                    <a:p>
                      <a:r>
                        <a:rPr lang="nl-NL" b="0" i="0" dirty="0" err="1">
                          <a:solidFill>
                            <a:srgbClr val="000000"/>
                          </a:solidFill>
                          <a:latin typeface="+mn-lt"/>
                        </a:rPr>
                        <a:t>Table</a:t>
                      </a:r>
                      <a:endParaRPr lang="nl-NL" b="0" i="0" dirty="0">
                        <a:solidFill>
                          <a:srgbClr val="000000"/>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6BA8CF">
                        <a:alpha val="20000"/>
                      </a:srgbClr>
                    </a:solidFill>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6BA8CF">
                        <a:alpha val="20000"/>
                      </a:srgbClr>
                    </a:solidFill>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6BA8CF">
                        <a:alpha val="20000"/>
                      </a:srgbClr>
                    </a:solidFill>
                  </a:tcPr>
                </a:tc>
                <a:extLst>
                  <a:ext uri="{0D108BD9-81ED-4DB2-BD59-A6C34878D82A}">
                    <a16:rowId xmlns:a16="http://schemas.microsoft.com/office/drawing/2014/main" xmlns="" val="10001"/>
                  </a:ext>
                </a:extLst>
              </a:tr>
              <a:tr h="370840">
                <a:tc>
                  <a:txBody>
                    <a:bodyPr/>
                    <a:lstStyle/>
                    <a:p>
                      <a:r>
                        <a:rPr lang="nl-NL" b="0" i="0" dirty="0" err="1">
                          <a:solidFill>
                            <a:srgbClr val="000000"/>
                          </a:solidFill>
                          <a:latin typeface="+mn-lt"/>
                        </a:rPr>
                        <a:t>Table</a:t>
                      </a:r>
                      <a:endParaRPr lang="nl-NL" b="0" i="0" dirty="0">
                        <a:solidFill>
                          <a:srgbClr val="000000"/>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nl-NL" b="0" i="0" dirty="0" err="1">
                          <a:solidFill>
                            <a:srgbClr val="000000"/>
                          </a:solidFill>
                          <a:latin typeface="+mn-lt"/>
                        </a:rPr>
                        <a:t>Table</a:t>
                      </a:r>
                      <a:endParaRPr lang="nl-NL" b="0" i="0" dirty="0">
                        <a:solidFill>
                          <a:srgbClr val="000000"/>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6BA8CF">
                        <a:alpha val="20000"/>
                      </a:srgbClr>
                    </a:solidFill>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6BA8CF">
                        <a:alpha val="20000"/>
                      </a:srgbClr>
                    </a:solidFill>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6BA8CF">
                        <a:alpha val="20000"/>
                      </a:srgbClr>
                    </a:solidFill>
                  </a:tcPr>
                </a:tc>
                <a:extLst>
                  <a:ext uri="{0D108BD9-81ED-4DB2-BD59-A6C34878D82A}">
                    <a16:rowId xmlns:a16="http://schemas.microsoft.com/office/drawing/2014/main" xmlns="" val="10003"/>
                  </a:ext>
                </a:extLst>
              </a:tr>
              <a:tr h="370840">
                <a:tc>
                  <a:txBody>
                    <a:bodyPr/>
                    <a:lstStyle/>
                    <a:p>
                      <a:r>
                        <a:rPr lang="nl-NL" b="0" i="0" dirty="0" err="1">
                          <a:solidFill>
                            <a:srgbClr val="000000"/>
                          </a:solidFill>
                          <a:latin typeface="+mn-lt"/>
                        </a:rPr>
                        <a:t>Table</a:t>
                      </a:r>
                      <a:endParaRPr lang="nl-NL" b="0" i="0" dirty="0">
                        <a:solidFill>
                          <a:srgbClr val="000000"/>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dirty="0">
                          <a:solidFill>
                            <a:srgbClr val="000000"/>
                          </a:solidFill>
                        </a:rPr>
                        <a:t>1</a:t>
                      </a: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8509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04800" y="228600"/>
            <a:ext cx="8001000" cy="590550"/>
          </a:xfrm>
          <a:prstGeom prst="rect">
            <a:avLst/>
          </a:prstGeom>
        </p:spPr>
        <p:txBody>
          <a:bodyPr>
            <a:noAutofit/>
          </a:bodyPr>
          <a:lst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a:lstStyle>
          <a:p>
            <a:pPr fontAlgn="auto">
              <a:spcAft>
                <a:spcPts val="0"/>
              </a:spcAft>
              <a:defRPr/>
            </a:pPr>
            <a:r>
              <a:rPr lang="en-GB" sz="2200" b="1" dirty="0"/>
              <a:t>Project Summary</a:t>
            </a:r>
            <a:br>
              <a:rPr lang="en-GB" sz="2200" b="1" dirty="0"/>
            </a:br>
            <a:r>
              <a:rPr lang="en-GB" sz="2600" b="1" dirty="0"/>
              <a:t>Industry Advisory Group</a:t>
            </a:r>
            <a:endParaRPr lang="en-US" sz="2600" b="1" dirty="0"/>
          </a:p>
        </p:txBody>
      </p:sp>
      <p:pic>
        <p:nvPicPr>
          <p:cNvPr id="7"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hasCustomPrompt="1"/>
          </p:nvPr>
        </p:nvSpPr>
        <p:spPr>
          <a:xfrm>
            <a:off x="728662" y="2700337"/>
            <a:ext cx="3008313" cy="4005263"/>
          </a:xfrm>
        </p:spPr>
        <p:txBody>
          <a:bodyPr/>
          <a:lstStyle>
            <a:lvl1pPr marL="0" marR="0" indent="0" algn="l" defTabSz="457200" rtl="0" eaLnBrk="1" fontAlgn="base" latinLnBrk="0" hangingPunct="1">
              <a:lnSpc>
                <a:spcPct val="100000"/>
              </a:lnSpc>
              <a:spcBef>
                <a:spcPct val="20000"/>
              </a:spcBef>
              <a:spcAft>
                <a:spcPct val="0"/>
              </a:spcAft>
              <a:buClr>
                <a:schemeClr val="tx2"/>
              </a:buClr>
              <a:buSzTx/>
              <a:buFont typeface="Arial" charset="0"/>
              <a:buNone/>
              <a:tabLst/>
              <a:defRPr sz="20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base" latinLnBrk="0" hangingPunct="1">
              <a:lnSpc>
                <a:spcPct val="100000"/>
              </a:lnSpc>
              <a:spcBef>
                <a:spcPct val="20000"/>
              </a:spcBef>
              <a:spcAft>
                <a:spcPct val="0"/>
              </a:spcAft>
              <a:buClr>
                <a:schemeClr val="tx2"/>
              </a:buClr>
              <a:buSzTx/>
              <a:buFont typeface="Arial" charset="0"/>
              <a:buNone/>
              <a:tabLst/>
              <a:defRPr/>
            </a:pPr>
            <a:r>
              <a:rPr lang="en-IE" sz="2000" dirty="0"/>
              <a:t>A v</a:t>
            </a:r>
            <a:r>
              <a:rPr lang="en-GB" sz="2000" dirty="0" err="1"/>
              <a:t>oluntary</a:t>
            </a:r>
            <a:r>
              <a:rPr lang="en-GB" sz="2000" dirty="0"/>
              <a:t> external industry stakeholder group formed to maximise the impact and the value of the project by involving key industry stakeholders in the delivery of the research objectives</a:t>
            </a:r>
          </a:p>
        </p:txBody>
      </p:sp>
      <p:sp>
        <p:nvSpPr>
          <p:cNvPr id="3" name="Content Placeholder 2"/>
          <p:cNvSpPr>
            <a:spLocks noGrp="1"/>
          </p:cNvSpPr>
          <p:nvPr>
            <p:ph idx="1"/>
          </p:nvPr>
        </p:nvSpPr>
        <p:spPr>
          <a:xfrm>
            <a:off x="3846512" y="1538287"/>
            <a:ext cx="4916488" cy="516731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2" name="Title 1"/>
          <p:cNvSpPr>
            <a:spLocks noGrp="1"/>
          </p:cNvSpPr>
          <p:nvPr>
            <p:ph type="title" hasCustomPrompt="1"/>
          </p:nvPr>
        </p:nvSpPr>
        <p:spPr>
          <a:xfrm>
            <a:off x="728662" y="1538287"/>
            <a:ext cx="3008313" cy="1162050"/>
          </a:xfrm>
        </p:spPr>
        <p:txBody>
          <a:bodyPr anchor="b"/>
          <a:lstStyle>
            <a:lvl1pPr algn="l">
              <a:defRPr sz="2000" b="1" baseline="0"/>
            </a:lvl1pPr>
          </a:lstStyle>
          <a:p>
            <a:r>
              <a:rPr lang="en-US" dirty="0"/>
              <a:t>LEANWIND Industry Advisory Group</a:t>
            </a:r>
          </a:p>
        </p:txBody>
      </p:sp>
    </p:spTree>
    <p:extLst>
      <p:ext uri="{BB962C8B-B14F-4D97-AF65-F5344CB8AC3E}">
        <p14:creationId xmlns:p14="http://schemas.microsoft.com/office/powerpoint/2010/main" val="385446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04800" y="228600"/>
            <a:ext cx="8001000" cy="590550"/>
          </a:xfrm>
          <a:prstGeom prst="rect">
            <a:avLst/>
          </a:prstGeom>
        </p:spPr>
        <p:txBody>
          <a:bodyPr>
            <a:normAutofit/>
          </a:bodyPr>
          <a:lst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a:lstStyle>
          <a:p>
            <a:pPr fontAlgn="auto">
              <a:spcAft>
                <a:spcPts val="0"/>
              </a:spcAft>
              <a:defRPr/>
            </a:pPr>
            <a:r>
              <a:rPr lang="en-US" dirty="0"/>
              <a:t>Click to edit Master title style</a:t>
            </a:r>
          </a:p>
        </p:txBody>
      </p:sp>
      <p:pic>
        <p:nvPicPr>
          <p:cNvPr id="7"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53340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209800" y="14509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209800"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328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4800" y="228600"/>
            <a:ext cx="8001000" cy="590550"/>
          </a:xfrm>
          <a:prstGeom prst="rect">
            <a:avLst/>
          </a:prstGeom>
        </p:spPr>
        <p:txBody>
          <a:bodyPr>
            <a:normAutofit/>
          </a:bodyPr>
          <a:lst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a:lstStyle>
          <a:p>
            <a:pPr fontAlgn="auto">
              <a:spcAft>
                <a:spcPts val="0"/>
              </a:spcAft>
              <a:defRPr/>
            </a:pPr>
            <a:r>
              <a:rPr lang="en-US" dirty="0"/>
              <a:t>Click to edit Master title style</a:t>
            </a:r>
          </a:p>
        </p:txBody>
      </p:sp>
      <p:pic>
        <p:nvPicPr>
          <p:cNvPr id="6"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1066800" y="1600200"/>
            <a:ext cx="7848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9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dirty="0"/>
              <a:t>Titelstijl van model bewerken</a:t>
            </a:r>
            <a:endParaRPr lang="en-US" dirty="0"/>
          </a:p>
        </p:txBody>
      </p:sp>
      <p:sp>
        <p:nvSpPr>
          <p:cNvPr id="1027" name="Text Placeholder 2"/>
          <p:cNvSpPr>
            <a:spLocks noGrp="1"/>
          </p:cNvSpPr>
          <p:nvPr>
            <p:ph type="body" idx="1"/>
          </p:nvPr>
        </p:nvSpPr>
        <p:spPr bwMode="auto">
          <a:xfrm>
            <a:off x="6858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86" r:id="rId2"/>
    <p:sldLayoutId id="2147483675" r:id="rId3"/>
    <p:sldLayoutId id="2147483676" r:id="rId4"/>
    <p:sldLayoutId id="2147483677" r:id="rId5"/>
    <p:sldLayoutId id="2147483678" r:id="rId6"/>
    <p:sldLayoutId id="2147483681" r:id="rId7"/>
    <p:sldLayoutId id="2147483682" r:id="rId8"/>
    <p:sldLayoutId id="2147483683" r:id="rId9"/>
    <p:sldLayoutId id="2147483684" r:id="rId10"/>
    <p:sldLayoutId id="2147483685" r:id="rId11"/>
    <p:sldLayoutId id="2147483679" r:id="rId12"/>
  </p:sldLayoutIdLst>
  <p:txStyles>
    <p:titleStyle>
      <a:lvl1pPr algn="l" defTabSz="457200" rtl="0" eaLnBrk="1" fontAlgn="base" hangingPunct="1">
        <a:spcBef>
          <a:spcPct val="0"/>
        </a:spcBef>
        <a:spcAft>
          <a:spcPct val="0"/>
        </a:spcAft>
        <a:defRPr sz="2600" b="1" kern="1200">
          <a:solidFill>
            <a:srgbClr val="78BDE8"/>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sz="2400" kern="1200">
          <a:solidFill>
            <a:schemeClr val="bg2"/>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200" kern="1200">
          <a:solidFill>
            <a:schemeClr val="bg2"/>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rgbClr val="6BA8CF"/>
        </a:buClr>
        <a:buFont typeface="Arial" charset="0"/>
        <a:buChar char="•"/>
        <a:defRPr sz="2000" kern="1200">
          <a:solidFill>
            <a:schemeClr val="bg2"/>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kern="1200">
          <a:solidFill>
            <a:schemeClr val="bg2"/>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sz="1600" kern="1200">
          <a:solidFill>
            <a:schemeClr val="bg2"/>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gif"/><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leanwind.e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79512" y="2060849"/>
            <a:ext cx="3169943" cy="3384376"/>
          </a:xfrm>
        </p:spPr>
        <p:txBody>
          <a:bodyPr/>
          <a:lstStyle/>
          <a:p>
            <a:pPr marL="285750" indent="-285750" algn="just">
              <a:buFont typeface="Arial" panose="020B0604020202020204" pitchFamily="34" charset="0"/>
              <a:buChar char="•"/>
            </a:pPr>
            <a:r>
              <a:rPr lang="en-GB" sz="2000" dirty="0" smtClean="0"/>
              <a:t>Voluntary </a:t>
            </a:r>
            <a:r>
              <a:rPr lang="en-GB" sz="2000" dirty="0"/>
              <a:t>external industry stakeholder </a:t>
            </a:r>
            <a:r>
              <a:rPr lang="en-GB" sz="2000" dirty="0" smtClean="0"/>
              <a:t>group </a:t>
            </a:r>
          </a:p>
          <a:p>
            <a:pPr marL="285750" indent="-285750" algn="just">
              <a:buFont typeface="Arial" panose="020B0604020202020204" pitchFamily="34" charset="0"/>
              <a:buChar char="•"/>
            </a:pPr>
            <a:r>
              <a:rPr lang="en-GB" sz="2000" dirty="0" smtClean="0"/>
              <a:t>With the intention of maximising </a:t>
            </a:r>
            <a:r>
              <a:rPr lang="en-GB" sz="2000" dirty="0"/>
              <a:t>the impact and the value of the </a:t>
            </a:r>
            <a:r>
              <a:rPr lang="en-GB" sz="2000" dirty="0" smtClean="0"/>
              <a:t>project  </a:t>
            </a:r>
            <a:r>
              <a:rPr lang="en-GB" sz="2000" dirty="0"/>
              <a:t>by involving key industry stakeholders in the delivery of the research objectives</a:t>
            </a:r>
          </a:p>
          <a:p>
            <a:endParaRPr lang="en-IE" sz="1800" dirty="0"/>
          </a:p>
        </p:txBody>
      </p:sp>
      <p:pic>
        <p:nvPicPr>
          <p:cNvPr id="7" name="Picture 2" descr="Image result for dnv gl logo"/>
          <p:cNvPicPr>
            <a:picLocks noChangeAspect="1" noChangeArrowheads="1"/>
          </p:cNvPicPr>
          <p:nvPr/>
        </p:nvPicPr>
        <p:blipFill rotWithShape="1">
          <a:blip r:embed="rId3">
            <a:extLst>
              <a:ext uri="{28A0092B-C50C-407E-A947-70E740481C1C}">
                <a14:useLocalDpi xmlns:a14="http://schemas.microsoft.com/office/drawing/2010/main" val="0"/>
              </a:ext>
            </a:extLst>
          </a:blip>
          <a:srcRect t="19320" r="4348" b="19810"/>
          <a:stretch/>
        </p:blipFill>
        <p:spPr bwMode="auto">
          <a:xfrm>
            <a:off x="6937926" y="1384344"/>
            <a:ext cx="1571359" cy="99995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Image result for siemen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6" name="Picture 12" descr="Image result for siemens logo"/>
          <p:cNvPicPr>
            <a:picLocks noChangeAspect="1" noChangeArrowheads="1"/>
          </p:cNvPicPr>
          <p:nvPr/>
        </p:nvPicPr>
        <p:blipFill rotWithShape="1">
          <a:blip r:embed="rId4">
            <a:extLst>
              <a:ext uri="{28A0092B-C50C-407E-A947-70E740481C1C}">
                <a14:useLocalDpi xmlns:a14="http://schemas.microsoft.com/office/drawing/2010/main" val="0"/>
              </a:ext>
            </a:extLst>
          </a:blip>
          <a:srcRect t="33453" b="36307"/>
          <a:stretch/>
        </p:blipFill>
        <p:spPr bwMode="auto">
          <a:xfrm>
            <a:off x="6610379" y="2845994"/>
            <a:ext cx="190500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atkra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251" y="5194155"/>
            <a:ext cx="2372128" cy="6483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ainstream renewable p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244" y="1393848"/>
            <a:ext cx="2794964" cy="9173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rown estate"/>
          <p:cNvPicPr>
            <a:picLocks noChangeAspect="1" noChangeArrowheads="1"/>
          </p:cNvPicPr>
          <p:nvPr/>
        </p:nvPicPr>
        <p:blipFill rotWithShape="1">
          <a:blip r:embed="rId7">
            <a:extLst>
              <a:ext uri="{28A0092B-C50C-407E-A947-70E740481C1C}">
                <a14:useLocalDpi xmlns:a14="http://schemas.microsoft.com/office/drawing/2010/main" val="0"/>
              </a:ext>
            </a:extLst>
          </a:blip>
          <a:srcRect b="50861"/>
          <a:stretch/>
        </p:blipFill>
        <p:spPr bwMode="auto">
          <a:xfrm>
            <a:off x="3792563" y="2586190"/>
            <a:ext cx="1905000"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senvion"/>
          <p:cNvPicPr>
            <a:picLocks noChangeAspect="1" noChangeArrowheads="1"/>
          </p:cNvPicPr>
          <p:nvPr/>
        </p:nvPicPr>
        <p:blipFill rotWithShape="1">
          <a:blip r:embed="rId8">
            <a:extLst>
              <a:ext uri="{28A0092B-C50C-407E-A947-70E740481C1C}">
                <a14:useLocalDpi xmlns:a14="http://schemas.microsoft.com/office/drawing/2010/main" val="0"/>
              </a:ext>
            </a:extLst>
          </a:blip>
          <a:srcRect t="33733" b="32248"/>
          <a:stretch/>
        </p:blipFill>
        <p:spPr bwMode="auto">
          <a:xfrm>
            <a:off x="3753732" y="3858445"/>
            <a:ext cx="1982662" cy="44966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dong energy"/>
          <p:cNvPicPr>
            <a:picLocks noChangeAspect="1" noChangeArrowheads="1"/>
          </p:cNvPicPr>
          <p:nvPr/>
        </p:nvPicPr>
        <p:blipFill rotWithShape="1">
          <a:blip r:embed="rId9">
            <a:extLst>
              <a:ext uri="{28A0092B-C50C-407E-A947-70E740481C1C}">
                <a14:useLocalDpi xmlns:a14="http://schemas.microsoft.com/office/drawing/2010/main" val="0"/>
              </a:ext>
            </a:extLst>
          </a:blip>
          <a:srcRect t="28349" b="31961"/>
          <a:stretch/>
        </p:blipFill>
        <p:spPr bwMode="auto">
          <a:xfrm>
            <a:off x="6375564" y="3753037"/>
            <a:ext cx="2133721" cy="846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tato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4960933"/>
            <a:ext cx="2088233" cy="132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8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4624"/>
            <a:ext cx="8001000" cy="590706"/>
          </a:xfrm>
        </p:spPr>
        <p:txBody>
          <a:bodyPr/>
          <a:lstStyle/>
          <a:p>
            <a:r>
              <a:rPr lang="en-GB" sz="2200" dirty="0"/>
              <a:t>LEANWIND</a:t>
            </a:r>
            <a:r>
              <a:rPr lang="en-GB" dirty="0"/>
              <a:t/>
            </a:r>
            <a:br>
              <a:rPr lang="en-GB" dirty="0"/>
            </a:br>
            <a:r>
              <a:rPr lang="en-GB" dirty="0"/>
              <a:t>Work Structure - Levels of Optimisation</a:t>
            </a:r>
            <a:endParaRPr lang="en-IE" dirty="0"/>
          </a:p>
        </p:txBody>
      </p:sp>
      <p:sp>
        <p:nvSpPr>
          <p:cNvPr id="2" name="TextBox 1"/>
          <p:cNvSpPr txBox="1"/>
          <p:nvPr/>
        </p:nvSpPr>
        <p:spPr>
          <a:xfrm>
            <a:off x="74752" y="1660738"/>
            <a:ext cx="8961744" cy="461665"/>
          </a:xfrm>
          <a:prstGeom prst="rect">
            <a:avLst/>
          </a:prstGeom>
          <a:noFill/>
        </p:spPr>
        <p:txBody>
          <a:bodyPr wrap="square" rtlCol="0">
            <a:spAutoFit/>
          </a:bodyPr>
          <a:lstStyle/>
          <a:p>
            <a:pPr algn="ctr"/>
            <a:r>
              <a:rPr lang="en-IE" sz="2400" dirty="0">
                <a:solidFill>
                  <a:schemeClr val="bg2"/>
                </a:solidFill>
                <a:latin typeface="+mj-lt"/>
              </a:rPr>
              <a:t>Work is structured to follow three tiers of process optimisation</a:t>
            </a:r>
            <a:endParaRPr lang="en-IE" sz="2000" dirty="0"/>
          </a:p>
        </p:txBody>
      </p:sp>
      <p:graphicFrame>
        <p:nvGraphicFramePr>
          <p:cNvPr id="7" name="Diagram 6"/>
          <p:cNvGraphicFramePr/>
          <p:nvPr>
            <p:extLst>
              <p:ext uri="{D42A27DB-BD31-4B8C-83A1-F6EECF244321}">
                <p14:modId xmlns:p14="http://schemas.microsoft.com/office/powerpoint/2010/main" val="2280803142"/>
              </p:ext>
            </p:extLst>
          </p:nvPr>
        </p:nvGraphicFramePr>
        <p:xfrm>
          <a:off x="971600"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652120" y="2250432"/>
            <a:ext cx="2103732" cy="1569660"/>
          </a:xfrm>
          <a:prstGeom prst="rect">
            <a:avLst/>
          </a:prstGeom>
          <a:noFill/>
        </p:spPr>
        <p:txBody>
          <a:bodyPr wrap="square" rtlCol="0">
            <a:spAutoFit/>
          </a:bodyPr>
          <a:lstStyle/>
          <a:p>
            <a:r>
              <a:rPr lang="en-GB" sz="1600" b="1" dirty="0">
                <a:solidFill>
                  <a:schemeClr val="tx2"/>
                </a:solidFill>
              </a:rPr>
              <a:t>Strategic:</a:t>
            </a:r>
          </a:p>
          <a:p>
            <a:r>
              <a:rPr lang="en-GB" sz="1600" b="1" dirty="0">
                <a:solidFill>
                  <a:schemeClr val="tx2"/>
                </a:solidFill>
              </a:rPr>
              <a:t>Project life cycle</a:t>
            </a:r>
          </a:p>
          <a:p>
            <a:r>
              <a:rPr lang="en-GB" sz="1600" dirty="0">
                <a:solidFill>
                  <a:schemeClr val="bg2"/>
                </a:solidFill>
              </a:rPr>
              <a:t>Project life cycle assessment models – economic and logistic</a:t>
            </a:r>
            <a:endParaRPr lang="en-US" sz="1600" dirty="0">
              <a:solidFill>
                <a:schemeClr val="bg2"/>
              </a:solidFill>
            </a:endParaRPr>
          </a:p>
        </p:txBody>
      </p:sp>
      <p:sp>
        <p:nvSpPr>
          <p:cNvPr id="9" name="TextBox 8"/>
          <p:cNvSpPr txBox="1"/>
          <p:nvPr/>
        </p:nvSpPr>
        <p:spPr>
          <a:xfrm>
            <a:off x="179512" y="3284984"/>
            <a:ext cx="2264712" cy="2062103"/>
          </a:xfrm>
          <a:prstGeom prst="rect">
            <a:avLst/>
          </a:prstGeom>
          <a:noFill/>
        </p:spPr>
        <p:txBody>
          <a:bodyPr wrap="square" rtlCol="0">
            <a:spAutoFit/>
          </a:bodyPr>
          <a:lstStyle/>
          <a:p>
            <a:r>
              <a:rPr lang="en-GB" sz="1600" b="1" dirty="0">
                <a:solidFill>
                  <a:schemeClr val="accent1">
                    <a:lumMod val="75000"/>
                  </a:schemeClr>
                </a:solidFill>
              </a:rPr>
              <a:t>Tactical: Project stage specific</a:t>
            </a:r>
          </a:p>
          <a:p>
            <a:r>
              <a:rPr lang="en-GB" sz="1600" dirty="0">
                <a:solidFill>
                  <a:schemeClr val="bg2"/>
                </a:solidFill>
              </a:rPr>
              <a:t>Project stage assessment models – economic, logistic, O&amp;M strategy, sub-structure selection, GIS-T transport tool</a:t>
            </a:r>
            <a:endParaRPr lang="en-US" sz="1600" dirty="0">
              <a:solidFill>
                <a:schemeClr val="bg2"/>
              </a:solidFill>
            </a:endParaRPr>
          </a:p>
        </p:txBody>
      </p:sp>
      <p:sp>
        <p:nvSpPr>
          <p:cNvPr id="10" name="TextBox 9"/>
          <p:cNvSpPr txBox="1"/>
          <p:nvPr/>
        </p:nvSpPr>
        <p:spPr>
          <a:xfrm>
            <a:off x="6255259" y="4316035"/>
            <a:ext cx="2771800" cy="1815882"/>
          </a:xfrm>
          <a:prstGeom prst="rect">
            <a:avLst/>
          </a:prstGeom>
          <a:noFill/>
        </p:spPr>
        <p:txBody>
          <a:bodyPr wrap="square" rtlCol="0">
            <a:spAutoFit/>
          </a:bodyPr>
          <a:lstStyle/>
          <a:p>
            <a:r>
              <a:rPr lang="en-GB" sz="1600" b="1" dirty="0">
                <a:solidFill>
                  <a:schemeClr val="accent1"/>
                </a:solidFill>
              </a:rPr>
              <a:t>Procedural/Technological:</a:t>
            </a:r>
          </a:p>
          <a:p>
            <a:r>
              <a:rPr lang="en-GB" sz="1600" dirty="0">
                <a:solidFill>
                  <a:schemeClr val="bg2"/>
                </a:solidFill>
              </a:rPr>
              <a:t>e.g. Vessel designs, access technologies, condition monitoring systems, remote presence technologies, sub-structure adaption for installation, etc.</a:t>
            </a:r>
            <a:endParaRPr lang="en-US" sz="1600" dirty="0">
              <a:solidFill>
                <a:schemeClr val="bg2"/>
              </a:solidFill>
            </a:endParaRPr>
          </a:p>
        </p:txBody>
      </p:sp>
    </p:spTree>
    <p:extLst>
      <p:ext uri="{BB962C8B-B14F-4D97-AF65-F5344CB8AC3E}">
        <p14:creationId xmlns:p14="http://schemas.microsoft.com/office/powerpoint/2010/main" val="2331923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5619" y="1772816"/>
            <a:ext cx="8086821" cy="3816424"/>
          </a:xfrm>
        </p:spPr>
        <p:txBody>
          <a:bodyPr/>
          <a:lstStyle/>
          <a:p>
            <a:pPr>
              <a:spcAft>
                <a:spcPts val="1200"/>
              </a:spcAft>
            </a:pPr>
            <a:r>
              <a:rPr lang="en-IE" dirty="0"/>
              <a:t>Construction, Deployment &amp; Decommissioning</a:t>
            </a:r>
          </a:p>
          <a:p>
            <a:pPr>
              <a:spcAft>
                <a:spcPts val="1200"/>
              </a:spcAft>
            </a:pPr>
            <a:r>
              <a:rPr lang="en-IE" dirty="0"/>
              <a:t>Novel Vessels &amp; Equipment</a:t>
            </a:r>
          </a:p>
          <a:p>
            <a:pPr>
              <a:spcAft>
                <a:spcPts val="1200"/>
              </a:spcAft>
            </a:pPr>
            <a:r>
              <a:rPr lang="en-IE" dirty="0"/>
              <a:t>Operation &amp; Maintenance</a:t>
            </a:r>
          </a:p>
          <a:p>
            <a:pPr>
              <a:spcAft>
                <a:spcPts val="1200"/>
              </a:spcAft>
            </a:pPr>
            <a:r>
              <a:rPr lang="en-IE" dirty="0"/>
              <a:t>Integrated Logistics</a:t>
            </a:r>
          </a:p>
          <a:p>
            <a:pPr>
              <a:spcAft>
                <a:spcPts val="1200"/>
              </a:spcAft>
            </a:pPr>
            <a:r>
              <a:rPr lang="en-IE" dirty="0"/>
              <a:t>System </a:t>
            </a:r>
            <a:r>
              <a:rPr lang="en-IE" dirty="0" smtClean="0"/>
              <a:t>Integration (H&amp;S and training)</a:t>
            </a:r>
            <a:endParaRPr lang="en-IE" dirty="0"/>
          </a:p>
          <a:p>
            <a:pPr>
              <a:spcAft>
                <a:spcPts val="1200"/>
              </a:spcAft>
            </a:pPr>
            <a:r>
              <a:rPr lang="en-IE" dirty="0"/>
              <a:t>Testing &amp; validation of tools &amp; technologies</a:t>
            </a:r>
          </a:p>
          <a:p>
            <a:pPr>
              <a:spcAft>
                <a:spcPts val="1200"/>
              </a:spcAft>
            </a:pPr>
            <a:r>
              <a:rPr lang="en-IE" dirty="0"/>
              <a:t>Economic &amp; Market Assessment</a:t>
            </a:r>
          </a:p>
          <a:p>
            <a:pPr marL="0" indent="0">
              <a:buNone/>
            </a:pPr>
            <a:endParaRPr lang="en-IE" dirty="0"/>
          </a:p>
        </p:txBody>
      </p:sp>
      <p:sp>
        <p:nvSpPr>
          <p:cNvPr id="3" name="Title 2"/>
          <p:cNvSpPr>
            <a:spLocks noGrp="1"/>
          </p:cNvSpPr>
          <p:nvPr>
            <p:ph type="title"/>
          </p:nvPr>
        </p:nvSpPr>
        <p:spPr/>
        <p:txBody>
          <a:bodyPr/>
          <a:lstStyle/>
          <a:p>
            <a:r>
              <a:rPr lang="en-GB" sz="2200" dirty="0"/>
              <a:t>LEANWIND</a:t>
            </a:r>
            <a:r>
              <a:rPr lang="en-GB" sz="2400" dirty="0"/>
              <a:t/>
            </a:r>
            <a:br>
              <a:rPr lang="en-GB" sz="2400" dirty="0"/>
            </a:br>
            <a:r>
              <a:rPr lang="en-GB" sz="2400" dirty="0"/>
              <a:t>W</a:t>
            </a:r>
            <a:r>
              <a:rPr lang="en-GB" dirty="0"/>
              <a:t>ork Structure</a:t>
            </a:r>
            <a:endParaRPr lang="en-IE" dirty="0"/>
          </a:p>
        </p:txBody>
      </p:sp>
      <p:sp>
        <p:nvSpPr>
          <p:cNvPr id="8" name="AutoShape 2" descr="http://www.windenergyplanning.com/wp-content/uploads/2011/08/offshore-wind-turbine.jpg"/>
          <p:cNvSpPr>
            <a:spLocks noChangeAspect="1" noChangeArrowheads="1"/>
          </p:cNvSpPr>
          <p:nvPr/>
        </p:nvSpPr>
        <p:spPr bwMode="auto">
          <a:xfrm>
            <a:off x="155575" y="-2308225"/>
            <a:ext cx="3200400"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4" descr="http://www.windenergyplanning.com/wp-content/uploads/2011/08/offshore-wind-turbine.jpg"/>
          <p:cNvSpPr>
            <a:spLocks noChangeAspect="1" noChangeArrowheads="1"/>
          </p:cNvSpPr>
          <p:nvPr/>
        </p:nvSpPr>
        <p:spPr bwMode="auto">
          <a:xfrm>
            <a:off x="307975" y="-2155825"/>
            <a:ext cx="3200400"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3629467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320" y="1600200"/>
            <a:ext cx="8791168" cy="4525963"/>
          </a:xfrm>
        </p:spPr>
        <p:txBody>
          <a:bodyPr/>
          <a:lstStyle/>
          <a:p>
            <a:pPr marL="0" indent="0">
              <a:buNone/>
            </a:pPr>
            <a:r>
              <a:rPr lang="en-IE" sz="2000" b="1" dirty="0"/>
              <a:t>Construction, Deployment and Decommissioning</a:t>
            </a:r>
          </a:p>
          <a:p>
            <a:pPr marL="0" indent="0">
              <a:buNone/>
            </a:pPr>
            <a:r>
              <a:rPr lang="en-IE" sz="2000" dirty="0"/>
              <a:t>Leading work: GDG Ltd.</a:t>
            </a:r>
          </a:p>
          <a:p>
            <a:pPr marL="0" indent="0">
              <a:buNone/>
            </a:pPr>
            <a:endParaRPr lang="en-IE" sz="1100" dirty="0"/>
          </a:p>
          <a:p>
            <a:pPr marL="361950" lvl="1"/>
            <a:r>
              <a:rPr lang="en-IE" sz="1800" dirty="0"/>
              <a:t>Cost and time optimisation/innovation of the assembly, deployment and decommissioning of wind turbines and their support structures.</a:t>
            </a:r>
          </a:p>
          <a:p>
            <a:pPr marL="361950" lvl="1"/>
            <a:r>
              <a:rPr lang="en-IE" sz="1800" dirty="0"/>
              <a:t>Focus on innovative sub-structure concepts designed to minimise the requirement for HLVs (fixed and floating) and innovations to their associated deployment strategy. </a:t>
            </a:r>
          </a:p>
          <a:p>
            <a:pPr marL="361950" lvl="1"/>
            <a:r>
              <a:rPr lang="en-IE" sz="1800" dirty="0"/>
              <a:t>E.g. float-out of gravity base structures, piles v suction bucket for jacket structures, seabed preparation, pre-installed cables</a:t>
            </a:r>
            <a:endParaRPr lang="en-GB" sz="1800" dirty="0"/>
          </a:p>
          <a:p>
            <a:endParaRPr lang="en-IE" dirty="0"/>
          </a:p>
        </p:txBody>
      </p:sp>
      <p:sp>
        <p:nvSpPr>
          <p:cNvPr id="3" name="Title 2"/>
          <p:cNvSpPr>
            <a:spLocks noGrp="1"/>
          </p:cNvSpPr>
          <p:nvPr>
            <p:ph type="title"/>
          </p:nvPr>
        </p:nvSpPr>
        <p:spPr/>
        <p:txBody>
          <a:bodyPr/>
          <a:lstStyle/>
          <a:p>
            <a:r>
              <a:rPr lang="en-GB" sz="2200" dirty="0"/>
              <a:t>LEANWIND</a:t>
            </a:r>
            <a:r>
              <a:rPr lang="en-GB" sz="2400" dirty="0"/>
              <a:t/>
            </a:r>
            <a:br>
              <a:rPr lang="en-GB" sz="2400" dirty="0"/>
            </a:br>
            <a:r>
              <a:rPr lang="en-GB" dirty="0"/>
              <a:t>Work Structure</a:t>
            </a:r>
            <a:endParaRPr lang="en-IE" dirty="0"/>
          </a:p>
        </p:txBody>
      </p:sp>
      <p:sp>
        <p:nvSpPr>
          <p:cNvPr id="6" name="TextBox 5"/>
          <p:cNvSpPr txBox="1"/>
          <p:nvPr/>
        </p:nvSpPr>
        <p:spPr>
          <a:xfrm>
            <a:off x="6073849" y="3529027"/>
            <a:ext cx="3131840" cy="200055"/>
          </a:xfrm>
          <a:prstGeom prst="rect">
            <a:avLst/>
          </a:prstGeom>
          <a:noFill/>
        </p:spPr>
        <p:txBody>
          <a:bodyPr wrap="square" rtlCol="0">
            <a:spAutoFit/>
          </a:bodyPr>
          <a:lstStyle/>
          <a:p>
            <a:pPr algn="ctr"/>
            <a:r>
              <a:rPr lang="en-IE" sz="700" dirty="0">
                <a:solidFill>
                  <a:schemeClr val="bg1"/>
                </a:solidFill>
              </a:rPr>
              <a:t>http://www.marinelog.com/DOCS/NEWSMMIX/2009jul00230.html</a:t>
            </a:r>
            <a:endParaRPr lang="en-GB" sz="700" dirty="0">
              <a:solidFill>
                <a:schemeClr val="bg1"/>
              </a:solidFill>
            </a:endParaRPr>
          </a:p>
        </p:txBody>
      </p:sp>
      <p:sp>
        <p:nvSpPr>
          <p:cNvPr id="10" name="TextBox 9"/>
          <p:cNvSpPr txBox="1"/>
          <p:nvPr/>
        </p:nvSpPr>
        <p:spPr>
          <a:xfrm>
            <a:off x="5992663" y="6126163"/>
            <a:ext cx="3131840" cy="200055"/>
          </a:xfrm>
          <a:prstGeom prst="rect">
            <a:avLst/>
          </a:prstGeom>
          <a:noFill/>
        </p:spPr>
        <p:txBody>
          <a:bodyPr wrap="square" rtlCol="0">
            <a:spAutoFit/>
          </a:bodyPr>
          <a:lstStyle/>
          <a:p>
            <a:pPr algn="ctr"/>
            <a:r>
              <a:rPr lang="en-IE" sz="700" dirty="0">
                <a:solidFill>
                  <a:schemeClr val="bg1"/>
                </a:solidFill>
              </a:rPr>
              <a:t>http://www.heavyliftspecialist.com/wind-energy/page/10/</a:t>
            </a:r>
            <a:endParaRPr lang="en-GB" sz="700" dirty="0">
              <a:solidFill>
                <a:schemeClr val="bg1"/>
              </a:solidFill>
            </a:endParaRPr>
          </a:p>
        </p:txBody>
      </p:sp>
      <p:pic>
        <p:nvPicPr>
          <p:cNvPr id="11" name="Picture 10" descr="C:\Users\FDEVOY~1\AppData\Local\Temp\TOM_8167.jpg"/>
          <p:cNvPicPr/>
          <p:nvPr/>
        </p:nvPicPr>
        <p:blipFill rotWithShape="1">
          <a:blip r:embed="rId3" cstate="print">
            <a:extLst>
              <a:ext uri="{28A0092B-C50C-407E-A947-70E740481C1C}">
                <a14:useLocalDpi xmlns:a14="http://schemas.microsoft.com/office/drawing/2010/main" val="0"/>
              </a:ext>
            </a:extLst>
          </a:blip>
          <a:srcRect t="24167" b="9376"/>
          <a:stretch/>
        </p:blipFill>
        <p:spPr bwMode="auto">
          <a:xfrm>
            <a:off x="1979712" y="4540265"/>
            <a:ext cx="4643120" cy="2057400"/>
          </a:xfrm>
          <a:prstGeom prst="rect">
            <a:avLst/>
          </a:prstGeom>
          <a:noFill/>
          <a:extLst/>
        </p:spPr>
      </p:pic>
      <p:sp>
        <p:nvSpPr>
          <p:cNvPr id="12" name="TextBox 21"/>
          <p:cNvSpPr txBox="1"/>
          <p:nvPr/>
        </p:nvSpPr>
        <p:spPr>
          <a:xfrm>
            <a:off x="1979712" y="4540265"/>
            <a:ext cx="1743075" cy="371475"/>
          </a:xfrm>
          <a:prstGeom prst="rect">
            <a:avLst/>
          </a:prstGeom>
          <a:noFill/>
        </p:spPr>
        <p:txBody>
          <a:bodyPr wrap="square" rtlCol="0">
            <a:noAutofit/>
          </a:bodyPr>
          <a:ls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spcAft>
                <a:spcPts val="0"/>
              </a:spcAft>
            </a:pPr>
            <a:r>
              <a:rPr lang="en-IE" sz="1000" kern="1200" dirty="0">
                <a:solidFill>
                  <a:srgbClr val="FFFFFF"/>
                </a:solidFill>
                <a:effectLst/>
                <a:latin typeface="Calibri"/>
                <a:ea typeface="Times New Roman"/>
                <a:cs typeface="Times New Roman"/>
              </a:rPr>
              <a:t>© </a:t>
            </a:r>
            <a:r>
              <a:rPr lang="en-IE" sz="1000" kern="1200" dirty="0" err="1">
                <a:solidFill>
                  <a:srgbClr val="FFFFFF"/>
                </a:solidFill>
                <a:effectLst/>
                <a:latin typeface="Calibri"/>
                <a:ea typeface="Times New Roman"/>
                <a:cs typeface="Times New Roman"/>
              </a:rPr>
              <a:t>GeoSea</a:t>
            </a:r>
            <a:r>
              <a:rPr lang="en-IE" sz="1000" kern="1200" dirty="0">
                <a:solidFill>
                  <a:srgbClr val="FFFFFF"/>
                </a:solidFill>
                <a:effectLst/>
                <a:latin typeface="Calibri"/>
                <a:ea typeface="Times New Roman"/>
                <a:cs typeface="Times New Roman"/>
              </a:rPr>
              <a:t>, DEME Group</a:t>
            </a:r>
            <a:endParaRPr lang="en-IE" sz="1200" dirty="0">
              <a:effectLst/>
              <a:latin typeface="Times New Roman"/>
              <a:ea typeface="Times New Roman"/>
            </a:endParaRPr>
          </a:p>
        </p:txBody>
      </p:sp>
    </p:spTree>
    <p:extLst>
      <p:ext uri="{BB962C8B-B14F-4D97-AF65-F5344CB8AC3E}">
        <p14:creationId xmlns:p14="http://schemas.microsoft.com/office/powerpoint/2010/main" val="243127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200" dirty="0"/>
              <a:t>LEANWIND</a:t>
            </a:r>
            <a:r>
              <a:rPr lang="en-GB" sz="2400" dirty="0"/>
              <a:t/>
            </a:r>
            <a:br>
              <a:rPr lang="en-GB" sz="2400" dirty="0"/>
            </a:br>
            <a:r>
              <a:rPr lang="en-GB" dirty="0"/>
              <a:t>Work Structure</a:t>
            </a:r>
            <a:endParaRPr lang="en-IE" dirty="0"/>
          </a:p>
        </p:txBody>
      </p:sp>
      <p:sp>
        <p:nvSpPr>
          <p:cNvPr id="2" name="Content Placeholder 1"/>
          <p:cNvSpPr>
            <a:spLocks noGrp="1"/>
          </p:cNvSpPr>
          <p:nvPr>
            <p:ph idx="1"/>
          </p:nvPr>
        </p:nvSpPr>
        <p:spPr>
          <a:xfrm>
            <a:off x="381000" y="1414705"/>
            <a:ext cx="7924800" cy="4525963"/>
          </a:xfrm>
        </p:spPr>
        <p:txBody>
          <a:bodyPr/>
          <a:lstStyle/>
          <a:p>
            <a:pPr marL="0" indent="0">
              <a:buNone/>
            </a:pPr>
            <a:r>
              <a:rPr lang="en-IE" sz="2000" b="1" dirty="0"/>
              <a:t>Novel Vessels &amp; Equipment</a:t>
            </a:r>
          </a:p>
          <a:p>
            <a:pPr marL="0" indent="0">
              <a:buNone/>
            </a:pPr>
            <a:r>
              <a:rPr lang="en-IE" sz="2000" dirty="0"/>
              <a:t>Leading work : Lloyd’s Register</a:t>
            </a:r>
          </a:p>
          <a:p>
            <a:pPr marL="4763" indent="-4763" algn="just">
              <a:spcBef>
                <a:spcPts val="0"/>
              </a:spcBef>
              <a:buNone/>
            </a:pPr>
            <a:endParaRPr lang="en-IE" sz="500" dirty="0"/>
          </a:p>
          <a:p>
            <a:pPr marL="457200" lvl="1" indent="0">
              <a:buClr>
                <a:schemeClr val="accent2"/>
              </a:buClr>
              <a:buSzPct val="76000"/>
              <a:buNone/>
              <a:defRPr/>
            </a:pPr>
            <a:r>
              <a:rPr lang="en-IE" sz="1800" dirty="0"/>
              <a:t>- Improvements to the primary vessel types used for wind farm installation and O&amp;M</a:t>
            </a:r>
          </a:p>
          <a:p>
            <a:pPr marL="457200" lvl="1" indent="0">
              <a:buClr>
                <a:schemeClr val="accent2"/>
              </a:buClr>
              <a:buSzPct val="76000"/>
              <a:buNone/>
              <a:defRPr/>
            </a:pPr>
            <a:r>
              <a:rPr lang="en-IE" sz="1800" dirty="0"/>
              <a:t>- Improve efficiencies of vessels</a:t>
            </a:r>
          </a:p>
          <a:p>
            <a:pPr marL="457200" lvl="1" indent="0">
              <a:buClr>
                <a:schemeClr val="accent2"/>
              </a:buClr>
              <a:buSzPct val="76000"/>
              <a:buNone/>
              <a:defRPr/>
            </a:pPr>
            <a:r>
              <a:rPr lang="en-IE" sz="1800" dirty="0"/>
              <a:t>- Design new vessel concepts tailored specifically to industry requirements</a:t>
            </a:r>
          </a:p>
          <a:p>
            <a:pPr marL="457200" lvl="1" indent="0">
              <a:buClr>
                <a:schemeClr val="accent2"/>
              </a:buClr>
              <a:buSzPct val="76000"/>
              <a:buNone/>
              <a:defRPr/>
            </a:pPr>
            <a:r>
              <a:rPr lang="en-IE" sz="1800" dirty="0"/>
              <a:t>- Compare the benefit of using jack-up ‘v’ DP vessels for increasing water depths</a:t>
            </a:r>
          </a:p>
          <a:p>
            <a:pPr marL="457200" lvl="1" indent="0">
              <a:buClr>
                <a:schemeClr val="accent2"/>
              </a:buClr>
              <a:buSzPct val="76000"/>
              <a:buNone/>
              <a:defRPr/>
            </a:pPr>
            <a:r>
              <a:rPr lang="en-IE" sz="1800" dirty="0"/>
              <a:t>- O&amp;M personnel transfer systems</a:t>
            </a:r>
          </a:p>
          <a:p>
            <a:pPr marL="457200" lvl="1" indent="0">
              <a:buClr>
                <a:schemeClr val="accent2"/>
              </a:buClr>
              <a:buSzPct val="76000"/>
              <a:buNone/>
              <a:defRPr/>
            </a:pPr>
            <a:r>
              <a:rPr lang="en-IE" sz="1800" dirty="0"/>
              <a:t>Wider weather window access of vessels and personnel transfer</a:t>
            </a:r>
          </a:p>
          <a:p>
            <a:pPr lvl="1"/>
            <a:endParaRPr lang="en-IE" sz="1800" dirty="0"/>
          </a:p>
        </p:txBody>
      </p:sp>
      <p:sp>
        <p:nvSpPr>
          <p:cNvPr id="10" name="TextBox 9"/>
          <p:cNvSpPr txBox="1"/>
          <p:nvPr/>
        </p:nvSpPr>
        <p:spPr>
          <a:xfrm>
            <a:off x="0" y="6581001"/>
            <a:ext cx="2808311" cy="276999"/>
          </a:xfrm>
          <a:prstGeom prst="rect">
            <a:avLst/>
          </a:prstGeom>
          <a:noFill/>
        </p:spPr>
        <p:txBody>
          <a:bodyPr wrap="square" rtlCol="0">
            <a:spAutoFit/>
          </a:bodyPr>
          <a:lstStyle/>
          <a:p>
            <a:r>
              <a:rPr lang="en-GB" sz="600" dirty="0">
                <a:solidFill>
                  <a:schemeClr val="bg1"/>
                </a:solidFill>
              </a:rPr>
              <a:t>http://www.swire.com.sg/Media/News-Archive/2014/Swire-Blue-Ocean-A-S-signs-key-contract-with-Van-O.aspx</a:t>
            </a:r>
          </a:p>
        </p:txBody>
      </p:sp>
      <p:pic>
        <p:nvPicPr>
          <p:cNvPr id="2051" name="Picture 3" descr="\\nas.ucc.ie\groups\LEANWIND\3 - LEANWIND project\1 - Promotional\Photos\G7D_0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940" y="5001344"/>
            <a:ext cx="2826060" cy="18840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5505" y="6671783"/>
            <a:ext cx="2755659" cy="246221"/>
          </a:xfrm>
          <a:prstGeom prst="rect">
            <a:avLst/>
          </a:prstGeom>
          <a:noFill/>
        </p:spPr>
        <p:txBody>
          <a:bodyPr wrap="square" rtlCol="0">
            <a:spAutoFit/>
          </a:bodyPr>
          <a:lstStyle/>
          <a:p>
            <a:pPr algn="ctr"/>
            <a:r>
              <a:rPr lang="en-IE" sz="1000" dirty="0">
                <a:solidFill>
                  <a:schemeClr val="bg1"/>
                </a:solidFill>
                <a:latin typeface="Calibri" pitchFamily="34" charset="0"/>
              </a:rPr>
              <a:t>Courtesy of Arklow Marine Services</a:t>
            </a:r>
            <a:endParaRPr lang="en-GB" sz="1000" dirty="0">
              <a:solidFill>
                <a:schemeClr val="bg1"/>
              </a:solidFill>
              <a:latin typeface="Calibri" pitchFamily="34" charset="0"/>
            </a:endParaRPr>
          </a:p>
        </p:txBody>
      </p:sp>
      <p:pic>
        <p:nvPicPr>
          <p:cNvPr id="13" name="Picture 12" descr="C:\Users\fdevoymcauliffe\AppData\Local\Microsoft\Windows\Temporary Internet Files\Content.Outlook\4N3HGCMS\A2SEA_3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79893"/>
            <a:ext cx="2051720" cy="1705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fdevoymcauliffe\AppData\Local\Microsoft\Windows\Temporary Internet Files\Content.Outlook\4N3HGCMS\A2SEA_9_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215" y="5577738"/>
            <a:ext cx="1944216" cy="12880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8560" y="6666633"/>
            <a:ext cx="2755659" cy="246221"/>
          </a:xfrm>
          <a:prstGeom prst="rect">
            <a:avLst/>
          </a:prstGeom>
          <a:noFill/>
        </p:spPr>
        <p:txBody>
          <a:bodyPr wrap="square" rtlCol="0">
            <a:spAutoFit/>
          </a:bodyPr>
          <a:lstStyle/>
          <a:p>
            <a:pPr algn="ctr"/>
            <a:r>
              <a:rPr lang="en-IE" sz="1000" dirty="0">
                <a:solidFill>
                  <a:schemeClr val="bg1"/>
                </a:solidFill>
                <a:latin typeface="Calibri" pitchFamily="34" charset="0"/>
              </a:rPr>
              <a:t>Courtesy of A2SEA</a:t>
            </a:r>
            <a:endParaRPr lang="en-GB" sz="1000" dirty="0">
              <a:solidFill>
                <a:schemeClr val="bg1"/>
              </a:solidFill>
              <a:latin typeface="Calibri" pitchFamily="34" charset="0"/>
            </a:endParaRPr>
          </a:p>
        </p:txBody>
      </p:sp>
      <p:sp>
        <p:nvSpPr>
          <p:cNvPr id="19" name="TextBox 18"/>
          <p:cNvSpPr txBox="1"/>
          <p:nvPr/>
        </p:nvSpPr>
        <p:spPr>
          <a:xfrm>
            <a:off x="2925492" y="6639164"/>
            <a:ext cx="2755659" cy="246221"/>
          </a:xfrm>
          <a:prstGeom prst="rect">
            <a:avLst/>
          </a:prstGeom>
          <a:noFill/>
        </p:spPr>
        <p:txBody>
          <a:bodyPr wrap="square" rtlCol="0">
            <a:spAutoFit/>
          </a:bodyPr>
          <a:lstStyle/>
          <a:p>
            <a:pPr algn="ctr"/>
            <a:r>
              <a:rPr lang="en-IE" sz="1000" dirty="0">
                <a:solidFill>
                  <a:schemeClr val="bg1"/>
                </a:solidFill>
                <a:latin typeface="Calibri" pitchFamily="34" charset="0"/>
              </a:rPr>
              <a:t>Courtesy of A2SEA</a:t>
            </a:r>
            <a:endParaRPr lang="en-GB" sz="1000" dirty="0">
              <a:solidFill>
                <a:schemeClr val="bg1"/>
              </a:solidFill>
              <a:latin typeface="Calibri" pitchFamily="34" charset="0"/>
            </a:endParaRPr>
          </a:p>
        </p:txBody>
      </p:sp>
    </p:spTree>
    <p:extLst>
      <p:ext uri="{BB962C8B-B14F-4D97-AF65-F5344CB8AC3E}">
        <p14:creationId xmlns:p14="http://schemas.microsoft.com/office/powerpoint/2010/main" val="197840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59" y="1412776"/>
            <a:ext cx="8875441" cy="4597971"/>
          </a:xfrm>
        </p:spPr>
        <p:txBody>
          <a:bodyPr/>
          <a:lstStyle/>
          <a:p>
            <a:pPr marL="0" lvl="0" indent="0">
              <a:spcBef>
                <a:spcPts val="600"/>
              </a:spcBef>
              <a:buClr>
                <a:schemeClr val="accent1"/>
              </a:buClr>
              <a:buSzPct val="76000"/>
              <a:buNone/>
              <a:defRPr/>
            </a:pPr>
            <a:r>
              <a:rPr lang="en-IE" sz="2000" b="1" dirty="0"/>
              <a:t>Operation and maintenance strategies</a:t>
            </a:r>
          </a:p>
          <a:p>
            <a:pPr marL="0" lvl="0" indent="0">
              <a:spcBef>
                <a:spcPts val="600"/>
              </a:spcBef>
              <a:buClr>
                <a:schemeClr val="accent1"/>
              </a:buClr>
              <a:buSzPct val="76000"/>
              <a:buNone/>
              <a:defRPr/>
            </a:pPr>
            <a:r>
              <a:rPr lang="en-IE" sz="2000" dirty="0"/>
              <a:t>Leading work : University of Aalborg</a:t>
            </a:r>
          </a:p>
          <a:p>
            <a:pPr marL="274320" lvl="1" indent="0">
              <a:spcBef>
                <a:spcPts val="500"/>
              </a:spcBef>
              <a:buClr>
                <a:schemeClr val="accent2"/>
              </a:buClr>
              <a:buSzPct val="76000"/>
              <a:buNone/>
              <a:defRPr/>
            </a:pPr>
            <a:r>
              <a:rPr lang="en-IE" sz="2000" dirty="0"/>
              <a:t>- </a:t>
            </a:r>
            <a:r>
              <a:rPr lang="en-IE" sz="1800" dirty="0"/>
              <a:t>optimise existing O&amp;M strategies </a:t>
            </a:r>
          </a:p>
          <a:p>
            <a:pPr marL="274320" lvl="1" indent="0">
              <a:spcBef>
                <a:spcPts val="500"/>
              </a:spcBef>
              <a:buClr>
                <a:schemeClr val="accent2"/>
              </a:buClr>
              <a:buSzPct val="76000"/>
              <a:buNone/>
              <a:defRPr/>
            </a:pPr>
            <a:r>
              <a:rPr lang="en-IE" sz="1800" dirty="0"/>
              <a:t>- develop &amp; test condition monitoring and remote presence systems</a:t>
            </a:r>
          </a:p>
          <a:p>
            <a:pPr marL="274320" lvl="1" indent="0">
              <a:spcBef>
                <a:spcPts val="500"/>
              </a:spcBef>
              <a:buClr>
                <a:schemeClr val="accent2"/>
              </a:buClr>
              <a:buSzPct val="76000"/>
              <a:buNone/>
              <a:defRPr/>
            </a:pPr>
            <a:r>
              <a:rPr lang="en-IE" sz="1800" dirty="0"/>
              <a:t>- Use of </a:t>
            </a:r>
            <a:r>
              <a:rPr lang="en-IE" sz="1800" dirty="0" err="1"/>
              <a:t>flotels</a:t>
            </a:r>
            <a:r>
              <a:rPr lang="en-IE" sz="1800" dirty="0"/>
              <a:t>, launch and recovery, centralised offshore hubs, helicopter access, etc.</a:t>
            </a:r>
          </a:p>
          <a:p>
            <a:pPr marL="274320" lvl="1" indent="0">
              <a:spcBef>
                <a:spcPts val="500"/>
              </a:spcBef>
              <a:buClr>
                <a:schemeClr val="accent2"/>
              </a:buClr>
              <a:buSzPct val="76000"/>
              <a:buNone/>
              <a:defRPr/>
            </a:pPr>
            <a:r>
              <a:rPr lang="en-IE" sz="1800" dirty="0"/>
              <a:t>- Adapt O&amp;G knowledge for offshore wind</a:t>
            </a:r>
          </a:p>
          <a:p>
            <a:pPr lvl="0">
              <a:buClrTx/>
              <a:buFont typeface="Arial" charset="0"/>
              <a:buBlip>
                <a:blip r:embed="rId3"/>
              </a:buBlip>
              <a:defRPr/>
            </a:pPr>
            <a:endParaRPr lang="en-IE" sz="2000" b="1" dirty="0"/>
          </a:p>
          <a:p>
            <a:pPr marL="0" indent="0">
              <a:buFont typeface="Arial" charset="0"/>
              <a:buNone/>
            </a:pPr>
            <a:endParaRPr lang="en-IE" sz="2000" b="1" dirty="0"/>
          </a:p>
        </p:txBody>
      </p:sp>
      <p:sp>
        <p:nvSpPr>
          <p:cNvPr id="3" name="Title 2"/>
          <p:cNvSpPr>
            <a:spLocks noGrp="1"/>
          </p:cNvSpPr>
          <p:nvPr>
            <p:ph type="title"/>
          </p:nvPr>
        </p:nvSpPr>
        <p:spPr/>
        <p:txBody>
          <a:bodyPr/>
          <a:lstStyle/>
          <a:p>
            <a:r>
              <a:rPr lang="en-GB" sz="2200" dirty="0">
                <a:solidFill>
                  <a:schemeClr val="bg2"/>
                </a:solidFill>
              </a:rPr>
              <a:t>LEANWIND</a:t>
            </a:r>
            <a:r>
              <a:rPr lang="en-GB" sz="2800" dirty="0">
                <a:solidFill>
                  <a:schemeClr val="bg2"/>
                </a:solidFill>
              </a:rPr>
              <a:t/>
            </a:r>
            <a:br>
              <a:rPr lang="en-GB" sz="2800" dirty="0">
                <a:solidFill>
                  <a:schemeClr val="bg2"/>
                </a:solidFill>
              </a:rPr>
            </a:br>
            <a:r>
              <a:rPr lang="en-GB" dirty="0">
                <a:solidFill>
                  <a:schemeClr val="bg2"/>
                </a:solidFill>
              </a:rPr>
              <a:t>Work Structure</a:t>
            </a:r>
            <a:endParaRPr lang="en-IE" dirty="0">
              <a:solidFill>
                <a:schemeClr val="bg2"/>
              </a:solidFill>
            </a:endParaRPr>
          </a:p>
        </p:txBody>
      </p:sp>
      <p:graphicFrame>
        <p:nvGraphicFramePr>
          <p:cNvPr id="8" name="Chart 7"/>
          <p:cNvGraphicFramePr>
            <a:graphicFrameLocks/>
          </p:cNvGraphicFramePr>
          <p:nvPr>
            <p:extLst>
              <p:ext uri="{D42A27DB-BD31-4B8C-83A1-F6EECF244321}">
                <p14:modId xmlns:p14="http://schemas.microsoft.com/office/powerpoint/2010/main" val="2963344487"/>
              </p:ext>
            </p:extLst>
          </p:nvPr>
        </p:nvGraphicFramePr>
        <p:xfrm>
          <a:off x="268559" y="3861048"/>
          <a:ext cx="6535689"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a:spLocks noGrp="1"/>
          </p:cNvSpPr>
          <p:nvPr/>
        </p:nvSpPr>
        <p:spPr>
          <a:xfrm rot="10800000" flipV="1">
            <a:off x="1619672" y="3717032"/>
            <a:ext cx="3754760" cy="432048"/>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chemeClr val="bg2"/>
                </a:solidFill>
                <a:latin typeface="Calibri" pitchFamily="34" charset="0"/>
              </a:rPr>
              <a:t>O&amp;M vessel fleet optimisation</a:t>
            </a:r>
            <a:endParaRPr lang="en-GB" sz="2000" dirty="0">
              <a:solidFill>
                <a:schemeClr val="bg2"/>
              </a:solidFill>
            </a:endParaRPr>
          </a:p>
        </p:txBody>
      </p:sp>
      <p:pic>
        <p:nvPicPr>
          <p:cNvPr id="3076" name="Picture 4" descr="https://www.offshorewind.biz/wp-content/uploads/2014/06/Photo-of-the-Day-Maintenance-at-Sheringham-Shoal-Offshore-Wind-Farm.jpg"/>
          <p:cNvPicPr>
            <a:picLocks noChangeAspect="1" noChangeArrowheads="1"/>
          </p:cNvPicPr>
          <p:nvPr/>
        </p:nvPicPr>
        <p:blipFill rotWithShape="1">
          <a:blip r:embed="rId5">
            <a:extLst>
              <a:ext uri="{28A0092B-C50C-407E-A947-70E740481C1C}">
                <a14:useLocalDpi xmlns:a14="http://schemas.microsoft.com/office/drawing/2010/main" val="0"/>
              </a:ext>
            </a:extLst>
          </a:blip>
          <a:srcRect r="2084"/>
          <a:stretch/>
        </p:blipFill>
        <p:spPr bwMode="auto">
          <a:xfrm>
            <a:off x="6294041" y="3394895"/>
            <a:ext cx="2849960" cy="194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10759" y="5302861"/>
            <a:ext cx="2849959" cy="615553"/>
          </a:xfrm>
          <a:prstGeom prst="rect">
            <a:avLst/>
          </a:prstGeom>
          <a:noFill/>
        </p:spPr>
        <p:txBody>
          <a:bodyPr wrap="square" rtlCol="0">
            <a:spAutoFit/>
          </a:bodyPr>
          <a:lstStyle/>
          <a:p>
            <a:r>
              <a:rPr lang="en-IE" sz="1000" dirty="0">
                <a:solidFill>
                  <a:schemeClr val="bg2"/>
                </a:solidFill>
                <a:latin typeface="Calibri" pitchFamily="34" charset="0"/>
              </a:rPr>
              <a:t>Maintenance at </a:t>
            </a:r>
            <a:r>
              <a:rPr lang="en-IE" sz="1000" dirty="0" err="1">
                <a:solidFill>
                  <a:schemeClr val="bg2"/>
                </a:solidFill>
                <a:latin typeface="Calibri" pitchFamily="34" charset="0"/>
              </a:rPr>
              <a:t>Sheringham</a:t>
            </a:r>
            <a:r>
              <a:rPr lang="en-IE" sz="1000" dirty="0">
                <a:solidFill>
                  <a:schemeClr val="bg2"/>
                </a:solidFill>
                <a:latin typeface="Calibri" pitchFamily="34" charset="0"/>
              </a:rPr>
              <a:t> Shoal Offshore Wind: </a:t>
            </a:r>
            <a:r>
              <a:rPr lang="en-IE" sz="800" dirty="0">
                <a:solidFill>
                  <a:schemeClr val="bg2"/>
                </a:solidFill>
                <a:latin typeface="Calibri" pitchFamily="34" charset="0"/>
              </a:rPr>
              <a:t>Image – </a:t>
            </a:r>
            <a:r>
              <a:rPr lang="en-IE" sz="800" dirty="0" err="1">
                <a:solidFill>
                  <a:schemeClr val="bg2"/>
                </a:solidFill>
                <a:latin typeface="Calibri" pitchFamily="34" charset="0"/>
              </a:rPr>
              <a:t>Statkraft</a:t>
            </a:r>
            <a:r>
              <a:rPr lang="en-IE" sz="800" dirty="0">
                <a:solidFill>
                  <a:schemeClr val="bg2"/>
                </a:solidFill>
                <a:latin typeface="Calibri" pitchFamily="34" charset="0"/>
              </a:rPr>
              <a:t>, www.offshorewind.biz/2014/06/06/photo-of-the-day-maintenance-at-sheringham-shoal-offshore-wind-farm/</a:t>
            </a:r>
            <a:endParaRPr lang="en-GB" sz="1000" dirty="0">
              <a:solidFill>
                <a:schemeClr val="bg2"/>
              </a:solidFill>
              <a:latin typeface="Calibri" pitchFamily="34" charset="0"/>
            </a:endParaRPr>
          </a:p>
        </p:txBody>
      </p:sp>
    </p:spTree>
    <p:extLst>
      <p:ext uri="{BB962C8B-B14F-4D97-AF65-F5344CB8AC3E}">
        <p14:creationId xmlns:p14="http://schemas.microsoft.com/office/powerpoint/2010/main" val="41811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759" y="1615440"/>
            <a:ext cx="5571497" cy="4525963"/>
          </a:xfrm>
        </p:spPr>
        <p:txBody>
          <a:bodyPr/>
          <a:lstStyle/>
          <a:p>
            <a:pPr marL="4763" indent="0">
              <a:lnSpc>
                <a:spcPct val="90000"/>
              </a:lnSpc>
              <a:buClr>
                <a:schemeClr val="accent1"/>
              </a:buClr>
              <a:buSzPct val="76000"/>
              <a:buNone/>
              <a:defRPr/>
            </a:pPr>
            <a:r>
              <a:rPr lang="en-IE" sz="2000" b="1" dirty="0"/>
              <a:t>Integrated Logistics</a:t>
            </a:r>
          </a:p>
          <a:p>
            <a:pPr marL="4763" indent="0">
              <a:lnSpc>
                <a:spcPct val="90000"/>
              </a:lnSpc>
              <a:buClr>
                <a:schemeClr val="accent1"/>
              </a:buClr>
              <a:buSzPct val="76000"/>
              <a:buNone/>
              <a:defRPr/>
            </a:pPr>
            <a:r>
              <a:rPr lang="en-IE" sz="2000" dirty="0"/>
              <a:t>Leading work : MARINTEK</a:t>
            </a:r>
          </a:p>
          <a:p>
            <a:pPr marL="548640" marR="0" lvl="1" indent="0">
              <a:lnSpc>
                <a:spcPct val="110000"/>
              </a:lnSpc>
              <a:spcBef>
                <a:spcPts val="500"/>
              </a:spcBef>
              <a:buClr>
                <a:schemeClr val="accent2"/>
              </a:buClr>
              <a:buSzPct val="76000"/>
              <a:buNone/>
              <a:tabLst/>
              <a:defRPr/>
            </a:pPr>
            <a:r>
              <a:rPr lang="en-IE" sz="2000" dirty="0"/>
              <a:t>- Optimise the logistics of the offshore wind farm supply chain throughout the lifecycle</a:t>
            </a:r>
          </a:p>
          <a:p>
            <a:pPr marL="548640" marR="0" lvl="1" indent="0">
              <a:lnSpc>
                <a:spcPct val="110000"/>
              </a:lnSpc>
              <a:spcBef>
                <a:spcPts val="500"/>
              </a:spcBef>
              <a:buClr>
                <a:schemeClr val="accent2"/>
              </a:buClr>
              <a:buSzPct val="76000"/>
              <a:buNone/>
              <a:tabLst/>
              <a:defRPr/>
            </a:pPr>
            <a:r>
              <a:rPr lang="en-IE" sz="2000" dirty="0"/>
              <a:t>- Develop a holistic logistics optimisation model specific to the offshore wind farm development using mathematical algorithms</a:t>
            </a:r>
          </a:p>
          <a:p>
            <a:pPr marL="548640" marR="0" lvl="1" indent="0">
              <a:lnSpc>
                <a:spcPct val="110000"/>
              </a:lnSpc>
              <a:spcBef>
                <a:spcPts val="500"/>
              </a:spcBef>
              <a:buClr>
                <a:schemeClr val="accent2"/>
              </a:buClr>
              <a:buSzPct val="76000"/>
              <a:buNone/>
              <a:tabLst/>
              <a:defRPr/>
            </a:pPr>
            <a:r>
              <a:rPr lang="en-IE" sz="2000" dirty="0"/>
              <a:t>- Ports management and development for the sector</a:t>
            </a:r>
          </a:p>
          <a:p>
            <a:pPr marL="548640" marR="0" lvl="1" indent="0">
              <a:lnSpc>
                <a:spcPct val="110000"/>
              </a:lnSpc>
              <a:spcBef>
                <a:spcPts val="500"/>
              </a:spcBef>
              <a:buClr>
                <a:schemeClr val="accent2"/>
              </a:buClr>
              <a:buSzPct val="76000"/>
              <a:buNone/>
              <a:tabLst/>
              <a:defRPr/>
            </a:pPr>
            <a:r>
              <a:rPr lang="en-IE" sz="2000" dirty="0"/>
              <a:t>- A coupled economics and logistics optimisation model for offshore wind farm project management</a:t>
            </a:r>
          </a:p>
          <a:p>
            <a:endParaRPr lang="en-IE" dirty="0"/>
          </a:p>
        </p:txBody>
      </p:sp>
      <p:sp>
        <p:nvSpPr>
          <p:cNvPr id="3" name="Title 2"/>
          <p:cNvSpPr>
            <a:spLocks noGrp="1"/>
          </p:cNvSpPr>
          <p:nvPr>
            <p:ph type="title"/>
          </p:nvPr>
        </p:nvSpPr>
        <p:spPr/>
        <p:txBody>
          <a:bodyPr/>
          <a:lstStyle/>
          <a:p>
            <a:r>
              <a:rPr lang="en-GB" sz="2200" dirty="0"/>
              <a:t>LEANWIND</a:t>
            </a:r>
            <a:br>
              <a:rPr lang="en-GB" sz="2200" dirty="0"/>
            </a:br>
            <a:r>
              <a:rPr lang="en-GB" dirty="0"/>
              <a:t>Work Structure</a:t>
            </a:r>
            <a:endParaRPr lang="en-IE" dirty="0"/>
          </a:p>
        </p:txBody>
      </p:sp>
      <p:pic>
        <p:nvPicPr>
          <p:cNvPr id="5122" name="Picture 2" descr="https://www.isl.org/sites/default/files/sites/consulting-and-transfer/offshore-wind-power-logistics/Bild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556792"/>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56176" y="3461792"/>
            <a:ext cx="2857500" cy="338554"/>
          </a:xfrm>
          <a:prstGeom prst="rect">
            <a:avLst/>
          </a:prstGeom>
          <a:noFill/>
        </p:spPr>
        <p:txBody>
          <a:bodyPr wrap="square" rtlCol="0">
            <a:spAutoFit/>
          </a:bodyPr>
          <a:lstStyle/>
          <a:p>
            <a:r>
              <a:rPr lang="en-GB" sz="800" dirty="0">
                <a:solidFill>
                  <a:schemeClr val="bg2"/>
                </a:solidFill>
                <a:latin typeface="Calibri" pitchFamily="34" charset="0"/>
              </a:rPr>
              <a:t>Image - ISL, www.isl.org/en/consulting-and-transfer/offshore-wind-power-logistics</a:t>
            </a:r>
          </a:p>
        </p:txBody>
      </p:sp>
      <p:pic>
        <p:nvPicPr>
          <p:cNvPr id="5124" name="Picture 4" descr="Long cost… Developers of low-wind sites must contend with higher costs for hardware, transport and logistics (pic: Siem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256" y="3973609"/>
            <a:ext cx="3258775" cy="21677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50256" y="6237312"/>
            <a:ext cx="3183586" cy="461665"/>
          </a:xfrm>
          <a:prstGeom prst="rect">
            <a:avLst/>
          </a:prstGeom>
          <a:noFill/>
        </p:spPr>
        <p:txBody>
          <a:bodyPr wrap="square" rtlCol="0">
            <a:spAutoFit/>
          </a:bodyPr>
          <a:lstStyle/>
          <a:p>
            <a:r>
              <a:rPr lang="en-GB" sz="800" dirty="0">
                <a:solidFill>
                  <a:schemeClr val="bg2"/>
                </a:solidFill>
                <a:latin typeface="Calibri" pitchFamily="34" charset="0"/>
              </a:rPr>
              <a:t>Image - Siemens, www.windpowermonthly.com/article/1296011/challenges-finding-best-sites-wind-development</a:t>
            </a:r>
          </a:p>
        </p:txBody>
      </p:sp>
    </p:spTree>
    <p:extLst>
      <p:ext uri="{BB962C8B-B14F-4D97-AF65-F5344CB8AC3E}">
        <p14:creationId xmlns:p14="http://schemas.microsoft.com/office/powerpoint/2010/main" val="1844829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4416" y="1124744"/>
            <a:ext cx="5436096" cy="5616624"/>
          </a:xfrm>
        </p:spPr>
        <p:txBody>
          <a:bodyPr/>
          <a:lstStyle/>
          <a:p>
            <a:pPr marL="4763" indent="-4763" algn="just">
              <a:spcBef>
                <a:spcPts val="0"/>
              </a:spcBef>
              <a:buNone/>
            </a:pPr>
            <a:r>
              <a:rPr lang="en-IE" sz="1800" b="1" dirty="0"/>
              <a:t>System Integration</a:t>
            </a:r>
          </a:p>
          <a:p>
            <a:pPr marL="4763" indent="-4763" algn="just">
              <a:spcBef>
                <a:spcPts val="0"/>
              </a:spcBef>
              <a:buNone/>
            </a:pPr>
            <a:r>
              <a:rPr lang="en-IE" sz="1800" dirty="0"/>
              <a:t>Leading work: </a:t>
            </a:r>
            <a:r>
              <a:rPr lang="en-IE" sz="1800" dirty="0" err="1"/>
              <a:t>Fraunhofer</a:t>
            </a:r>
            <a:r>
              <a:rPr lang="en-IE" sz="1800" dirty="0"/>
              <a:t>-IWES</a:t>
            </a:r>
          </a:p>
          <a:p>
            <a:pPr lvl="1">
              <a:lnSpc>
                <a:spcPct val="110000"/>
              </a:lnSpc>
              <a:defRPr/>
            </a:pPr>
            <a:r>
              <a:rPr lang="en-GB" sz="1600" dirty="0"/>
              <a:t>integrate the other work</a:t>
            </a:r>
          </a:p>
          <a:p>
            <a:pPr lvl="1">
              <a:lnSpc>
                <a:spcPct val="110000"/>
              </a:lnSpc>
              <a:defRPr/>
            </a:pPr>
            <a:r>
              <a:rPr lang="en-GB" sz="1600" dirty="0"/>
              <a:t>examine relevant H&amp;S and training procedures.</a:t>
            </a:r>
          </a:p>
          <a:p>
            <a:pPr marL="457200" lvl="1" indent="0">
              <a:lnSpc>
                <a:spcPct val="110000"/>
              </a:lnSpc>
              <a:buNone/>
              <a:defRPr/>
            </a:pPr>
            <a:endParaRPr lang="en-GB" sz="1600" dirty="0"/>
          </a:p>
          <a:p>
            <a:pPr marL="0" indent="0" algn="just">
              <a:buClr>
                <a:schemeClr val="accent1"/>
              </a:buClr>
              <a:buSzPct val="76000"/>
              <a:buNone/>
            </a:pPr>
            <a:r>
              <a:rPr lang="en-IE" sz="1800" b="1" dirty="0"/>
              <a:t>Testing &amp; validation of tools and technologies</a:t>
            </a:r>
          </a:p>
          <a:p>
            <a:pPr marL="0" indent="0" algn="just">
              <a:buClr>
                <a:schemeClr val="accent1"/>
              </a:buClr>
              <a:buSzPct val="76000"/>
              <a:buNone/>
            </a:pPr>
            <a:r>
              <a:rPr lang="en-IE" sz="1600" dirty="0"/>
              <a:t>Leading work : </a:t>
            </a:r>
            <a:r>
              <a:rPr lang="en-GB" sz="1600" dirty="0"/>
              <a:t>PLOCAN</a:t>
            </a:r>
          </a:p>
          <a:p>
            <a:pPr marL="0" indent="0" algn="just">
              <a:buClr>
                <a:schemeClr val="accent1"/>
              </a:buClr>
              <a:buSzPct val="76000"/>
              <a:buNone/>
            </a:pPr>
            <a:r>
              <a:rPr lang="en-GB" sz="1600" dirty="0"/>
              <a:t>Test and validate the technologies and tools through:</a:t>
            </a:r>
          </a:p>
          <a:p>
            <a:pPr marL="274320" marR="0" lvl="1" indent="0">
              <a:lnSpc>
                <a:spcPct val="110000"/>
              </a:lnSpc>
              <a:spcBef>
                <a:spcPts val="500"/>
              </a:spcBef>
              <a:buClr>
                <a:schemeClr val="accent2"/>
              </a:buClr>
              <a:buSzPct val="76000"/>
              <a:buNone/>
              <a:tabLst/>
              <a:defRPr/>
            </a:pPr>
            <a:r>
              <a:rPr lang="en-GB" sz="1600" dirty="0"/>
              <a:t>1) Simulation; 2) Field testing through in-situ trials or case studies; 3) Case study validation using the project tools</a:t>
            </a:r>
          </a:p>
          <a:p>
            <a:pPr marL="274320" marR="0" lvl="1" indent="0">
              <a:lnSpc>
                <a:spcPct val="110000"/>
              </a:lnSpc>
              <a:spcBef>
                <a:spcPts val="500"/>
              </a:spcBef>
              <a:buClr>
                <a:schemeClr val="accent2"/>
              </a:buClr>
              <a:buSzPct val="76000"/>
              <a:buNone/>
              <a:tabLst/>
              <a:defRPr/>
            </a:pPr>
            <a:endParaRPr lang="en-GB" sz="1600" dirty="0"/>
          </a:p>
          <a:p>
            <a:pPr marL="4763" indent="-4763" algn="just">
              <a:spcBef>
                <a:spcPts val="0"/>
              </a:spcBef>
              <a:buNone/>
            </a:pPr>
            <a:r>
              <a:rPr lang="en-IE" sz="1800" b="1" dirty="0"/>
              <a:t>Economic &amp; market assessment</a:t>
            </a:r>
          </a:p>
          <a:p>
            <a:pPr marL="4763" indent="-4763" algn="just">
              <a:spcBef>
                <a:spcPts val="0"/>
              </a:spcBef>
              <a:buNone/>
            </a:pPr>
            <a:r>
              <a:rPr lang="en-IE" sz="1800" dirty="0"/>
              <a:t>Leading work: </a:t>
            </a:r>
            <a:r>
              <a:rPr lang="en-IE" sz="1800" dirty="0" err="1"/>
              <a:t>MaREI</a:t>
            </a:r>
            <a:r>
              <a:rPr lang="en-IE" sz="1800" dirty="0"/>
              <a:t>, UCC</a:t>
            </a:r>
          </a:p>
          <a:p>
            <a:pPr lvl="1">
              <a:defRPr/>
            </a:pPr>
            <a:r>
              <a:rPr lang="en-IE" sz="1600" dirty="0"/>
              <a:t>place the work in an economic context</a:t>
            </a:r>
          </a:p>
          <a:p>
            <a:pPr lvl="1">
              <a:defRPr/>
            </a:pPr>
            <a:r>
              <a:rPr lang="en-IE" sz="1600" dirty="0"/>
              <a:t>relevant policy, business regulation and commercial framework for successful commercialisation   </a:t>
            </a:r>
          </a:p>
          <a:p>
            <a:pPr lvl="1">
              <a:defRPr/>
            </a:pPr>
            <a:r>
              <a:rPr lang="en-IE" sz="1600" dirty="0"/>
              <a:t>Determine the direct cost benefits</a:t>
            </a:r>
          </a:p>
          <a:p>
            <a:pPr lvl="1">
              <a:defRPr/>
            </a:pPr>
            <a:r>
              <a:rPr lang="en-IE" sz="1600" dirty="0"/>
              <a:t>examine business models &amp; risk sharing </a:t>
            </a:r>
          </a:p>
          <a:p>
            <a:pPr lvl="1">
              <a:defRPr/>
            </a:pPr>
            <a:r>
              <a:rPr lang="en-IE" sz="1600" dirty="0"/>
              <a:t>market &amp; non-technical impacts</a:t>
            </a:r>
            <a:endParaRPr lang="en-GB" sz="1600" dirty="0"/>
          </a:p>
          <a:p>
            <a:pPr marL="0" indent="0">
              <a:buNone/>
            </a:pPr>
            <a:endParaRPr lang="en-IE" sz="2000" dirty="0"/>
          </a:p>
        </p:txBody>
      </p:sp>
      <p:sp>
        <p:nvSpPr>
          <p:cNvPr id="3" name="Title 2"/>
          <p:cNvSpPr>
            <a:spLocks noGrp="1"/>
          </p:cNvSpPr>
          <p:nvPr>
            <p:ph type="title"/>
          </p:nvPr>
        </p:nvSpPr>
        <p:spPr/>
        <p:txBody>
          <a:bodyPr/>
          <a:lstStyle/>
          <a:p>
            <a:r>
              <a:rPr lang="en-GB" sz="2200" dirty="0"/>
              <a:t>LEANWIND</a:t>
            </a:r>
            <a:r>
              <a:rPr lang="en-GB" sz="2400" dirty="0"/>
              <a:t/>
            </a:r>
            <a:br>
              <a:rPr lang="en-GB" sz="2400" dirty="0"/>
            </a:br>
            <a:r>
              <a:rPr lang="en-GB" dirty="0"/>
              <a:t>Work Structure</a:t>
            </a:r>
            <a:endParaRPr lang="en-IE" dirty="0"/>
          </a:p>
        </p:txBody>
      </p:sp>
      <p:sp>
        <p:nvSpPr>
          <p:cNvPr id="4" name="AutoShape 2" descr="data:image/jpeg;base64,/9j/4AAQSkZJRgABAQAAAQABAAD/2wCEAAkGBxQSEhQUEhQVFRQUFBQVFxUXFxcUFxcUFBQXFxQVFxccHCggHBwlHBQUITEhJSksLi4uFx8zODMsNygtLiwBCgoKDg0OGxAQGiwlHCQsLCwsLCwsLCwsLCwsLCwvLCwsLCwsLCwsLCwsLywsLCwsLCwsLCwsLCwsLCwsLCwsLP/AABEIAOEA4QMBIgACEQEDEQH/xAAbAAACAwEBAQAAAAAAAAAAAAAAAQIDBAUGB//EAEYQAAEDAQMIBgYHBwMFAQAAAAEAAhEDEiExBEFRYXGRofAFE4GxwdEGIiMy4fEUNUJSc5KyJGJygqKzwiV0pAc0Q4TSM//EABkBAQEBAQEBAAAAAAAAAAAAAAABAgMEBf/EACYRAQACAQMEAQQDAAAAAAAAAAABEQISMXEhMkGBAzNRYcEiQvD/2gAMAwEAAhEDEQA/AOsApCmVO2guX17l8qoIUtakKYUUQi9E7IRaGZRhEKFpF6jJThOEOqKIUoThUpCE4UoThSykYRCnCIS1pGE4UgEQllIwnClCIUtaRhOFKE4SykIThShEKWtIwnClCIQooRClCIQpGEQpwiEWkYQpQhQpkhEKcIhatikYRCnCISykYRCnCcJa0hCcKQCcKWUhCcKcJwlrSEIhTRCWUjCIUoRCLSMJwpQiFLKRhOFKEQllIwnClCIS1pGE4UoThSykIThShEJa0jCcKUIhLKRhOFKEQliKFKEKDJCcKUIhatmkYThOFpyTIn1JsNtWccO7sUnKI6ysYzOzNCFKE4SykYQpQiEsokQpQiFLWkQnClCcJZSEJwrmUpa4/djiY81CFLWkIThThEK2UjCIUoThSykYRClC6nRnRloW6lzBffdIGfUFnLOMYuWoxtlyXILTS95s0xnzk6GhZIXQ6Ty3rCA25jfdGHaeblihMZneVyiNoQhOFKEALVs0jCcKUIASykYRCnCIUtaQhCmmllMcJwpQiFbZpGFdkuUOputMMHvGgquE4UnqsdHcZUo5Tc8WamkXE7D9rYb1hyzol9OSPXb95ubaMR3a1ihdXIOmHNgPkj732ht0965TGWPbt9nS4y7nJhEL0lbIqVYWmw0n7TcCf3m6dxXHyzo99L3hLczhePh2q4/LE8pPxzDHCcKUIhdLZooRClCcKWU0UW+xqHS5g3Wj4rLC3MHsHfij9KyQs4zu1MbIwiFKE4WrSkYRClC6vRfR0w54uxa3TrOrVn785ZxjFysY2XRPRdqHvHq4hunWdXf3rpfpC36jPcGJ+8R4BaOmMvxpsP8AGf8AEeO7SuNC54xOU6sm8ukVCEJwpQnC62xSEJqUIhLKRThShEJZSMJwpQiEspGEKUISymSEKUISyihEJwmpZRQnCaEspZk9dzDLTHcdoXayLpMOuPqk3WT7p2eR4rhQhYyxjJrGZh3Mp6Mpv9z2btH2T5dm5cnKckfTMPEaDmOwq7JsuLbnes3iNh8DwXSp5Z6pwezOCMNoXPVljvs3UZODCcLqvyBlS+i6D9xx7j5rn1qLmGHAg6DzeusZxLE4zC//AMH87TwePBZIV7Xyxzfuup8RVKhTplxgXnwzk6BrUid1mEEQpELRk1LAkSfsjxKs5UkRa3IskvBcJOZvifJbukMs6sWWn2hxP3QfFFSp1LZN9R2A0ayuK5xJJN5N5OtcojVNy6T/ABioRThNC7W50UJhCaWUScITUsooRCaatlFCITQpZRIUkJZTEhU207aqLZTlVnPqjiD5JtkxrMDbyQoqcpqIwnXwEX8Qlau7T3CPFFTCappVYM6DvGbuVr3gi7Nxb9k7fhrUGihgLTZa4xOBm73Xab8MFpq5MQbdMyMbveaDmLdHkuezLCwS3MXSMQbmmCMCtf0lpddNNzbpF7TJcYg6wc8XrE21FKadW21rpsPIBke6SRw7titHTtj2eVMlv3vEHNtUK+UNIlwBIi06neQ4ib2GCc9xhxAutLnHL6XtaVV9Ky19OHOeG+pVoh4gGCL7evDOppvYnKt3dyfo0PD3UKgeyq6kYOLAxrgZOfEKnKKzQLFP3ftOzvI06BoC8C7poZLVcckrFzQ4CC1wa8WQS6DhfI1xNy9HT9N8kr03GrNKu0DASXmRdGft7lucMo3hmM8Z2lvfVALRiXGABidPZr1hdxjRQbbqXvPut0fBeC6P9L20Xl7qQqOIiTUs2RoaLOHHWvRuyzrgyratCqwPH7oJIs9hBTPCb67GGcTstrVi4lzjJKhKrtJ2lVTTlQtItIJpqEp2kEkKMpygkhRlOUEkKMpyoJShRlNCnnh0gzSN6tblY/dPb5Fc4UTobuCm2m7VuXp0w8sZy6YykC8e8Jn1iMCBNxzz2JsyoS2SI9abwSB6xiccCD2rBDrzdfq1g+CbLUi4YOH9JA8FnRDeuW9rw4wSBfNxgGMQI/h79SHZaMbyMLzN8Yhs2RsjjesdMkFsjB18RhLTdx3KM+q4aLObMQ6/+lTTC65a6Z9ci17oN8mA0EAkiYJ81oydtM3+tLYc1ttwEuYTFSoXS64E33Xa4WEzaqa2k9nWMjvUg4y0anHtFB4G6/eszjbUZU11qrD6tpx6xzZIc8NbJsQGzLxj72q6RKoq9G0zMyahAJIq1BMl9ljTagSGmQIB924qGTgWqdu8B4u0m02yNkkTqlbujOiqlYOdUdYpmwbbrgQOtt2Rh9sX4X6oWZrHytzl4cJ3QFOs9jGh4dZmKbjBHqFzWtfaDQbTjdF5Xmun+hMpyao9rqLnNaCW1B6zTTbAtSDAiWgjNsgr6jW6Wp0vZZO2SaZPWnPYYC3+K6NAGgrznTGWF9Cs4mbRylt83ewo3DQLWZXHPO/wmeGFfl4MdHZTFp1IsZEl1qncIn3Q6TmzK7JPR+vUo1MoFnq6ZiTi50EkNGxuxe09JGhtOoAAB1NM/mpMJ4krX6F5QKeQOloe11ay9pzscHTGvP2LWWU6YljHGNUw4XQfo1ROTUsofNQve8WSYa2zgCM5uJxXoGVQAAAABgBAAGoLJ6NSejnNz0cp4FpB4lPrCkRd8rdRDZ9I1I+kajuWPrCpWzpWtMJqlr+k6juR9I1Hcsto6U5OlTTC6pavpGo7ij6RqO5Zr9KcHSmmDVLT9I1Hcn9I1HcssHSUw06SmmDVLSMo1Hcn9I1Hcs1k6UWTp4JphdUtX0jbuR9J2rNZ/e7kw0/e7lNMGqWj6RtQqLB09yEqDVLnSmCq7SYcurktDlIOVNpSDlKVc13eg4c61UHJ2rlKWzA9af3SNFxLSf0hRBcOr+174JJgwWVBNwvIkCOKGOvVzTzv81JWHQyLqaQBqltaqKgHVsPqMcer98ybxcbIJVGX9JVK3WWzc3qoaLmiRXmB/KMdC5mVUbTC20WzUBlpg/Yz/wAqf0qamUMIdIFJ1qPVN9S6cx9ofylYjGuv+3amfH+2aWH2lPXkzj/xmlc7Lv8As6349f8ATQW6kfa0v9q4/wDCaVhyx37FX/3Nb9NFWN49M5bT7bvSn/8AN2uhR/tUwp+i/wBXO/GHiqfSo+y/9eh+hgVvoz9XP/GHepPZHMNR3zw2+hdXqxlwgODXCoWnAtde4flJV2X5C2z1tEk0ibx9qmfuu1aD8zV6ItnK6zM1bJ+IJaeDgs+R5Y+k6W4xDgRLXDO1wzhSp1TX4W40xaAKYU8rdTPrU5E4sMmwdRzt0Z1ntrpHViei4FOVRbT6xKLXSpArP1ifWJRa+USqQ9O2lFrkKq2i2lFrbkQq7SdpBKyE1C0mork20ByptItLtTja8OTDlQHp21KLXhydpUB6A5KW17X3q5j1iDlax6zMNYy0E3dqz5dasVjTueWNg3YguIzaypteiq73tYWGx0dVe52T27Nr6JWkgET+yuszrs2R2LLlLv2Gv/uqnFtPyWY5VWp5XkwpgFnVhpaYDbPVkPzT7k7gr8qd+w5R/vXYYXtFw3KRvHr9pltPtt9K3exZrybJ/wDELR6Nn/TX/it/UsfpafY0teS5P+qPBbPR76sq/iN/WFJ7MeYWO+eGj0cq2csoH7wqU/zNtD+2l0yyxXqt0PduJkcCFk6Nq2a1F2irT/qNk8HFdb0zp2cpJ++xjuBb/grt8npf6e3ItJyqLSdpdKc7WynKqDkByC0FO0qbalbQWkolVSnaQXAoDlTKdpRVwcnKpDky5BdaSVfaUIONaQHqgOTDl2ea19tMP5zrPaTtpS2vtp21ntpl/wA1KW19tWMdoWTrOfJStKTCxLY16nWdcdixtepVKlxjnZcsTDpGXRPrQKtEkiGipfMQOrd88UqrJ6PyiIMZWH3R7hbAcNIki/WqKridBljhGNxGfguL0HRqsybKpeLALGObIvdbbfG6/VqWJ6THpveJ9vT+lx9jQ15Jk/63eS3dAfVlb8Rn9xi5/pafY5LrySh/ceuh0H9VV/42f3WKT2Y8/sjvnhz+si/OLxtF4u7F6307bPUVB9prhP5XN/UV4pr+cV7Lpt3WdGZO/Ow0wT/K6meMK/J0yxkwm8coeWt84Itqi1zzenaXWnK14cnbWcP55lMvSi2i2mHrPa8k7SUttFpFpUWkB6UW0Wkw5UB6A/m5QteHJh6olBclLbRaQs3WJpRbi2+eZ4J21mtdnDvTt642+OZdnlabXOPFFpZrfPPmE7fzMn4cVFaLfMyna361mD+fgE5PN3hHeitIf8uZUgefP5rIH83zwv3Jh2zaY53qLDY123nbm3qbn7TsnvWNj+T8LlIvGkcDxk9yzMNRLTSq+sNXwGPxWd0jJ8oECDWBn1TfLdF4O3MdqiypON8do3kWVGo49RUE/buBBwLmkwcIzR5hc5jrDrE/xl2fS4+wyPXktPhUcuj0Gf8ASq/8TNX/AJaa53peP2bITpycDc/4ro9B/VWUbW/3GLE9kc/tuO+eP04NrnHwXsui39b0TXbnpFx/K5tXzXhi6V7L/p4+23KqB+3TneHMdd/M1a+ftv7MfBP8q+7ylvkfJFrn5FUh91+bdz2p2tfPYuzja8P5xQKnOHiqJ5wCdrbx8LkLX2ucPBDXrPa5u807eztIPci20h+jcmH84DiFmtcgE+EJz8hHglFtNrn4p21mt8/Epips7lFtpD0w/mVmDx27/BO32IW0W9Xf5IVHWDVuCELcO3sHb5ItbeweJKonX3+CXN4niujk0dbr3unuRb1dsRxKpB0zsmfCVGdg/q7yg09Zr4hp+O9HWbOPlHFUCTmPh5Inm88FBp63TPADel1k6+20d0SqAOfgnOaZ1RHeg0ipp74779yk6pzfzxWbbdt9buUpjPuHesy3C4VObh3ydxC52X9Jmi7EWX+81wMEtIdJgiRJBx8FrLc9+0yBGsi5c7pnIw4W5wAjeJjTiuWf4dsHqq/T1LKOj2ttNNSmabABZJDQZdEEmNq7vQf1VlPZ/cYvF0cgFPJKb2x67gCbiZFrGMMMMbl7ToL6qyrZ/k1cv6Ry63efp5S2OfK/uXpP+n+WWMtpg4VGvZozWhdtYF5S1r7JAI7MVq6Lyzqq1KphYqMd2BwLsZzTnXozjVjMPLhNZRLX03S6vKKzfu1agEzhbMR2RgsZd87/AJLten1Kxl1aJh9h8gT7zGycZxB0rzwdt2zhwCfHN4xK/JFZTC+388/Z80y7k396zh2iNou8D3ptd28e6R3LbDSKk4X7yeGCBU5z7gZ4LPbnRsx4AlMu0zsu7j5IrQamnde47p7wmH7Tqi/cs9vVGjN+qOCdpBqtH538ErQ5vWYPGo/1R2XnuTD9F57Dw9YhQaLW3f5JWtV+q/4Kkv0+J4A+CdvTHb4AkdyC62eYQquz+keSEocYu5uB4Qlb7e/xVc8y5Bdr8AtWzS2ezb80B8Z/ywqQeZTBQpaTpv7Uw6OYVNrXzuQHdo7Qpa0ut6Z7QpW+waeZVIcRs7TxSDtu8Hgg0NOjh/8AJU7evdA7vNZQ7VwkbirAdfGOAkKS1CwETIvPHxUcrvYb4m68QZ1kCIwx8FF9Tkg94UasubcDjptgayInsXPN0wdTpFvsaHquaA2IdedIwJEG+CIEYAYD1vQQ/wBJyv8Ahd3heJyiRTYLjeCXYEkzEgiZsxOgr23QP1Tlf8D+4Fcp+nHLpj9SeHh55dMdk3ILtg48FSXRmI7buJJQ0zojSJPDBel5Xo/SzLG1votWZc7JKYfGNum+ox0jaCuHa+eBVAfyLvCUA8/GYUxjTFNZTqm2gVNfn2QjrNcn8x4iVTb2b2+c8ECqcLtl3xK0yvL9O4mP1eCdrb4ee9UWozkavd78UBwzDhHEEFFXtfo8p7BE7ipWtfOzFZ2vnPO5w896fWAYnniN6DQX8mfj3pl06xvG+8DcFmFTRwkcBdwUw7PdtwjtQXNfo4X909wUmvjCRsie3BZy+de2HjeL+9NjpwjsPyKDRGrg7zQqJ/d4JolQ5M8hK3zgq7Q0b7+5MOObgY8Vm3Slk7BztRa0k86L1USM5HPaidXb8UspbOi7aidY4d6rBRa17kspYHDXPYiSc26Sq7W3eUWtR7Z8kspcDGk9mCkH8wFQBzKlbHJHcpZS2SNI2QO5DjaghwJbfgZGBv03qq1rI7fCU5m+b9MkG7PEysZbN4t9epaYw6znDjOeYAxInDTmAXuugfqnLPwqujM3XcvA1Heq0X3aYuibpHcvf9AfVOWZvYVr/wCU3rnn9OOW8O+eHzoajz3bkGppmdxUHEaJ1z5QkHHATGi+F6Leeljic8Hbcd6A7m4+KhsMaY+MeKhPOfclrS/rNYPa5p3e7wTBJzbxIHaPJU29e/FBOvnbegvDozbjdujxQHThwHxVAjt08+SlOmD2NHEjxRKWl83Eztkd58FIPjT375CpNTNLhqdEJt5LSOIBlWylwqE4X7DZ4p2oxMbQBxBVFudB1HHwJQ14GF3D4KFNFv54+IKYqE69Rv4YqgHVGxwI4DwRbm647bvAKo0QdW53mhUdnH4JIMrEnYhNCnhvyrzqTsE0LMNTuYxUTihCSkbq3eKk/wAEkKNJU8DsQ1NCIsbh2quh7yEKTsuO7bV+zs/ycvoXo/8AVOWfgV/0FNC559kct4d88PmGferDihC7Q4ynlGZZnoQkri00fc7UmZ9qELTKs4IyfEoQpO6+FuS4OUcp97chCvhJ3Fb3QtTfs7EITyzLGzFSrYHsQhGp8KUIQsuj/9k="/>
          <p:cNvSpPr>
            <a:spLocks noChangeAspect="1" noChangeArrowheads="1"/>
          </p:cNvSpPr>
          <p:nvPr/>
        </p:nvSpPr>
        <p:spPr bwMode="auto">
          <a:xfrm>
            <a:off x="155575" y="-2308225"/>
            <a:ext cx="4810125"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4" descr="data:image/jpeg;base64,/9j/4AAQSkZJRgABAQAAAQABAAD/2wCEAAkGBxQSEhQUEhQVFRQUFBQVFxUXFxcUFxcUFBQXFxQVFxccHCggHBwlHBQUITEhJSksLi4uFx8zODMsNygtLiwBCgoKDg0OGxAQGiwlHCQsLCwsLCwsLCwsLCwsLCwvLCwsLCwsLCwsLCwsLywsLCwsLCwsLCwsLCwsLCwsLCwsLP/AABEIAOEA4QMBIgACEQEDEQH/xAAbAAACAwEBAQAAAAAAAAAAAAAAAQIDBAUGB//EAEYQAAEDAQMIBgYHBwMFAQAAAAEAAhEDEiExBEFRYXGRofAFE4GxwdEGIiMy4fEUNUJSc5KyJGJygqKzwiV0pAc0Q4TSM//EABkBAQEBAQEBAAAAAAAAAAAAAAABAgMEBf/EACYRAQACAQMEAQQDAAAAAAAAAAABEQISMXEhMkGBAzNRYcEiQvD/2gAMAwEAAhEDEQA/AOsApCmVO2guX17l8qoIUtakKYUUQi9E7IRaGZRhEKFpF6jJThOEOqKIUoThUpCE4UoThSykYRCnCIS1pGE4UgEQllIwnClCIUtaRhOFKE4SykIThShEKWtIwnClCIQooRClCIQpGEQpwiEWkYQpQhQpkhEKcIhatikYRCnCISykYRCnCcJa0hCcKQCcKWUhCcKcJwlrSEIhTRCWUjCIUoRCLSMJwpQiFLKRhOFKEQllIwnClCIS1pGE4UoThSykIThShEJa0jCcKUIhLKRhOFKEQliKFKEKDJCcKUIhatmkYThOFpyTIn1JsNtWccO7sUnKI6ysYzOzNCFKE4SykYQpQiEsokQpQiFLWkQnClCcJZSEJwrmUpa4/djiY81CFLWkIThThEK2UjCIUoThSykYRClC6nRnRloW6lzBffdIGfUFnLOMYuWoxtlyXILTS95s0xnzk6GhZIXQ6Ty3rCA25jfdGHaeblihMZneVyiNoQhOFKEALVs0jCcKUIASykYRCnCIUtaQhCmmllMcJwpQiFbZpGFdkuUOputMMHvGgquE4UnqsdHcZUo5Tc8WamkXE7D9rYb1hyzol9OSPXb95ubaMR3a1ihdXIOmHNgPkj732ht0965TGWPbt9nS4y7nJhEL0lbIqVYWmw0n7TcCf3m6dxXHyzo99L3hLczhePh2q4/LE8pPxzDHCcKUIhdLZooRClCcKWU0UW+xqHS5g3Wj4rLC3MHsHfij9KyQs4zu1MbIwiFKE4WrSkYRClC6vRfR0w54uxa3TrOrVn785ZxjFysY2XRPRdqHvHq4hunWdXf3rpfpC36jPcGJ+8R4BaOmMvxpsP8AGf8AEeO7SuNC54xOU6sm8ukVCEJwpQnC62xSEJqUIhLKRThShEJZSMJwpQiEspGEKUISymSEKUISyihEJwmpZRQnCaEspZk9dzDLTHcdoXayLpMOuPqk3WT7p2eR4rhQhYyxjJrGZh3Mp6Mpv9z2btH2T5dm5cnKckfTMPEaDmOwq7JsuLbnes3iNh8DwXSp5Z6pwezOCMNoXPVljvs3UZODCcLqvyBlS+i6D9xx7j5rn1qLmGHAg6DzeusZxLE4zC//AMH87TwePBZIV7Xyxzfuup8RVKhTplxgXnwzk6BrUid1mEEQpELRk1LAkSfsjxKs5UkRa3IskvBcJOZvifJbukMs6sWWn2hxP3QfFFSp1LZN9R2A0ayuK5xJJN5N5OtcojVNy6T/ABioRThNC7W50UJhCaWUScITUsooRCaatlFCITQpZRIUkJZTEhU207aqLZTlVnPqjiD5JtkxrMDbyQoqcpqIwnXwEX8Qlau7T3CPFFTCappVYM6DvGbuVr3gi7Nxb9k7fhrUGihgLTZa4xOBm73Xab8MFpq5MQbdMyMbveaDmLdHkuezLCwS3MXSMQbmmCMCtf0lpddNNzbpF7TJcYg6wc8XrE21FKadW21rpsPIBke6SRw7titHTtj2eVMlv3vEHNtUK+UNIlwBIi06neQ4ib2GCc9xhxAutLnHL6XtaVV9Ky19OHOeG+pVoh4gGCL7evDOppvYnKt3dyfo0PD3UKgeyq6kYOLAxrgZOfEKnKKzQLFP3ftOzvI06BoC8C7poZLVcckrFzQ4CC1wa8WQS6DhfI1xNy9HT9N8kr03GrNKu0DASXmRdGft7lucMo3hmM8Z2lvfVALRiXGABidPZr1hdxjRQbbqXvPut0fBeC6P9L20Xl7qQqOIiTUs2RoaLOHHWvRuyzrgyratCqwPH7oJIs9hBTPCb67GGcTstrVi4lzjJKhKrtJ2lVTTlQtItIJpqEp2kEkKMpygkhRlOUEkKMpyoJShRlNCnnh0gzSN6tblY/dPb5Fc4UTobuCm2m7VuXp0w8sZy6YykC8e8Jn1iMCBNxzz2JsyoS2SI9abwSB6xiccCD2rBDrzdfq1g+CbLUi4YOH9JA8FnRDeuW9rw4wSBfNxgGMQI/h79SHZaMbyMLzN8Yhs2RsjjesdMkFsjB18RhLTdx3KM+q4aLObMQ6/+lTTC65a6Z9ci17oN8mA0EAkiYJ81oydtM3+tLYc1ttwEuYTFSoXS64E33Xa4WEzaqa2k9nWMjvUg4y0anHtFB4G6/eszjbUZU11qrD6tpx6xzZIc8NbJsQGzLxj72q6RKoq9G0zMyahAJIq1BMl9ljTagSGmQIB924qGTgWqdu8B4u0m02yNkkTqlbujOiqlYOdUdYpmwbbrgQOtt2Rh9sX4X6oWZrHytzl4cJ3QFOs9jGh4dZmKbjBHqFzWtfaDQbTjdF5Xmun+hMpyao9rqLnNaCW1B6zTTbAtSDAiWgjNsgr6jW6Wp0vZZO2SaZPWnPYYC3+K6NAGgrznTGWF9Cs4mbRylt83ewo3DQLWZXHPO/wmeGFfl4MdHZTFp1IsZEl1qncIn3Q6TmzK7JPR+vUo1MoFnq6ZiTi50EkNGxuxe09JGhtOoAAB1NM/mpMJ4krX6F5QKeQOloe11ay9pzscHTGvP2LWWU6YljHGNUw4XQfo1ROTUsofNQve8WSYa2zgCM5uJxXoGVQAAAABgBAAGoLJ6NSejnNz0cp4FpB4lPrCkRd8rdRDZ9I1I+kajuWPrCpWzpWtMJqlr+k6juR9I1Hcsto6U5OlTTC6pavpGo7ij6RqO5Zr9KcHSmmDVLT9I1Hcn9I1HcssHSUw06SmmDVLSMo1Hcn9I1Hcs1k6UWTp4JphdUtX0jbuR9J2rNZ/e7kw0/e7lNMGqWj6RtQqLB09yEqDVLnSmCq7SYcurktDlIOVNpSDlKVc13eg4c61UHJ2rlKWzA9af3SNFxLSf0hRBcOr+174JJgwWVBNwvIkCOKGOvVzTzv81JWHQyLqaQBqltaqKgHVsPqMcer98ybxcbIJVGX9JVK3WWzc3qoaLmiRXmB/KMdC5mVUbTC20WzUBlpg/Yz/wAqf0qamUMIdIFJ1qPVN9S6cx9ofylYjGuv+3amfH+2aWH2lPXkzj/xmlc7Lv8As6349f8ATQW6kfa0v9q4/wDCaVhyx37FX/3Nb9NFWN49M5bT7bvSn/8AN2uhR/tUwp+i/wBXO/GHiqfSo+y/9eh+hgVvoz9XP/GHepPZHMNR3zw2+hdXqxlwgODXCoWnAtde4flJV2X5C2z1tEk0ibx9qmfuu1aD8zV6ItnK6zM1bJ+IJaeDgs+R5Y+k6W4xDgRLXDO1wzhSp1TX4W40xaAKYU8rdTPrU5E4sMmwdRzt0Z1ntrpHViei4FOVRbT6xKLXSpArP1ifWJRa+USqQ9O2lFrkKq2i2lFrbkQq7SdpBKyE1C0mork20ByptItLtTja8OTDlQHp21KLXhydpUB6A5KW17X3q5j1iDlax6zMNYy0E3dqz5dasVjTueWNg3YguIzaypteiq73tYWGx0dVe52T27Nr6JWkgET+yuszrs2R2LLlLv2Gv/uqnFtPyWY5VWp5XkwpgFnVhpaYDbPVkPzT7k7gr8qd+w5R/vXYYXtFw3KRvHr9pltPtt9K3exZrybJ/wDELR6Nn/TX/it/UsfpafY0teS5P+qPBbPR76sq/iN/WFJ7MeYWO+eGj0cq2csoH7wqU/zNtD+2l0yyxXqt0PduJkcCFk6Nq2a1F2irT/qNk8HFdb0zp2cpJ++xjuBb/grt8npf6e3ItJyqLSdpdKc7WynKqDkByC0FO0qbalbQWkolVSnaQXAoDlTKdpRVwcnKpDky5BdaSVfaUIONaQHqgOTDl2ea19tMP5zrPaTtpS2vtp21ntpl/wA1KW19tWMdoWTrOfJStKTCxLY16nWdcdixtepVKlxjnZcsTDpGXRPrQKtEkiGipfMQOrd88UqrJ6PyiIMZWH3R7hbAcNIki/WqKridBljhGNxGfguL0HRqsybKpeLALGObIvdbbfG6/VqWJ6THpveJ9vT+lx9jQ15Jk/63eS3dAfVlb8Rn9xi5/pafY5LrySh/ceuh0H9VV/42f3WKT2Y8/sjvnhz+si/OLxtF4u7F6307bPUVB9prhP5XN/UV4pr+cV7Lpt3WdGZO/Ow0wT/K6meMK/J0yxkwm8coeWt84Itqi1zzenaXWnK14cnbWcP55lMvSi2i2mHrPa8k7SUttFpFpUWkB6UW0Wkw5UB6A/m5QteHJh6olBclLbRaQs3WJpRbi2+eZ4J21mtdnDvTt642+OZdnlabXOPFFpZrfPPmE7fzMn4cVFaLfMyna361mD+fgE5PN3hHeitIf8uZUgefP5rIH83zwv3Jh2zaY53qLDY123nbm3qbn7TsnvWNj+T8LlIvGkcDxk9yzMNRLTSq+sNXwGPxWd0jJ8oECDWBn1TfLdF4O3MdqiypON8do3kWVGo49RUE/buBBwLmkwcIzR5hc5jrDrE/xl2fS4+wyPXktPhUcuj0Gf8ASq/8TNX/AJaa53peP2bITpycDc/4ro9B/VWUbW/3GLE9kc/tuO+eP04NrnHwXsui39b0TXbnpFx/K5tXzXhi6V7L/p4+23KqB+3TneHMdd/M1a+ftv7MfBP8q+7ylvkfJFrn5FUh91+bdz2p2tfPYuzja8P5xQKnOHiqJ5wCdrbx8LkLX2ucPBDXrPa5u807eztIPci20h+jcmH84DiFmtcgE+EJz8hHglFtNrn4p21mt8/Epips7lFtpD0w/mVmDx27/BO32IW0W9Xf5IVHWDVuCELcO3sHb5ItbeweJKonX3+CXN4niujk0dbr3unuRb1dsRxKpB0zsmfCVGdg/q7yg09Zr4hp+O9HWbOPlHFUCTmPh5Inm88FBp63TPADel1k6+20d0SqAOfgnOaZ1RHeg0ipp74779yk6pzfzxWbbdt9buUpjPuHesy3C4VObh3ydxC52X9Jmi7EWX+81wMEtIdJgiRJBx8FrLc9+0yBGsi5c7pnIw4W5wAjeJjTiuWf4dsHqq/T1LKOj2ttNNSmabABZJDQZdEEmNq7vQf1VlPZ/cYvF0cgFPJKb2x67gCbiZFrGMMMMbl7ToL6qyrZ/k1cv6Ry63efp5S2OfK/uXpP+n+WWMtpg4VGvZozWhdtYF5S1r7JAI7MVq6Lyzqq1KphYqMd2BwLsZzTnXozjVjMPLhNZRLX03S6vKKzfu1agEzhbMR2RgsZd87/AJLten1Kxl1aJh9h8gT7zGycZxB0rzwdt2zhwCfHN4xK/JFZTC+388/Z80y7k396zh2iNou8D3ptd28e6R3LbDSKk4X7yeGCBU5z7gZ4LPbnRsx4AlMu0zsu7j5IrQamnde47p7wmH7Tqi/cs9vVGjN+qOCdpBqtH538ErQ5vWYPGo/1R2XnuTD9F57Dw9YhQaLW3f5JWtV+q/4Kkv0+J4A+CdvTHb4AkdyC62eYQquz+keSEocYu5uB4Qlb7e/xVc8y5Bdr8AtWzS2ezb80B8Z/ywqQeZTBQpaTpv7Uw6OYVNrXzuQHdo7Qpa0ut6Z7QpW+waeZVIcRs7TxSDtu8Hgg0NOjh/8AJU7evdA7vNZQ7VwkbirAdfGOAkKS1CwETIvPHxUcrvYb4m68QZ1kCIwx8FF9Tkg94UasubcDjptgayInsXPN0wdTpFvsaHquaA2IdedIwJEG+CIEYAYD1vQQ/wBJyv8Ahd3heJyiRTYLjeCXYEkzEgiZsxOgr23QP1Tlf8D+4Fcp+nHLpj9SeHh55dMdk3ILtg48FSXRmI7buJJQ0zojSJPDBel5Xo/SzLG1votWZc7JKYfGNum+ox0jaCuHa+eBVAfyLvCUA8/GYUxjTFNZTqm2gVNfn2QjrNcn8x4iVTb2b2+c8ECqcLtl3xK0yvL9O4mP1eCdrb4ee9UWozkavd78UBwzDhHEEFFXtfo8p7BE7ipWtfOzFZ2vnPO5w896fWAYnniN6DQX8mfj3pl06xvG+8DcFmFTRwkcBdwUw7PdtwjtQXNfo4X909wUmvjCRsie3BZy+de2HjeL+9NjpwjsPyKDRGrg7zQqJ/d4JolQ5M8hK3zgq7Q0b7+5MOObgY8Vm3Slk7BztRa0k86L1USM5HPaidXb8UspbOi7aidY4d6rBRa17kspYHDXPYiSc26Sq7W3eUWtR7Z8kspcDGk9mCkH8wFQBzKlbHJHcpZS2SNI2QO5DjaghwJbfgZGBv03qq1rI7fCU5m+b9MkG7PEysZbN4t9epaYw6znDjOeYAxInDTmAXuugfqnLPwqujM3XcvA1Heq0X3aYuibpHcvf9AfVOWZvYVr/wCU3rnn9OOW8O+eHzoajz3bkGppmdxUHEaJ1z5QkHHATGi+F6Leeljic8Hbcd6A7m4+KhsMaY+MeKhPOfclrS/rNYPa5p3e7wTBJzbxIHaPJU29e/FBOvnbegvDozbjdujxQHThwHxVAjt08+SlOmD2NHEjxRKWl83Eztkd58FIPjT375CpNTNLhqdEJt5LSOIBlWylwqE4X7DZ4p2oxMbQBxBVFudB1HHwJQ14GF3D4KFNFv54+IKYqE69Rv4YqgHVGxwI4DwRbm647bvAKo0QdW53mhUdnH4JIMrEnYhNCnhvyrzqTsE0LMNTuYxUTihCSkbq3eKk/wAEkKNJU8DsQ1NCIsbh2quh7yEKTsuO7bV+zs/ycvoXo/8AVOWfgV/0FNC559kct4d88PmGferDihC7Q4ynlGZZnoQkri00fc7UmZ9qELTKs4IyfEoQpO6+FuS4OUcp97chCvhJ3Fb3QtTfs7EITyzLGzFSrYHsQhGp8KUIQsuj/9k="/>
          <p:cNvSpPr>
            <a:spLocks noChangeAspect="1" noChangeArrowheads="1"/>
          </p:cNvSpPr>
          <p:nvPr/>
        </p:nvSpPr>
        <p:spPr bwMode="auto">
          <a:xfrm>
            <a:off x="307975" y="-2155825"/>
            <a:ext cx="4810125"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descr="8R1K1666"/>
          <p:cNvPicPr>
            <a:picLocks noChangeAspect="1" noChangeArrowheads="1"/>
          </p:cNvPicPr>
          <p:nvPr/>
        </p:nvPicPr>
        <p:blipFill>
          <a:blip r:embed="rId3" cstate="print"/>
          <a:srcRect/>
          <a:stretch>
            <a:fillRect/>
          </a:stretch>
        </p:blipFill>
        <p:spPr bwMode="auto">
          <a:xfrm>
            <a:off x="9059" y="1988840"/>
            <a:ext cx="3712487" cy="4149080"/>
          </a:xfrm>
          <a:prstGeom prst="rect">
            <a:avLst/>
          </a:prstGeom>
          <a:noFill/>
          <a:ln w="9525">
            <a:noFill/>
            <a:miter lim="800000"/>
            <a:headEnd/>
            <a:tailEnd/>
          </a:ln>
        </p:spPr>
      </p:pic>
      <p:pic>
        <p:nvPicPr>
          <p:cNvPr id="10" name="Picture 9" descr="Ship_withou name with environment.jpg"/>
          <p:cNvPicPr>
            <a:picLocks noChangeAspect="1"/>
          </p:cNvPicPr>
          <p:nvPr/>
        </p:nvPicPr>
        <p:blipFill>
          <a:blip r:embed="rId4" cstate="print"/>
          <a:stretch>
            <a:fillRect/>
          </a:stretch>
        </p:blipFill>
        <p:spPr>
          <a:xfrm>
            <a:off x="1764263" y="5024631"/>
            <a:ext cx="2079002" cy="1113289"/>
          </a:xfrm>
          <a:prstGeom prst="rect">
            <a:avLst/>
          </a:prstGeom>
          <a:noFill/>
          <a:ln>
            <a:noFill/>
          </a:ln>
        </p:spPr>
      </p:pic>
      <p:sp>
        <p:nvSpPr>
          <p:cNvPr id="11" name="TextBox 10"/>
          <p:cNvSpPr txBox="1"/>
          <p:nvPr/>
        </p:nvSpPr>
        <p:spPr>
          <a:xfrm>
            <a:off x="-31973" y="5881497"/>
            <a:ext cx="1796236" cy="246221"/>
          </a:xfrm>
          <a:prstGeom prst="rect">
            <a:avLst/>
          </a:prstGeom>
          <a:noFill/>
        </p:spPr>
        <p:txBody>
          <a:bodyPr wrap="square" rtlCol="0">
            <a:spAutoFit/>
          </a:bodyPr>
          <a:lstStyle/>
          <a:p>
            <a:r>
              <a:rPr lang="en-IE" sz="1000" dirty="0">
                <a:solidFill>
                  <a:schemeClr val="bg1"/>
                </a:solidFill>
                <a:latin typeface="Calibri" pitchFamily="34" charset="0"/>
              </a:rPr>
              <a:t>Courtesy of FORCE Technology</a:t>
            </a:r>
            <a:endParaRPr lang="en-GB" sz="1000" dirty="0">
              <a:solidFill>
                <a:schemeClr val="bg1"/>
              </a:solidFill>
              <a:latin typeface="Calibri" pitchFamily="34" charset="0"/>
            </a:endParaRPr>
          </a:p>
        </p:txBody>
      </p:sp>
    </p:spTree>
    <p:extLst>
      <p:ext uri="{BB962C8B-B14F-4D97-AF65-F5344CB8AC3E}">
        <p14:creationId xmlns:p14="http://schemas.microsoft.com/office/powerpoint/2010/main" val="2030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40768"/>
            <a:ext cx="8659688" cy="4608512"/>
          </a:xfrm>
        </p:spPr>
        <p:txBody>
          <a:bodyPr/>
          <a:lstStyle/>
          <a:p>
            <a:pPr>
              <a:spcBef>
                <a:spcPts val="600"/>
              </a:spcBef>
              <a:spcAft>
                <a:spcPts val="600"/>
              </a:spcAft>
            </a:pPr>
            <a:r>
              <a:rPr lang="en-IE" sz="2000" b="1" dirty="0"/>
              <a:t>GIS-T model </a:t>
            </a:r>
            <a:r>
              <a:rPr lang="en-IE" sz="1800" dirty="0"/>
              <a:t>to inform logistics decisions</a:t>
            </a:r>
            <a:endParaRPr lang="en-IE" sz="2000" dirty="0"/>
          </a:p>
          <a:p>
            <a:pPr>
              <a:spcBef>
                <a:spcPts val="600"/>
              </a:spcBef>
              <a:spcAft>
                <a:spcPts val="600"/>
              </a:spcAft>
            </a:pPr>
            <a:r>
              <a:rPr lang="en-IE" sz="2000" b="1" dirty="0"/>
              <a:t>Port layout/configuration </a:t>
            </a:r>
            <a:r>
              <a:rPr lang="en-IE" sz="2000" dirty="0"/>
              <a:t>decision making model</a:t>
            </a:r>
          </a:p>
          <a:p>
            <a:pPr>
              <a:spcBef>
                <a:spcPts val="600"/>
              </a:spcBef>
              <a:spcAft>
                <a:spcPts val="600"/>
              </a:spcAft>
            </a:pPr>
            <a:r>
              <a:rPr lang="en-IE" sz="2000" b="1" dirty="0"/>
              <a:t>O&amp;M strategy model </a:t>
            </a:r>
            <a:r>
              <a:rPr lang="en-IE" sz="1800" dirty="0"/>
              <a:t>considering preventative and corrective maintenance, condition monitoring, reliability based design and remote presence</a:t>
            </a:r>
          </a:p>
          <a:p>
            <a:pPr>
              <a:spcBef>
                <a:spcPts val="600"/>
              </a:spcBef>
              <a:spcAft>
                <a:spcPts val="600"/>
              </a:spcAft>
            </a:pPr>
            <a:r>
              <a:rPr lang="en-IE" sz="2000" b="1" dirty="0"/>
              <a:t>Economics model and full supply chain logistics model </a:t>
            </a:r>
            <a:endParaRPr lang="en-IE" sz="900" b="1" dirty="0"/>
          </a:p>
          <a:p>
            <a:pPr>
              <a:spcBef>
                <a:spcPts val="600"/>
              </a:spcBef>
              <a:spcAft>
                <a:spcPts val="600"/>
              </a:spcAft>
            </a:pPr>
            <a:r>
              <a:rPr lang="en-IE" sz="2000" dirty="0"/>
              <a:t>Novel adaptations to existing substructures to improve installation</a:t>
            </a:r>
            <a:r>
              <a:rPr lang="en-IE" sz="1800" dirty="0"/>
              <a:t> </a:t>
            </a:r>
            <a:endParaRPr lang="en-IE" sz="900" dirty="0"/>
          </a:p>
          <a:p>
            <a:pPr lvl="0">
              <a:spcBef>
                <a:spcPts val="600"/>
              </a:spcBef>
              <a:spcAft>
                <a:spcPts val="600"/>
              </a:spcAft>
            </a:pPr>
            <a:r>
              <a:rPr lang="en-IE" sz="2000" dirty="0"/>
              <a:t>Novel and adapted vessel and equipment design for installation and maintenance </a:t>
            </a:r>
          </a:p>
          <a:p>
            <a:pPr>
              <a:spcBef>
                <a:spcPts val="600"/>
              </a:spcBef>
              <a:spcAft>
                <a:spcPts val="600"/>
              </a:spcAft>
            </a:pPr>
            <a:r>
              <a:rPr lang="en-IE" sz="2000" b="1" dirty="0"/>
              <a:t>Simulator models and training </a:t>
            </a:r>
            <a:r>
              <a:rPr lang="en-IE" sz="1800" dirty="0"/>
              <a:t>for installation and maintenance activities </a:t>
            </a:r>
          </a:p>
          <a:p>
            <a:pPr>
              <a:spcBef>
                <a:spcPts val="600"/>
              </a:spcBef>
              <a:spcAft>
                <a:spcPts val="600"/>
              </a:spcAft>
            </a:pPr>
            <a:r>
              <a:rPr lang="en-IE" sz="2000" b="1" dirty="0"/>
              <a:t>New business models </a:t>
            </a:r>
            <a:r>
              <a:rPr lang="en-IE" sz="2000" dirty="0"/>
              <a:t>considering risk</a:t>
            </a:r>
          </a:p>
          <a:p>
            <a:pPr>
              <a:spcBef>
                <a:spcPts val="600"/>
              </a:spcBef>
              <a:spcAft>
                <a:spcPts val="600"/>
              </a:spcAft>
            </a:pPr>
            <a:r>
              <a:rPr lang="en-IE" sz="2000" dirty="0"/>
              <a:t>Novel </a:t>
            </a:r>
            <a:r>
              <a:rPr lang="en-IE" sz="2000" b="1" dirty="0"/>
              <a:t>condition monitoring equipment </a:t>
            </a:r>
            <a:r>
              <a:rPr lang="en-IE" sz="2000" dirty="0"/>
              <a:t>installed and tested at the NOWERI test site</a:t>
            </a:r>
          </a:p>
          <a:p>
            <a:pPr>
              <a:spcBef>
                <a:spcPts val="600"/>
              </a:spcBef>
              <a:spcAft>
                <a:spcPts val="600"/>
              </a:spcAft>
            </a:pPr>
            <a:r>
              <a:rPr lang="en-IE" sz="2000" dirty="0"/>
              <a:t>Viability and implementation roadmap and strategy document</a:t>
            </a:r>
            <a:endParaRPr lang="en-IE" dirty="0"/>
          </a:p>
          <a:p>
            <a:pPr>
              <a:spcBef>
                <a:spcPts val="0"/>
              </a:spcBef>
            </a:pPr>
            <a:endParaRPr lang="en-IE" sz="2200" dirty="0"/>
          </a:p>
        </p:txBody>
      </p:sp>
      <p:sp>
        <p:nvSpPr>
          <p:cNvPr id="3" name="Title 2"/>
          <p:cNvSpPr>
            <a:spLocks noGrp="1"/>
          </p:cNvSpPr>
          <p:nvPr>
            <p:ph type="title"/>
          </p:nvPr>
        </p:nvSpPr>
        <p:spPr>
          <a:xfrm>
            <a:off x="304800" y="116632"/>
            <a:ext cx="8001000" cy="936104"/>
          </a:xfrm>
        </p:spPr>
        <p:txBody>
          <a:bodyPr/>
          <a:lstStyle/>
          <a:p>
            <a:r>
              <a:rPr lang="en-GB" sz="2200" dirty="0"/>
              <a:t>LEANWIND</a:t>
            </a:r>
            <a:r>
              <a:rPr lang="en-GB" dirty="0"/>
              <a:t/>
            </a:r>
            <a:br>
              <a:rPr lang="en-GB" dirty="0"/>
            </a:br>
            <a:r>
              <a:rPr lang="en-GB" dirty="0"/>
              <a:t>Key project outputs</a:t>
            </a:r>
            <a:endParaRPr lang="en-IE" dirty="0"/>
          </a:p>
        </p:txBody>
      </p:sp>
    </p:spTree>
    <p:extLst>
      <p:ext uri="{BB962C8B-B14F-4D97-AF65-F5344CB8AC3E}">
        <p14:creationId xmlns:p14="http://schemas.microsoft.com/office/powerpoint/2010/main" val="84679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65586"/>
            <a:ext cx="5636367" cy="1043334"/>
          </a:xfrm>
        </p:spPr>
        <p:txBody>
          <a:bodyPr/>
          <a:lstStyle/>
          <a:p>
            <a:pPr marL="0" indent="0">
              <a:buNone/>
            </a:pPr>
            <a:r>
              <a:rPr lang="en-IE" dirty="0" smtClean="0"/>
              <a:t>Website – </a:t>
            </a:r>
            <a:r>
              <a:rPr lang="en-IE" dirty="0" smtClean="0">
                <a:hlinkClick r:id="rId3"/>
              </a:rPr>
              <a:t>www.leanwind.eu</a:t>
            </a:r>
            <a:endParaRPr lang="en-IE" dirty="0" smtClean="0"/>
          </a:p>
          <a:p>
            <a:pPr marL="0" indent="0">
              <a:buNone/>
            </a:pPr>
            <a:endParaRPr lang="en-IE" sz="1200" dirty="0" smtClean="0"/>
          </a:p>
          <a:p>
            <a:pPr marL="0" indent="0">
              <a:buNone/>
            </a:pPr>
            <a:r>
              <a:rPr lang="en-IE" dirty="0" smtClean="0"/>
              <a:t>Sign up to our newsletter</a:t>
            </a:r>
          </a:p>
          <a:p>
            <a:pPr marL="0" indent="0">
              <a:buNone/>
            </a:pPr>
            <a:endParaRPr lang="en-IE" sz="1200" dirty="0"/>
          </a:p>
          <a:p>
            <a:pPr marL="0" indent="0">
              <a:buNone/>
            </a:pPr>
            <a:r>
              <a:rPr lang="en-IE" dirty="0" smtClean="0"/>
              <a:t>View public reports and </a:t>
            </a:r>
          </a:p>
          <a:p>
            <a:pPr marL="0" indent="0">
              <a:buNone/>
            </a:pPr>
            <a:r>
              <a:rPr lang="en-IE" dirty="0"/>
              <a:t>e</a:t>
            </a:r>
            <a:r>
              <a:rPr lang="en-IE" dirty="0" smtClean="0"/>
              <a:t>xecutive summaries</a:t>
            </a:r>
          </a:p>
          <a:p>
            <a:pPr marL="0" indent="0">
              <a:buNone/>
            </a:pPr>
            <a:endParaRPr lang="en-IE" sz="1200" dirty="0"/>
          </a:p>
          <a:p>
            <a:pPr marL="0" indent="0">
              <a:buNone/>
            </a:pPr>
            <a:r>
              <a:rPr lang="en-IE" dirty="0" smtClean="0"/>
              <a:t>See upcoming events &amp; news</a:t>
            </a:r>
          </a:p>
          <a:p>
            <a:pPr marL="0" indent="0">
              <a:buNone/>
            </a:pPr>
            <a:endParaRPr lang="en-IE" dirty="0" smtClean="0"/>
          </a:p>
          <a:p>
            <a:pPr marL="0" indent="0">
              <a:buNone/>
            </a:pPr>
            <a:endParaRPr lang="en-IE" dirty="0" smtClean="0"/>
          </a:p>
          <a:p>
            <a:pPr marL="0" indent="0">
              <a:buNone/>
            </a:pPr>
            <a:endParaRPr lang="en-IE" dirty="0" smtClean="0"/>
          </a:p>
          <a:p>
            <a:pPr marL="0" indent="0">
              <a:buNone/>
            </a:pPr>
            <a:endParaRPr lang="en-IE" dirty="0"/>
          </a:p>
          <a:p>
            <a:pPr marL="0" indent="0">
              <a:buNone/>
            </a:pPr>
            <a:endParaRPr lang="en-IE" dirty="0"/>
          </a:p>
        </p:txBody>
      </p:sp>
      <p:sp>
        <p:nvSpPr>
          <p:cNvPr id="3" name="Title 2"/>
          <p:cNvSpPr>
            <a:spLocks noGrp="1"/>
          </p:cNvSpPr>
          <p:nvPr>
            <p:ph type="title"/>
          </p:nvPr>
        </p:nvSpPr>
        <p:spPr/>
        <p:txBody>
          <a:bodyPr/>
          <a:lstStyle/>
          <a:p>
            <a:r>
              <a:rPr lang="en-IE" dirty="0" smtClean="0"/>
              <a:t>Contact us</a:t>
            </a:r>
            <a:endParaRPr lang="en-IE" dirty="0"/>
          </a:p>
        </p:txBody>
      </p:sp>
      <p:pic>
        <p:nvPicPr>
          <p:cNvPr id="4" name="Picture 3"/>
          <p:cNvPicPr>
            <a:picLocks noChangeAspect="1"/>
          </p:cNvPicPr>
          <p:nvPr/>
        </p:nvPicPr>
        <p:blipFill rotWithShape="1">
          <a:blip r:embed="rId4"/>
          <a:srcRect l="18511" t="7317" r="19751" b="15854"/>
          <a:stretch/>
        </p:blipFill>
        <p:spPr>
          <a:xfrm>
            <a:off x="4355976" y="1484784"/>
            <a:ext cx="4557632" cy="3190343"/>
          </a:xfrm>
          <a:prstGeom prst="rect">
            <a:avLst/>
          </a:prstGeom>
        </p:spPr>
      </p:pic>
      <p:pic>
        <p:nvPicPr>
          <p:cNvPr id="2050" name="Picture 2" descr="Image result for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949728"/>
            <a:ext cx="1550461" cy="1256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24301" y="5302828"/>
            <a:ext cx="5400600" cy="461665"/>
          </a:xfrm>
          <a:prstGeom prst="rect">
            <a:avLst/>
          </a:prstGeom>
          <a:noFill/>
        </p:spPr>
        <p:txBody>
          <a:bodyPr wrap="square" rtlCol="0">
            <a:spAutoFit/>
          </a:bodyPr>
          <a:lstStyle/>
          <a:p>
            <a:r>
              <a:rPr lang="en-IE" dirty="0" smtClean="0">
                <a:solidFill>
                  <a:schemeClr val="bg2"/>
                </a:solidFill>
                <a:latin typeface="+mn-lt"/>
              </a:rPr>
              <a:t>Follow us on twitter @LEANWINDFP7</a:t>
            </a:r>
            <a:endParaRPr lang="en-IE" dirty="0">
              <a:solidFill>
                <a:schemeClr val="bg2"/>
              </a:solidFill>
              <a:latin typeface="+mn-lt"/>
            </a:endParaRPr>
          </a:p>
        </p:txBody>
      </p:sp>
      <p:sp>
        <p:nvSpPr>
          <p:cNvPr id="6" name="TextBox 5"/>
          <p:cNvSpPr txBox="1"/>
          <p:nvPr/>
        </p:nvSpPr>
        <p:spPr>
          <a:xfrm>
            <a:off x="2529593" y="5975303"/>
            <a:ext cx="3290260" cy="461665"/>
          </a:xfrm>
          <a:prstGeom prst="rect">
            <a:avLst/>
          </a:prstGeom>
          <a:noFill/>
        </p:spPr>
        <p:txBody>
          <a:bodyPr wrap="none" rtlCol="0">
            <a:spAutoFit/>
          </a:bodyPr>
          <a:lstStyle/>
          <a:p>
            <a:r>
              <a:rPr lang="en-IE" dirty="0" smtClean="0">
                <a:solidFill>
                  <a:schemeClr val="bg2"/>
                </a:solidFill>
                <a:latin typeface="+mn-lt"/>
                <a:cs typeface="Arial" panose="020B0604020202020204" pitchFamily="34" charset="0"/>
              </a:rPr>
              <a:t>Email - leanwind@ucc.ie</a:t>
            </a:r>
            <a:endParaRPr lang="en-IE" dirty="0">
              <a:solidFill>
                <a:schemeClr val="bg2"/>
              </a:solidFill>
              <a:latin typeface="+mn-lt"/>
              <a:cs typeface="Arial" panose="020B0604020202020204" pitchFamily="34" charset="0"/>
            </a:endParaRPr>
          </a:p>
        </p:txBody>
      </p:sp>
    </p:spTree>
    <p:extLst>
      <p:ext uri="{BB962C8B-B14F-4D97-AF65-F5344CB8AC3E}">
        <p14:creationId xmlns:p14="http://schemas.microsoft.com/office/powerpoint/2010/main" val="207154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4584"/>
            <a:ext cx="8001000" cy="896144"/>
          </a:xfrm>
        </p:spPr>
        <p:txBody>
          <a:bodyPr/>
          <a:lstStyle/>
          <a:p>
            <a:r>
              <a:rPr lang="en-GB" dirty="0"/>
              <a:t/>
            </a:r>
            <a:br>
              <a:rPr lang="en-GB" dirty="0"/>
            </a:br>
            <a:r>
              <a:rPr lang="en-GB" dirty="0"/>
              <a:t>Presentation Structure</a:t>
            </a:r>
            <a:endParaRPr lang="en-IE" dirty="0"/>
          </a:p>
        </p:txBody>
      </p:sp>
      <p:sp>
        <p:nvSpPr>
          <p:cNvPr id="10" name="Content Placeholder 1">
            <a:extLst>
              <a:ext uri="{FF2B5EF4-FFF2-40B4-BE49-F238E27FC236}">
                <a16:creationId xmlns:a16="http://schemas.microsoft.com/office/drawing/2014/main" xmlns="" id="{7B20D6C4-6F23-4205-AFB2-7C4845A7AF8D}"/>
              </a:ext>
            </a:extLst>
          </p:cNvPr>
          <p:cNvSpPr>
            <a:spLocks noGrp="1"/>
          </p:cNvSpPr>
          <p:nvPr>
            <p:ph idx="1"/>
          </p:nvPr>
        </p:nvSpPr>
        <p:spPr>
          <a:xfrm>
            <a:off x="827584" y="1700808"/>
            <a:ext cx="7524328" cy="4824536"/>
          </a:xfrm>
        </p:spPr>
        <p:txBody>
          <a:bodyPr/>
          <a:lstStyle/>
          <a:p>
            <a:pPr>
              <a:spcAft>
                <a:spcPts val="1200"/>
              </a:spcAft>
            </a:pPr>
            <a:r>
              <a:rPr lang="en-IE" dirty="0"/>
              <a:t>Why cost reduction in Offshore Wind benefits Europeans</a:t>
            </a:r>
          </a:p>
          <a:p>
            <a:pPr lvl="1">
              <a:spcAft>
                <a:spcPts val="1200"/>
              </a:spcAft>
            </a:pPr>
            <a:r>
              <a:rPr lang="en-IE" dirty="0" smtClean="0"/>
              <a:t>Offshore </a:t>
            </a:r>
            <a:r>
              <a:rPr lang="en-IE" dirty="0"/>
              <a:t>Wind Market </a:t>
            </a:r>
            <a:r>
              <a:rPr lang="en-IE" dirty="0" smtClean="0"/>
              <a:t>Share</a:t>
            </a:r>
          </a:p>
          <a:p>
            <a:pPr lvl="1">
              <a:spcAft>
                <a:spcPts val="1200"/>
              </a:spcAft>
            </a:pPr>
            <a:r>
              <a:rPr lang="en-IE" dirty="0"/>
              <a:t>LCOE </a:t>
            </a:r>
            <a:r>
              <a:rPr lang="en-IE" dirty="0" smtClean="0"/>
              <a:t>&amp; </a:t>
            </a:r>
            <a:r>
              <a:rPr lang="en-IE" dirty="0"/>
              <a:t>SCOE</a:t>
            </a:r>
          </a:p>
          <a:p>
            <a:pPr>
              <a:spcAft>
                <a:spcPts val="1200"/>
              </a:spcAft>
            </a:pPr>
            <a:r>
              <a:rPr lang="en-IE" dirty="0" smtClean="0"/>
              <a:t>Recent </a:t>
            </a:r>
            <a:r>
              <a:rPr lang="en-IE" dirty="0"/>
              <a:t>developments in technologies and tools to reduce costs in a project lifecycle and the supply chain</a:t>
            </a:r>
          </a:p>
          <a:p>
            <a:pPr lvl="1">
              <a:spcAft>
                <a:spcPts val="1200"/>
              </a:spcAft>
            </a:pPr>
            <a:r>
              <a:rPr lang="en-IE" dirty="0"/>
              <a:t>LEANWIND Project</a:t>
            </a:r>
          </a:p>
          <a:p>
            <a:pPr>
              <a:spcAft>
                <a:spcPts val="1200"/>
              </a:spcAft>
            </a:pPr>
            <a:r>
              <a:rPr lang="en-IE" dirty="0"/>
              <a:t>Impacts</a:t>
            </a:r>
          </a:p>
          <a:p>
            <a:pPr lvl="1">
              <a:spcAft>
                <a:spcPts val="1200"/>
              </a:spcAft>
            </a:pPr>
            <a:r>
              <a:rPr lang="en-IE" dirty="0"/>
              <a:t>From an SCOE &amp;</a:t>
            </a:r>
            <a:r>
              <a:rPr lang="en-IE" dirty="0" smtClean="0"/>
              <a:t> </a:t>
            </a:r>
            <a:r>
              <a:rPr lang="en-IE" dirty="0"/>
              <a:t>LCOE perspective</a:t>
            </a:r>
          </a:p>
        </p:txBody>
      </p:sp>
    </p:spTree>
    <p:extLst>
      <p:ext uri="{BB962C8B-B14F-4D97-AF65-F5344CB8AC3E}">
        <p14:creationId xmlns:p14="http://schemas.microsoft.com/office/powerpoint/2010/main" val="4038546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2776"/>
            <a:ext cx="8373760" cy="4713387"/>
          </a:xfrm>
        </p:spPr>
        <p:txBody>
          <a:bodyPr/>
          <a:lstStyle/>
          <a:p>
            <a:r>
              <a:rPr lang="en-GB" sz="2200" b="1" dirty="0"/>
              <a:t>Support the development of new niche markets for EU shipping and shipbuilding industries </a:t>
            </a:r>
            <a:r>
              <a:rPr lang="en-GB" sz="2200" dirty="0"/>
              <a:t>thereby contributing to the competitiveness of the sector and to the creation of new jobs.</a:t>
            </a:r>
          </a:p>
          <a:p>
            <a:pPr>
              <a:lnSpc>
                <a:spcPct val="114000"/>
              </a:lnSpc>
              <a:buFontTx/>
              <a:buChar char="-"/>
            </a:pPr>
            <a:r>
              <a:rPr lang="en-IE" sz="2200" dirty="0"/>
              <a:t>LEANWIND will support sustained growth of the offshore wind sector by accelerating the route to market of new innovative tools and technologies that address industry challenges</a:t>
            </a:r>
            <a:r>
              <a:rPr lang="en-IE" sz="2200" b="1" dirty="0"/>
              <a:t> in the short, medium and long term</a:t>
            </a:r>
            <a:r>
              <a:rPr lang="en-IE" sz="2200" dirty="0"/>
              <a:t>.</a:t>
            </a:r>
          </a:p>
          <a:p>
            <a:endParaRPr lang="en-IE" dirty="0"/>
          </a:p>
        </p:txBody>
      </p:sp>
      <p:sp>
        <p:nvSpPr>
          <p:cNvPr id="3" name="Title 2"/>
          <p:cNvSpPr>
            <a:spLocks noGrp="1"/>
          </p:cNvSpPr>
          <p:nvPr>
            <p:ph type="title"/>
          </p:nvPr>
        </p:nvSpPr>
        <p:spPr/>
        <p:txBody>
          <a:bodyPr/>
          <a:lstStyle/>
          <a:p>
            <a:r>
              <a:rPr lang="en-GB" dirty="0"/>
              <a:t>LEANWIND Expected Impact</a:t>
            </a:r>
            <a:endParaRPr lang="en-IE" dirty="0"/>
          </a:p>
        </p:txBody>
      </p:sp>
      <p:pic>
        <p:nvPicPr>
          <p:cNvPr id="4" name="Picture 3"/>
          <p:cNvPicPr/>
          <p:nvPr/>
        </p:nvPicPr>
        <p:blipFill>
          <a:blip r:embed="rId3" cstate="print"/>
          <a:srcRect t="14056" b="28113"/>
          <a:stretch>
            <a:fillRect/>
          </a:stretch>
        </p:blipFill>
        <p:spPr bwMode="auto">
          <a:xfrm>
            <a:off x="2337648" y="4082544"/>
            <a:ext cx="6554832" cy="2730832"/>
          </a:xfrm>
          <a:prstGeom prst="rect">
            <a:avLst/>
          </a:prstGeom>
          <a:noFill/>
          <a:ln w="9525">
            <a:noFill/>
            <a:miter lim="800000"/>
            <a:headEnd/>
            <a:tailEnd/>
          </a:ln>
        </p:spPr>
      </p:pic>
      <p:sp>
        <p:nvSpPr>
          <p:cNvPr id="5" name="TextBox 4"/>
          <p:cNvSpPr txBox="1"/>
          <p:nvPr/>
        </p:nvSpPr>
        <p:spPr>
          <a:xfrm>
            <a:off x="304800" y="4343784"/>
            <a:ext cx="1674912" cy="1477328"/>
          </a:xfrm>
          <a:prstGeom prst="rect">
            <a:avLst/>
          </a:prstGeom>
          <a:noFill/>
        </p:spPr>
        <p:txBody>
          <a:bodyPr wrap="square" rtlCol="0">
            <a:spAutoFit/>
          </a:bodyPr>
          <a:lstStyle/>
          <a:p>
            <a:pPr algn="ctr"/>
            <a:r>
              <a:rPr lang="en-GB" b="1" i="1" dirty="0">
                <a:solidFill>
                  <a:schemeClr val="accent1">
                    <a:lumMod val="75000"/>
                  </a:schemeClr>
                </a:solidFill>
              </a:rPr>
              <a:t>The “value added” at each stage of the supply chain.</a:t>
            </a:r>
          </a:p>
        </p:txBody>
      </p:sp>
    </p:spTree>
    <p:extLst>
      <p:ext uri="{BB962C8B-B14F-4D97-AF65-F5344CB8AC3E}">
        <p14:creationId xmlns:p14="http://schemas.microsoft.com/office/powerpoint/2010/main" val="370773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dirty="0"/>
              <a:t>LEANWIND Expected Impact</a:t>
            </a:r>
            <a:br>
              <a:rPr lang="en-GB" sz="2400" dirty="0"/>
            </a:br>
            <a:r>
              <a:rPr lang="en-GB" sz="2400" dirty="0"/>
              <a:t>Cost reduction potential</a:t>
            </a:r>
            <a:br>
              <a:rPr lang="en-GB" sz="2400" dirty="0"/>
            </a:br>
            <a:endParaRPr lang="en-IE" dirty="0"/>
          </a:p>
        </p:txBody>
      </p:sp>
      <p:sp>
        <p:nvSpPr>
          <p:cNvPr id="4" name="Rectangle 3"/>
          <p:cNvSpPr/>
          <p:nvPr/>
        </p:nvSpPr>
        <p:spPr>
          <a:xfrm>
            <a:off x="438506" y="1484784"/>
            <a:ext cx="8229600" cy="5216813"/>
          </a:xfrm>
          <a:prstGeom prst="rect">
            <a:avLst/>
          </a:prstGeom>
        </p:spPr>
        <p:txBody>
          <a:bodyPr wrap="square">
            <a:spAutoFit/>
          </a:bodyPr>
          <a:lstStyle/>
          <a:p>
            <a:pPr marL="0" indent="0">
              <a:buNone/>
            </a:pPr>
            <a:r>
              <a:rPr lang="en-GB" sz="2000" dirty="0">
                <a:latin typeface="+mn-lt"/>
              </a:rPr>
              <a:t>Innovations developed in </a:t>
            </a:r>
            <a:r>
              <a:rPr lang="en-GB" sz="2000" dirty="0" smtClean="0">
                <a:latin typeface="+mn-lt"/>
              </a:rPr>
              <a:t>LEANWIND </a:t>
            </a:r>
            <a:r>
              <a:rPr lang="en-GB" sz="2000" dirty="0">
                <a:latin typeface="+mn-lt"/>
              </a:rPr>
              <a:t>could potentially reduce the </a:t>
            </a:r>
            <a:r>
              <a:rPr lang="en-GB" sz="2000" dirty="0" err="1">
                <a:latin typeface="+mn-lt"/>
              </a:rPr>
              <a:t>LCoE</a:t>
            </a:r>
            <a:r>
              <a:rPr lang="en-GB" sz="2000" dirty="0">
                <a:latin typeface="+mn-lt"/>
              </a:rPr>
              <a:t> of offshore wind energy by up to 13.8% over the next decade.</a:t>
            </a:r>
          </a:p>
          <a:p>
            <a:pPr marL="342900" indent="-342900">
              <a:buFont typeface="Arial" pitchFamily="34" charset="0"/>
              <a:buChar char="•"/>
            </a:pPr>
            <a:r>
              <a:rPr lang="en-GB" sz="1800" dirty="0">
                <a:latin typeface="+mn-lt"/>
              </a:rPr>
              <a:t>Wind Farm Construction 7%</a:t>
            </a:r>
          </a:p>
          <a:p>
            <a:pPr marL="342900" indent="-342900">
              <a:buFont typeface="Arial" pitchFamily="34" charset="0"/>
              <a:buChar char="•"/>
            </a:pPr>
            <a:r>
              <a:rPr lang="en-GB" sz="1800" dirty="0">
                <a:latin typeface="+mn-lt"/>
              </a:rPr>
              <a:t>Balance of Plant 4.3%</a:t>
            </a:r>
          </a:p>
          <a:p>
            <a:pPr marL="342900" indent="-342900">
              <a:buFont typeface="Arial" pitchFamily="34" charset="0"/>
              <a:buChar char="•"/>
            </a:pPr>
            <a:r>
              <a:rPr lang="en-GB" sz="1800" dirty="0">
                <a:latin typeface="+mn-lt"/>
              </a:rPr>
              <a:t>Operations and Maintenance 2.5% [1] </a:t>
            </a:r>
          </a:p>
          <a:p>
            <a:pPr marL="342900" indent="-342900">
              <a:buFont typeface="Arial" pitchFamily="34" charset="0"/>
              <a:buChar char="•"/>
            </a:pPr>
            <a:endParaRPr lang="en-GB" sz="1800" dirty="0">
              <a:solidFill>
                <a:schemeClr val="bg2"/>
              </a:solidFill>
              <a:latin typeface="+mn-lt"/>
            </a:endParaRPr>
          </a:p>
          <a:p>
            <a:pPr marL="342900" indent="-342900">
              <a:buFont typeface="Arial" pitchFamily="34" charset="0"/>
              <a:buChar char="•"/>
            </a:pPr>
            <a:endParaRPr lang="en-GB" sz="1800" dirty="0">
              <a:solidFill>
                <a:srgbClr val="003366"/>
              </a:solidFill>
              <a:latin typeface="+mn-lt"/>
            </a:endParaRPr>
          </a:p>
          <a:p>
            <a:pPr marL="342900" indent="-342900">
              <a:buFont typeface="Arial" pitchFamily="34" charset="0"/>
              <a:buChar char="•"/>
            </a:pPr>
            <a:endParaRPr lang="en-GB" sz="2000" dirty="0">
              <a:solidFill>
                <a:srgbClr val="003366"/>
              </a:solidFill>
              <a:latin typeface="+mn-lt"/>
            </a:endParaRPr>
          </a:p>
          <a:p>
            <a:endParaRPr lang="en-GB" sz="2000" dirty="0">
              <a:solidFill>
                <a:srgbClr val="003366"/>
              </a:solidFill>
              <a:latin typeface="+mn-lt"/>
            </a:endParaRPr>
          </a:p>
          <a:p>
            <a:pPr marL="0" indent="0" algn="just">
              <a:buNone/>
            </a:pPr>
            <a:endParaRPr lang="en-GB" sz="1000" dirty="0">
              <a:solidFill>
                <a:srgbClr val="003366"/>
              </a:solidFill>
            </a:endParaRPr>
          </a:p>
          <a:p>
            <a:pPr marL="0" indent="0" algn="just">
              <a:buNone/>
            </a:pPr>
            <a:endParaRPr lang="en-GB" sz="1800" i="1" dirty="0">
              <a:solidFill>
                <a:srgbClr val="003366"/>
              </a:solidFill>
            </a:endParaRPr>
          </a:p>
          <a:p>
            <a:pPr marL="0" indent="0" algn="just">
              <a:buNone/>
            </a:pPr>
            <a:endParaRPr lang="en-GB" sz="1800" i="1" dirty="0">
              <a:solidFill>
                <a:srgbClr val="003366"/>
              </a:solidFill>
            </a:endParaRPr>
          </a:p>
          <a:p>
            <a:pPr marL="0" indent="0" algn="just">
              <a:buNone/>
            </a:pPr>
            <a:endParaRPr lang="en-GB" sz="1800" i="1" dirty="0">
              <a:solidFill>
                <a:srgbClr val="003366"/>
              </a:solidFill>
            </a:endParaRPr>
          </a:p>
          <a:p>
            <a:pPr marL="0" indent="0" algn="just">
              <a:buNone/>
            </a:pPr>
            <a:endParaRPr lang="en-GB" sz="1800" i="1" dirty="0">
              <a:solidFill>
                <a:srgbClr val="003366"/>
              </a:solidFill>
            </a:endParaRPr>
          </a:p>
          <a:p>
            <a:pPr marL="0" indent="0" algn="just">
              <a:buNone/>
            </a:pPr>
            <a:endParaRPr lang="en-GB" sz="1800" i="1" dirty="0">
              <a:solidFill>
                <a:srgbClr val="003366"/>
              </a:solidFill>
            </a:endParaRPr>
          </a:p>
          <a:p>
            <a:pPr marL="0" indent="0" algn="just">
              <a:buNone/>
            </a:pPr>
            <a:endParaRPr lang="en-GB" sz="1800" i="1" dirty="0">
              <a:solidFill>
                <a:srgbClr val="003366"/>
              </a:solidFill>
            </a:endParaRPr>
          </a:p>
          <a:p>
            <a:pPr marL="0" indent="0" algn="just">
              <a:buNone/>
            </a:pPr>
            <a:endParaRPr lang="en-GB" sz="1800" i="1" dirty="0">
              <a:solidFill>
                <a:srgbClr val="003366"/>
              </a:solidFill>
            </a:endParaRPr>
          </a:p>
          <a:p>
            <a:pPr marL="0" indent="0" algn="just">
              <a:buNone/>
            </a:pPr>
            <a:endParaRPr lang="en-GB" sz="1500" i="1" dirty="0">
              <a:solidFill>
                <a:srgbClr val="003366"/>
              </a:solidFill>
              <a:latin typeface="+mn-lt"/>
              <a:cs typeface="Arial" pitchFamily="34" charset="0"/>
            </a:endParaRPr>
          </a:p>
          <a:p>
            <a:pPr marL="0" indent="0" algn="just">
              <a:buNone/>
            </a:pPr>
            <a:r>
              <a:rPr lang="en-GB" sz="1200" i="1" dirty="0">
                <a:solidFill>
                  <a:schemeClr val="bg2"/>
                </a:solidFill>
                <a:latin typeface="+mn-lt"/>
                <a:cs typeface="Arial" pitchFamily="34" charset="0"/>
              </a:rPr>
              <a:t>[1] Based on impacts of innovations described in Future renewable energy cost: offshore wind. BVG Associates, May 2014</a:t>
            </a:r>
          </a:p>
        </p:txBody>
      </p:sp>
      <p:graphicFrame>
        <p:nvGraphicFramePr>
          <p:cNvPr id="6" name="Content Placeholder 2"/>
          <p:cNvGraphicFramePr>
            <a:graphicFrameLocks noGrp="1"/>
          </p:cNvGraphicFramePr>
          <p:nvPr>
            <p:ph idx="1"/>
            <p:extLst/>
          </p:nvPr>
        </p:nvGraphicFramePr>
        <p:xfrm>
          <a:off x="557444" y="4199768"/>
          <a:ext cx="7593801" cy="876300"/>
        </p:xfrm>
        <a:graphic>
          <a:graphicData uri="http://schemas.openxmlformats.org/drawingml/2006/table">
            <a:tbl>
              <a:tblPr firstRow="1" firstCol="1" bandRow="1">
                <a:tableStyleId>{5C22544A-7EE6-4342-B048-85BDC9FD1C3A}</a:tableStyleId>
              </a:tblPr>
              <a:tblGrid>
                <a:gridCol w="4957107">
                  <a:extLst>
                    <a:ext uri="{9D8B030D-6E8A-4147-A177-3AD203B41FA5}">
                      <a16:colId xmlns:a16="http://schemas.microsoft.com/office/drawing/2014/main" xmlns="" val="20000"/>
                    </a:ext>
                  </a:extLst>
                </a:gridCol>
                <a:gridCol w="2636694">
                  <a:extLst>
                    <a:ext uri="{9D8B030D-6E8A-4147-A177-3AD203B41FA5}">
                      <a16:colId xmlns:a16="http://schemas.microsoft.com/office/drawing/2014/main" xmlns="" val="20001"/>
                    </a:ext>
                  </a:extLst>
                </a:gridCol>
              </a:tblGrid>
              <a:tr h="0">
                <a:tc>
                  <a:txBody>
                    <a:bodyPr/>
                    <a:lstStyle/>
                    <a:p>
                      <a:pPr marL="457200" algn="ctr">
                        <a:lnSpc>
                          <a:spcPct val="115000"/>
                        </a:lnSpc>
                        <a:spcAft>
                          <a:spcPts val="0"/>
                        </a:spcAft>
                      </a:pPr>
                      <a:r>
                        <a:rPr lang="en-GB" sz="1400" dirty="0">
                          <a:effectLst/>
                        </a:rPr>
                        <a:t>Balance of Plant</a:t>
                      </a:r>
                      <a:endParaRPr lang="en-GB" sz="1400" dirty="0">
                        <a:effectLst/>
                        <a:latin typeface="Calibri"/>
                        <a:ea typeface="Calibri"/>
                        <a:cs typeface="Times New Roman"/>
                      </a:endParaRPr>
                    </a:p>
                  </a:txBody>
                  <a:tcPr marL="68580" marR="68580" marT="0" marB="0"/>
                </a:tc>
                <a:tc>
                  <a:txBody>
                    <a:bodyPr/>
                    <a:lstStyle/>
                    <a:p>
                      <a:pPr marL="457200">
                        <a:lnSpc>
                          <a:spcPct val="115000"/>
                        </a:lnSpc>
                        <a:spcAft>
                          <a:spcPts val="0"/>
                        </a:spcAft>
                      </a:pPr>
                      <a:r>
                        <a:rPr lang="en-GB" sz="1200" dirty="0">
                          <a:effectLst/>
                        </a:rPr>
                        <a:t>Potential reduction in LCOE</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a:lnSpc>
                          <a:spcPct val="115000"/>
                        </a:lnSpc>
                        <a:spcAft>
                          <a:spcPts val="0"/>
                        </a:spcAft>
                      </a:pPr>
                      <a:r>
                        <a:rPr lang="en-GB" sz="1200" dirty="0">
                          <a:effectLst/>
                        </a:rPr>
                        <a:t>Improvement in monopole designs and designs standards</a:t>
                      </a:r>
                      <a:endParaRPr lang="en-GB" sz="1200" dirty="0">
                        <a:effectLst/>
                        <a:latin typeface="Calibri"/>
                        <a:ea typeface="Calibri"/>
                        <a:cs typeface="Times New Roman"/>
                      </a:endParaRPr>
                    </a:p>
                  </a:txBody>
                  <a:tcPr marL="68580" marR="68580" marT="0" marB="0"/>
                </a:tc>
                <a:tc>
                  <a:txBody>
                    <a:bodyPr/>
                    <a:lstStyle/>
                    <a:p>
                      <a:pPr marL="0" indent="0" algn="ctr">
                        <a:lnSpc>
                          <a:spcPct val="115000"/>
                        </a:lnSpc>
                        <a:spcAft>
                          <a:spcPts val="0"/>
                        </a:spcAft>
                      </a:pPr>
                      <a:r>
                        <a:rPr lang="en-GB" sz="1200" dirty="0">
                          <a:effectLst/>
                        </a:rPr>
                        <a:t>2.0%</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a:lnSpc>
                          <a:spcPct val="115000"/>
                        </a:lnSpc>
                        <a:spcAft>
                          <a:spcPts val="0"/>
                        </a:spcAft>
                      </a:pPr>
                      <a:r>
                        <a:rPr lang="en-GB" sz="1200" dirty="0">
                          <a:effectLst/>
                        </a:rPr>
                        <a:t>Improvements in jacket design and design standards</a:t>
                      </a:r>
                      <a:endParaRPr lang="en-GB" sz="1200" dirty="0">
                        <a:effectLst/>
                        <a:latin typeface="Calibri"/>
                        <a:ea typeface="Calibri"/>
                        <a:cs typeface="Times New Roman"/>
                      </a:endParaRPr>
                    </a:p>
                  </a:txBody>
                  <a:tcPr marL="68580" marR="68580" marT="0" marB="0"/>
                </a:tc>
                <a:tc>
                  <a:txBody>
                    <a:bodyPr/>
                    <a:lstStyle/>
                    <a:p>
                      <a:pPr marL="0" indent="0" algn="ctr">
                        <a:lnSpc>
                          <a:spcPct val="115000"/>
                        </a:lnSpc>
                        <a:spcAft>
                          <a:spcPts val="0"/>
                        </a:spcAft>
                      </a:pPr>
                      <a:r>
                        <a:rPr lang="en-GB" sz="1200" dirty="0">
                          <a:effectLst/>
                        </a:rPr>
                        <a:t>1.2%</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L="0" indent="0">
                        <a:lnSpc>
                          <a:spcPct val="115000"/>
                        </a:lnSpc>
                        <a:spcAft>
                          <a:spcPts val="0"/>
                        </a:spcAft>
                      </a:pPr>
                      <a:r>
                        <a:rPr lang="en-GB" sz="1200" dirty="0">
                          <a:effectLst/>
                        </a:rPr>
                        <a:t>Introduction of suction bucket technology</a:t>
                      </a:r>
                      <a:endParaRPr lang="en-GB" sz="1200" dirty="0">
                        <a:effectLst/>
                        <a:latin typeface="Calibri"/>
                        <a:ea typeface="Calibri"/>
                        <a:cs typeface="Times New Roman"/>
                      </a:endParaRPr>
                    </a:p>
                  </a:txBody>
                  <a:tcPr marL="68580" marR="68580" marT="0" marB="0"/>
                </a:tc>
                <a:tc>
                  <a:txBody>
                    <a:bodyPr/>
                    <a:lstStyle/>
                    <a:p>
                      <a:pPr marL="0" indent="0" algn="ctr">
                        <a:lnSpc>
                          <a:spcPct val="115000"/>
                        </a:lnSpc>
                        <a:spcAft>
                          <a:spcPts val="0"/>
                        </a:spcAft>
                      </a:pPr>
                      <a:r>
                        <a:rPr lang="en-GB" sz="1200" dirty="0">
                          <a:effectLst/>
                        </a:rPr>
                        <a:t>1.1%</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extLst/>
          </p:nvPr>
        </p:nvGraphicFramePr>
        <p:xfrm>
          <a:off x="557444" y="3099400"/>
          <a:ext cx="7593801" cy="1086612"/>
        </p:xfrm>
        <a:graphic>
          <a:graphicData uri="http://schemas.openxmlformats.org/drawingml/2006/table">
            <a:tbl>
              <a:tblPr firstRow="1" firstCol="1" bandRow="1">
                <a:tableStyleId>{5C22544A-7EE6-4342-B048-85BDC9FD1C3A}</a:tableStyleId>
              </a:tblPr>
              <a:tblGrid>
                <a:gridCol w="4968552">
                  <a:extLst>
                    <a:ext uri="{9D8B030D-6E8A-4147-A177-3AD203B41FA5}">
                      <a16:colId xmlns:a16="http://schemas.microsoft.com/office/drawing/2014/main" xmlns="" val="20000"/>
                    </a:ext>
                  </a:extLst>
                </a:gridCol>
                <a:gridCol w="2625249">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en-GB" sz="1400" dirty="0">
                          <a:effectLst/>
                        </a:rPr>
                        <a:t>Wind Farm Construction</a:t>
                      </a:r>
                      <a:endParaRPr lang="en-GB" sz="1400" dirty="0">
                        <a:effectLst/>
                        <a:latin typeface="Calibri"/>
                        <a:ea typeface="Calibri"/>
                        <a:cs typeface="Times New Roman"/>
                      </a:endParaRPr>
                    </a:p>
                  </a:txBody>
                  <a:tcPr marL="68580" marR="68580" marT="0" marB="0"/>
                </a:tc>
                <a:tc>
                  <a:txBody>
                    <a:bodyPr/>
                    <a:lstStyle/>
                    <a:p>
                      <a:pPr marL="457200">
                        <a:lnSpc>
                          <a:spcPct val="115000"/>
                        </a:lnSpc>
                        <a:spcAft>
                          <a:spcPts val="0"/>
                        </a:spcAft>
                      </a:pPr>
                      <a:r>
                        <a:rPr lang="en-GB" sz="1200" dirty="0">
                          <a:effectLst/>
                        </a:rPr>
                        <a:t>Potential reduction in LCOE</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a:lnSpc>
                          <a:spcPct val="115000"/>
                        </a:lnSpc>
                        <a:spcAft>
                          <a:spcPts val="0"/>
                        </a:spcAft>
                      </a:pPr>
                      <a:r>
                        <a:rPr lang="en-GB" sz="1200" dirty="0">
                          <a:effectLst/>
                        </a:rPr>
                        <a:t>Improvements in the installation process for space-frames</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1.1%</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a:lnSpc>
                          <a:spcPct val="115000"/>
                        </a:lnSpc>
                        <a:spcAft>
                          <a:spcPts val="0"/>
                        </a:spcAft>
                      </a:pPr>
                      <a:r>
                        <a:rPr lang="en-GB" sz="1200" dirty="0">
                          <a:effectLst/>
                        </a:rPr>
                        <a:t>Improvements of working conditions &amp;</a:t>
                      </a:r>
                      <a:r>
                        <a:rPr lang="en-GB" sz="1200" baseline="0" dirty="0">
                          <a:effectLst/>
                        </a:rPr>
                        <a:t> </a:t>
                      </a:r>
                      <a:r>
                        <a:rPr lang="en-GB" sz="1200" dirty="0">
                          <a:effectLst/>
                        </a:rPr>
                        <a:t>feeder for structure installation</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a:effectLst/>
                        </a:rPr>
                        <a:t>1.3%</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a:lnSpc>
                          <a:spcPct val="115000"/>
                        </a:lnSpc>
                        <a:spcAft>
                          <a:spcPts val="0"/>
                        </a:spcAft>
                      </a:pPr>
                      <a:r>
                        <a:rPr lang="en-GB" sz="1200" dirty="0">
                          <a:effectLst/>
                        </a:rPr>
                        <a:t>Introduction of buoyant concrete gravity based foundations</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1.6%</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0">
                <a:tc>
                  <a:txBody>
                    <a:bodyPr/>
                    <a:lstStyle/>
                    <a:p>
                      <a:pPr>
                        <a:lnSpc>
                          <a:spcPct val="115000"/>
                        </a:lnSpc>
                        <a:spcAft>
                          <a:spcPts val="0"/>
                        </a:spcAft>
                      </a:pPr>
                      <a:r>
                        <a:rPr lang="en-GB" sz="1200" dirty="0">
                          <a:effectLst/>
                        </a:rPr>
                        <a:t>Introduction of float-out-&amp;-sink installation of turbine &amp; support structure</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3.0%</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8" name="Table 7"/>
          <p:cNvGraphicFramePr>
            <a:graphicFrameLocks noGrp="1"/>
          </p:cNvGraphicFramePr>
          <p:nvPr>
            <p:extLst/>
          </p:nvPr>
        </p:nvGraphicFramePr>
        <p:xfrm>
          <a:off x="557444" y="5099640"/>
          <a:ext cx="7614956" cy="1296924"/>
        </p:xfrm>
        <a:graphic>
          <a:graphicData uri="http://schemas.openxmlformats.org/drawingml/2006/table">
            <a:tbl>
              <a:tblPr firstRow="1" firstCol="1" bandRow="1">
                <a:tableStyleId>{5C22544A-7EE6-4342-B048-85BDC9FD1C3A}</a:tableStyleId>
              </a:tblPr>
              <a:tblGrid>
                <a:gridCol w="4935591">
                  <a:extLst>
                    <a:ext uri="{9D8B030D-6E8A-4147-A177-3AD203B41FA5}">
                      <a16:colId xmlns:a16="http://schemas.microsoft.com/office/drawing/2014/main" xmlns="" val="20000"/>
                    </a:ext>
                  </a:extLst>
                </a:gridCol>
                <a:gridCol w="2679365">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en-GB" sz="1400" b="1" dirty="0">
                          <a:effectLst/>
                          <a:latin typeface="+mn-lt"/>
                        </a:rPr>
                        <a:t>Operations &amp; Maintenance</a:t>
                      </a:r>
                      <a:endParaRPr lang="en-GB" sz="1400" b="1" dirty="0">
                        <a:effectLst/>
                        <a:latin typeface="+mn-lt"/>
                        <a:ea typeface="Calibri"/>
                        <a:cs typeface="Times New Roman"/>
                      </a:endParaRPr>
                    </a:p>
                  </a:txBody>
                  <a:tcPr marL="68580" marR="68580" marT="0" marB="0"/>
                </a:tc>
                <a:tc>
                  <a:txBody>
                    <a:bodyPr/>
                    <a:lstStyle/>
                    <a:p>
                      <a:pPr marL="457200">
                        <a:lnSpc>
                          <a:spcPct val="115000"/>
                        </a:lnSpc>
                        <a:spcAft>
                          <a:spcPts val="0"/>
                        </a:spcAft>
                      </a:pPr>
                      <a:r>
                        <a:rPr lang="en-GB" sz="1200" dirty="0">
                          <a:effectLst/>
                          <a:latin typeface="+mn-lt"/>
                        </a:rPr>
                        <a:t>Potential reduction in LCOE</a:t>
                      </a:r>
                      <a:endParaRPr lang="en-GB" sz="1200" dirty="0">
                        <a:effectLst/>
                        <a:latin typeface="+mn-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a:lnSpc>
                          <a:spcPct val="115000"/>
                        </a:lnSpc>
                        <a:spcAft>
                          <a:spcPts val="0"/>
                        </a:spcAft>
                      </a:pPr>
                      <a:r>
                        <a:rPr lang="en-GB" sz="1200" dirty="0">
                          <a:effectLst/>
                          <a:latin typeface="+mn-lt"/>
                        </a:rPr>
                        <a:t>Improvements inventory management</a:t>
                      </a:r>
                      <a:endParaRPr lang="en-GB"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200" dirty="0">
                          <a:effectLst/>
                          <a:latin typeface="+mn-lt"/>
                        </a:rPr>
                        <a:t>0.1%</a:t>
                      </a:r>
                      <a:endParaRPr lang="en-GB" sz="1200" dirty="0">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a:lnSpc>
                          <a:spcPct val="115000"/>
                        </a:lnSpc>
                        <a:spcAft>
                          <a:spcPts val="0"/>
                        </a:spcAft>
                      </a:pPr>
                      <a:r>
                        <a:rPr lang="en-GB" sz="1200" dirty="0">
                          <a:effectLst/>
                          <a:latin typeface="+mn-lt"/>
                        </a:rPr>
                        <a:t>Introduction of turbine condition-based maintenance</a:t>
                      </a:r>
                      <a:endParaRPr lang="en-GB"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200">
                          <a:effectLst/>
                          <a:latin typeface="+mn-lt"/>
                        </a:rPr>
                        <a:t>0.7%</a:t>
                      </a:r>
                      <a:endParaRPr lang="en-GB" sz="1200">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a:lnSpc>
                          <a:spcPct val="115000"/>
                        </a:lnSpc>
                        <a:spcAft>
                          <a:spcPts val="0"/>
                        </a:spcAft>
                      </a:pPr>
                      <a:r>
                        <a:rPr lang="en-GB" sz="1200" dirty="0">
                          <a:effectLst/>
                          <a:latin typeface="+mn-lt"/>
                        </a:rPr>
                        <a:t>Improvements in O&amp;M strategy for far-from-shore wind farms</a:t>
                      </a:r>
                      <a:endParaRPr lang="en-GB"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200" dirty="0">
                          <a:effectLst/>
                          <a:latin typeface="+mn-lt"/>
                        </a:rPr>
                        <a:t>0.8%</a:t>
                      </a:r>
                      <a:endParaRPr lang="en-GB" sz="1200" dirty="0">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0">
                <a:tc>
                  <a:txBody>
                    <a:bodyPr/>
                    <a:lstStyle/>
                    <a:p>
                      <a:pPr>
                        <a:lnSpc>
                          <a:spcPct val="115000"/>
                        </a:lnSpc>
                        <a:spcAft>
                          <a:spcPts val="0"/>
                        </a:spcAft>
                      </a:pPr>
                      <a:r>
                        <a:rPr lang="en-GB" sz="1200" dirty="0">
                          <a:effectLst/>
                          <a:latin typeface="+mn-lt"/>
                        </a:rPr>
                        <a:t>Improvements in personnel transfer from base to turbine location</a:t>
                      </a:r>
                      <a:endParaRPr lang="en-GB"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200" dirty="0">
                          <a:effectLst/>
                          <a:latin typeface="+mn-lt"/>
                        </a:rPr>
                        <a:t>0.2%</a:t>
                      </a:r>
                      <a:endParaRPr lang="en-GB" sz="1200" dirty="0">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a:lnSpc>
                          <a:spcPct val="115000"/>
                        </a:lnSpc>
                        <a:spcAft>
                          <a:spcPts val="0"/>
                        </a:spcAft>
                      </a:pPr>
                      <a:r>
                        <a:rPr lang="en-GB" sz="1200" dirty="0">
                          <a:effectLst/>
                          <a:latin typeface="+mn-lt"/>
                        </a:rPr>
                        <a:t>Improvements in personnel access from transfer vessel to turbine</a:t>
                      </a:r>
                      <a:endParaRPr lang="en-GB"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200" dirty="0">
                          <a:effectLst/>
                          <a:latin typeface="+mn-lt"/>
                        </a:rPr>
                        <a:t>0.7%</a:t>
                      </a:r>
                      <a:endParaRPr lang="en-GB" sz="1200" dirty="0">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831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dirty="0"/>
              <a:t>LEANWIND Expected Impact</a:t>
            </a:r>
            <a:br>
              <a:rPr lang="en-GB" sz="2400" dirty="0"/>
            </a:br>
            <a:r>
              <a:rPr lang="en-GB" sz="2400" dirty="0" smtClean="0"/>
              <a:t>Environmental &amp; Societal</a:t>
            </a:r>
            <a:r>
              <a:rPr lang="en-GB" sz="2400" dirty="0"/>
              <a:t/>
            </a:r>
            <a:br>
              <a:rPr lang="en-GB" sz="2400" dirty="0"/>
            </a:br>
            <a:endParaRPr lang="en-IE" dirty="0"/>
          </a:p>
        </p:txBody>
      </p:sp>
      <p:sp>
        <p:nvSpPr>
          <p:cNvPr id="4" name="Rectangle 3"/>
          <p:cNvSpPr/>
          <p:nvPr/>
        </p:nvSpPr>
        <p:spPr>
          <a:xfrm>
            <a:off x="438506" y="1484784"/>
            <a:ext cx="8229600" cy="3816429"/>
          </a:xfrm>
          <a:prstGeom prst="rect">
            <a:avLst/>
          </a:prstGeom>
        </p:spPr>
        <p:txBody>
          <a:bodyPr wrap="square">
            <a:spAutoFit/>
          </a:bodyPr>
          <a:lstStyle/>
          <a:p>
            <a:pPr marL="0" indent="0">
              <a:buNone/>
            </a:pPr>
            <a:r>
              <a:rPr lang="en-GB" sz="2400" b="1" dirty="0">
                <a:latin typeface="+mn-lt"/>
              </a:rPr>
              <a:t>Environmental and Societal Impacts of Technology Innovations</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Life Cycle Analysis of given technology types</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Other environmental impacts of offshore wind activity based on recent literature</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Societal and employment impacts of offshore wind developments on port communities</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The market impact of these technology innovations in the industry</a:t>
            </a:r>
            <a:endParaRPr lang="en-GB" sz="1800" dirty="0">
              <a:latin typeface="+mn-lt"/>
            </a:endParaRPr>
          </a:p>
          <a:p>
            <a:endParaRPr lang="en-GB" sz="1800" dirty="0">
              <a:solidFill>
                <a:schemeClr val="bg2"/>
              </a:solidFill>
              <a:latin typeface="+mn-lt"/>
            </a:endParaRPr>
          </a:p>
        </p:txBody>
      </p:sp>
    </p:spTree>
    <p:extLst>
      <p:ext uri="{BB962C8B-B14F-4D97-AF65-F5344CB8AC3E}">
        <p14:creationId xmlns:p14="http://schemas.microsoft.com/office/powerpoint/2010/main" val="97859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0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4584"/>
            <a:ext cx="8001000" cy="896144"/>
          </a:xfrm>
        </p:spPr>
        <p:txBody>
          <a:bodyPr/>
          <a:lstStyle/>
          <a:p>
            <a:r>
              <a:rPr lang="en-GB" sz="2200" dirty="0"/>
              <a:t>Benefit to society</a:t>
            </a:r>
            <a:r>
              <a:rPr lang="en-GB" dirty="0"/>
              <a:t/>
            </a:r>
            <a:br>
              <a:rPr lang="en-GB" dirty="0"/>
            </a:br>
            <a:r>
              <a:rPr lang="en-GB" dirty="0"/>
              <a:t>Cost reduction in Offshore Wind</a:t>
            </a:r>
            <a:endParaRPr lang="en-IE" dirty="0"/>
          </a:p>
        </p:txBody>
      </p:sp>
      <p:sp>
        <p:nvSpPr>
          <p:cNvPr id="6" name="TextBox 5"/>
          <p:cNvSpPr txBox="1"/>
          <p:nvPr/>
        </p:nvSpPr>
        <p:spPr>
          <a:xfrm>
            <a:off x="288032" y="5333146"/>
            <a:ext cx="3563888" cy="400110"/>
          </a:xfrm>
          <a:prstGeom prst="rect">
            <a:avLst/>
          </a:prstGeom>
          <a:noFill/>
        </p:spPr>
        <p:txBody>
          <a:bodyPr wrap="square" rtlCol="0">
            <a:spAutoFit/>
          </a:bodyPr>
          <a:lstStyle/>
          <a:p>
            <a:r>
              <a:rPr lang="en-IE" sz="1000" i="1" dirty="0">
                <a:solidFill>
                  <a:schemeClr val="bg2"/>
                </a:solidFill>
              </a:rPr>
              <a:t>Recharge News: 6</a:t>
            </a:r>
            <a:r>
              <a:rPr lang="en-IE" sz="1000" i="1" baseline="30000" dirty="0">
                <a:solidFill>
                  <a:schemeClr val="bg2"/>
                </a:solidFill>
              </a:rPr>
              <a:t>th</a:t>
            </a:r>
            <a:r>
              <a:rPr lang="en-IE" sz="1000" i="1" dirty="0">
                <a:solidFill>
                  <a:schemeClr val="bg2"/>
                </a:solidFill>
              </a:rPr>
              <a:t> June 2017: Offshore Wind Conference Article “Offshore ‘can supply 25% of EU energy’</a:t>
            </a:r>
            <a:endParaRPr lang="en-GB" sz="1000" i="1" dirty="0">
              <a:solidFill>
                <a:schemeClr val="bg2"/>
              </a:solidFill>
            </a:endParaRPr>
          </a:p>
        </p:txBody>
      </p:sp>
      <p:sp>
        <p:nvSpPr>
          <p:cNvPr id="10" name="Content Placeholder 1">
            <a:extLst>
              <a:ext uri="{FF2B5EF4-FFF2-40B4-BE49-F238E27FC236}">
                <a16:creationId xmlns:a16="http://schemas.microsoft.com/office/drawing/2014/main" xmlns="" id="{7B20D6C4-6F23-4205-AFB2-7C4845A7AF8D}"/>
              </a:ext>
            </a:extLst>
          </p:cNvPr>
          <p:cNvSpPr>
            <a:spLocks noGrp="1"/>
          </p:cNvSpPr>
          <p:nvPr>
            <p:ph idx="1"/>
          </p:nvPr>
        </p:nvSpPr>
        <p:spPr>
          <a:xfrm>
            <a:off x="467545" y="1844824"/>
            <a:ext cx="8136904" cy="3168352"/>
          </a:xfrm>
        </p:spPr>
        <p:txBody>
          <a:bodyPr/>
          <a:lstStyle/>
          <a:p>
            <a:pPr>
              <a:spcAft>
                <a:spcPts val="1200"/>
              </a:spcAft>
            </a:pPr>
            <a:r>
              <a:rPr lang="en-IE" dirty="0"/>
              <a:t>Offshore wind could meet “at least 25% of the EU’s power needs by the end of the next decade at an average of €54/MWh in the “most favourable locations” off UK, Denmark, the Netherlands, Germany and France, according to a new resource assessment produced for industry body </a:t>
            </a:r>
            <a:r>
              <a:rPr lang="en-IE" dirty="0" err="1"/>
              <a:t>WindEurope</a:t>
            </a:r>
            <a:r>
              <a:rPr lang="en-IE" dirty="0"/>
              <a:t> by BVG Associates and Geospatial Enterprises</a:t>
            </a:r>
            <a:r>
              <a:rPr lang="en-IE" dirty="0" smtClean="0"/>
              <a:t>. Societies </a:t>
            </a:r>
            <a:r>
              <a:rPr lang="en-IE" dirty="0"/>
              <a:t>Cost of Electricity (SCOE)”</a:t>
            </a:r>
          </a:p>
        </p:txBody>
      </p:sp>
    </p:spTree>
    <p:extLst>
      <p:ext uri="{BB962C8B-B14F-4D97-AF65-F5344CB8AC3E}">
        <p14:creationId xmlns:p14="http://schemas.microsoft.com/office/powerpoint/2010/main" val="461904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4584"/>
            <a:ext cx="8001000" cy="896144"/>
          </a:xfrm>
        </p:spPr>
        <p:txBody>
          <a:bodyPr/>
          <a:lstStyle/>
          <a:p>
            <a:r>
              <a:rPr lang="en-GB" sz="2200" dirty="0"/>
              <a:t>Benefit to society</a:t>
            </a:r>
            <a:r>
              <a:rPr lang="en-GB" dirty="0"/>
              <a:t/>
            </a:r>
            <a:br>
              <a:rPr lang="en-GB" dirty="0"/>
            </a:br>
            <a:r>
              <a:rPr lang="en-GB" dirty="0"/>
              <a:t>Cost reduction in Offshore Wind</a:t>
            </a:r>
            <a:endParaRPr lang="en-IE" dirty="0"/>
          </a:p>
        </p:txBody>
      </p:sp>
      <p:sp>
        <p:nvSpPr>
          <p:cNvPr id="6" name="TextBox 5"/>
          <p:cNvSpPr txBox="1"/>
          <p:nvPr/>
        </p:nvSpPr>
        <p:spPr>
          <a:xfrm>
            <a:off x="288032" y="6093296"/>
            <a:ext cx="2915816" cy="400110"/>
          </a:xfrm>
          <a:prstGeom prst="rect">
            <a:avLst/>
          </a:prstGeom>
          <a:noFill/>
        </p:spPr>
        <p:txBody>
          <a:bodyPr wrap="square" rtlCol="0">
            <a:spAutoFit/>
          </a:bodyPr>
          <a:lstStyle/>
          <a:p>
            <a:r>
              <a:rPr lang="en-IE" sz="1000" i="1" dirty="0" err="1">
                <a:solidFill>
                  <a:schemeClr val="bg2"/>
                </a:solidFill>
              </a:rPr>
              <a:t>Ecofys</a:t>
            </a:r>
            <a:r>
              <a:rPr lang="en-IE" sz="1000" i="1" dirty="0">
                <a:solidFill>
                  <a:schemeClr val="bg2"/>
                </a:solidFill>
              </a:rPr>
              <a:t> (2014), on behalf of EC: “Subsidies and costs of EU Energy, Final Report 2014</a:t>
            </a:r>
            <a:endParaRPr lang="en-GB" sz="1000" i="1" dirty="0">
              <a:solidFill>
                <a:schemeClr val="bg2"/>
              </a:solidFill>
            </a:endParaRPr>
          </a:p>
        </p:txBody>
      </p:sp>
      <p:pic>
        <p:nvPicPr>
          <p:cNvPr id="2" name="Picture 1">
            <a:extLst>
              <a:ext uri="{FF2B5EF4-FFF2-40B4-BE49-F238E27FC236}">
                <a16:creationId xmlns:a16="http://schemas.microsoft.com/office/drawing/2014/main" xmlns="" id="{FC0DA47F-C925-4029-8FD8-9884CE2F694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1650" t="7980" r="27951" b="1356"/>
          <a:stretch/>
        </p:blipFill>
        <p:spPr>
          <a:xfrm>
            <a:off x="3491880" y="1188220"/>
            <a:ext cx="5632082" cy="5696211"/>
          </a:xfrm>
          <a:prstGeom prst="rect">
            <a:avLst/>
          </a:prstGeom>
        </p:spPr>
      </p:pic>
      <p:sp>
        <p:nvSpPr>
          <p:cNvPr id="10" name="Content Placeholder 1">
            <a:extLst>
              <a:ext uri="{FF2B5EF4-FFF2-40B4-BE49-F238E27FC236}">
                <a16:creationId xmlns:a16="http://schemas.microsoft.com/office/drawing/2014/main" xmlns="" id="{7B20D6C4-6F23-4205-AFB2-7C4845A7AF8D}"/>
              </a:ext>
            </a:extLst>
          </p:cNvPr>
          <p:cNvSpPr>
            <a:spLocks noGrp="1"/>
          </p:cNvSpPr>
          <p:nvPr>
            <p:ph idx="1"/>
          </p:nvPr>
        </p:nvSpPr>
        <p:spPr>
          <a:xfrm>
            <a:off x="0" y="1916832"/>
            <a:ext cx="3851920" cy="3744416"/>
          </a:xfrm>
        </p:spPr>
        <p:txBody>
          <a:bodyPr/>
          <a:lstStyle/>
          <a:p>
            <a:pPr>
              <a:spcAft>
                <a:spcPts val="1200"/>
              </a:spcAft>
            </a:pPr>
            <a:r>
              <a:rPr lang="en-IE" dirty="0"/>
              <a:t>All types of energy are </a:t>
            </a:r>
            <a:r>
              <a:rPr lang="en-IE" dirty="0" smtClean="0"/>
              <a:t>subsidised, offshore </a:t>
            </a:r>
            <a:r>
              <a:rPr lang="en-IE" dirty="0"/>
              <a:t>wind included</a:t>
            </a:r>
          </a:p>
          <a:p>
            <a:pPr>
              <a:spcAft>
                <a:spcPts val="1200"/>
              </a:spcAft>
            </a:pPr>
            <a:r>
              <a:rPr lang="en-IE" dirty="0"/>
              <a:t>Reducing the cost of Offshore Wind reduces the cost to the European consumer, and promotes the use of clean energy</a:t>
            </a:r>
          </a:p>
        </p:txBody>
      </p:sp>
    </p:spTree>
    <p:extLst>
      <p:ext uri="{BB962C8B-B14F-4D97-AF65-F5344CB8AC3E}">
        <p14:creationId xmlns:p14="http://schemas.microsoft.com/office/powerpoint/2010/main" val="71077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4584"/>
            <a:ext cx="8001000" cy="896144"/>
          </a:xfrm>
        </p:spPr>
        <p:txBody>
          <a:bodyPr/>
          <a:lstStyle/>
          <a:p>
            <a:r>
              <a:rPr lang="en-GB" sz="2200" dirty="0"/>
              <a:t>Benefit to society</a:t>
            </a:r>
            <a:r>
              <a:rPr lang="en-GB" dirty="0"/>
              <a:t/>
            </a:r>
            <a:br>
              <a:rPr lang="en-GB" dirty="0"/>
            </a:br>
            <a:r>
              <a:rPr lang="en-GB" dirty="0"/>
              <a:t>Cost reduction in Offshore Wind</a:t>
            </a:r>
            <a:endParaRPr lang="en-IE" dirty="0"/>
          </a:p>
        </p:txBody>
      </p:sp>
      <p:pic>
        <p:nvPicPr>
          <p:cNvPr id="9" name="Picture 8">
            <a:extLst>
              <a:ext uri="{FF2B5EF4-FFF2-40B4-BE49-F238E27FC236}">
                <a16:creationId xmlns:a16="http://schemas.microsoft.com/office/drawing/2014/main" xmlns="" id="{0BD8A0D4-997D-4DD0-B55A-CEEDD15953F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0313" t="12119" r="23226" b="8331"/>
          <a:stretch/>
        </p:blipFill>
        <p:spPr>
          <a:xfrm>
            <a:off x="3014164" y="1296143"/>
            <a:ext cx="5806308" cy="5589241"/>
          </a:xfrm>
          <a:prstGeom prst="rect">
            <a:avLst/>
          </a:prstGeom>
        </p:spPr>
      </p:pic>
      <p:sp>
        <p:nvSpPr>
          <p:cNvPr id="6" name="TextBox 5"/>
          <p:cNvSpPr txBox="1"/>
          <p:nvPr/>
        </p:nvSpPr>
        <p:spPr>
          <a:xfrm>
            <a:off x="1124208" y="6309320"/>
            <a:ext cx="2915816" cy="400110"/>
          </a:xfrm>
          <a:prstGeom prst="rect">
            <a:avLst/>
          </a:prstGeom>
          <a:noFill/>
        </p:spPr>
        <p:txBody>
          <a:bodyPr wrap="square" rtlCol="0">
            <a:spAutoFit/>
          </a:bodyPr>
          <a:lstStyle/>
          <a:p>
            <a:r>
              <a:rPr lang="en-IE" sz="1000" i="1" dirty="0">
                <a:solidFill>
                  <a:schemeClr val="bg2"/>
                </a:solidFill>
              </a:rPr>
              <a:t>Siemens (2014), A macro-economic viewpoint: What is the real cost of offshore wind?</a:t>
            </a:r>
            <a:endParaRPr lang="en-GB" sz="1000" i="1" dirty="0">
              <a:solidFill>
                <a:schemeClr val="bg2"/>
              </a:solidFill>
            </a:endParaRPr>
          </a:p>
        </p:txBody>
      </p:sp>
      <p:sp>
        <p:nvSpPr>
          <p:cNvPr id="10" name="Content Placeholder 1">
            <a:extLst>
              <a:ext uri="{FF2B5EF4-FFF2-40B4-BE49-F238E27FC236}">
                <a16:creationId xmlns:a16="http://schemas.microsoft.com/office/drawing/2014/main" xmlns="" id="{7B20D6C4-6F23-4205-AFB2-7C4845A7AF8D}"/>
              </a:ext>
            </a:extLst>
          </p:cNvPr>
          <p:cNvSpPr>
            <a:spLocks noGrp="1"/>
          </p:cNvSpPr>
          <p:nvPr>
            <p:ph idx="1"/>
          </p:nvPr>
        </p:nvSpPr>
        <p:spPr>
          <a:xfrm>
            <a:off x="0" y="1916832"/>
            <a:ext cx="3203848" cy="3816424"/>
          </a:xfrm>
        </p:spPr>
        <p:txBody>
          <a:bodyPr/>
          <a:lstStyle/>
          <a:p>
            <a:pPr>
              <a:spcAft>
                <a:spcPts val="1200"/>
              </a:spcAft>
            </a:pPr>
            <a:r>
              <a:rPr lang="en-IE" dirty="0" err="1"/>
              <a:t>Levelised</a:t>
            </a:r>
            <a:r>
              <a:rPr lang="en-IE" dirty="0"/>
              <a:t> Cost of Energy (LCOE): only provides the cost to the farm owner, not the cost to society</a:t>
            </a:r>
          </a:p>
          <a:p>
            <a:pPr>
              <a:spcAft>
                <a:spcPts val="1200"/>
              </a:spcAft>
            </a:pPr>
            <a:r>
              <a:rPr lang="en-IE" dirty="0"/>
              <a:t>Societies Cost of Electricity (SCOE)</a:t>
            </a:r>
          </a:p>
        </p:txBody>
      </p:sp>
    </p:spTree>
    <p:extLst>
      <p:ext uri="{BB962C8B-B14F-4D97-AF65-F5344CB8AC3E}">
        <p14:creationId xmlns:p14="http://schemas.microsoft.com/office/powerpoint/2010/main" val="170946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Background</a:t>
            </a:r>
            <a:br>
              <a:rPr lang="en-GB" dirty="0"/>
            </a:br>
            <a:r>
              <a:rPr lang="en-GB" dirty="0"/>
              <a:t>Policy</a:t>
            </a:r>
            <a:endParaRPr lang="en-IE" dirty="0"/>
          </a:p>
        </p:txBody>
      </p:sp>
      <p:sp>
        <p:nvSpPr>
          <p:cNvPr id="9" name="TextBox 8"/>
          <p:cNvSpPr txBox="1"/>
          <p:nvPr/>
        </p:nvSpPr>
        <p:spPr>
          <a:xfrm>
            <a:off x="304800" y="2276872"/>
            <a:ext cx="4464496" cy="3477935"/>
          </a:xfrm>
          <a:prstGeom prst="flowChartDocument">
            <a:avLst/>
          </a:prstGeom>
          <a:solidFill>
            <a:srgbClr val="99CCFF"/>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763" indent="-4763" algn="ctr" fontAlgn="base">
              <a:spcBef>
                <a:spcPct val="0"/>
              </a:spcBef>
              <a:spcAft>
                <a:spcPct val="0"/>
              </a:spcAft>
            </a:pPr>
            <a:endParaRPr lang="en-IE" sz="800" b="1" dirty="0">
              <a:solidFill>
                <a:prstClr val="black"/>
              </a:solidFill>
            </a:endParaRPr>
          </a:p>
          <a:p>
            <a:pPr marL="4763" indent="-4763" algn="ctr" fontAlgn="base">
              <a:spcBef>
                <a:spcPct val="0"/>
              </a:spcBef>
              <a:spcAft>
                <a:spcPct val="0"/>
              </a:spcAft>
            </a:pPr>
            <a:r>
              <a:rPr lang="en-IE" sz="2000" b="1" dirty="0">
                <a:solidFill>
                  <a:prstClr val="black"/>
                </a:solidFill>
              </a:rPr>
              <a:t>TPWIND Strategic Research Agenda</a:t>
            </a:r>
          </a:p>
          <a:p>
            <a:pPr marL="285750" indent="-285750" fontAlgn="base">
              <a:spcBef>
                <a:spcPct val="0"/>
              </a:spcBef>
              <a:spcAft>
                <a:spcPct val="0"/>
              </a:spcAft>
              <a:buFont typeface="Arial" panose="020B0604020202020204" pitchFamily="34" charset="0"/>
              <a:buChar char="•"/>
            </a:pPr>
            <a:r>
              <a:rPr lang="en-IE" sz="1600" dirty="0">
                <a:solidFill>
                  <a:prstClr val="black"/>
                </a:solidFill>
              </a:rPr>
              <a:t>More than 10% of Europe’s electricity demand to be covered by offshore wind.</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Offshore generating costs that are competitive.</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Commercially mature technology for sites with a water depth of ≤ 50m, at any distance from shore.</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Technology for sites in deeper water, proven through full-scale demonstration.</a:t>
            </a:r>
            <a:endParaRPr lang="en-GB" sz="1600" dirty="0">
              <a:solidFill>
                <a:prstClr val="black"/>
              </a:solidFill>
            </a:endParaRPr>
          </a:p>
        </p:txBody>
      </p:sp>
      <p:sp>
        <p:nvSpPr>
          <p:cNvPr id="10" name="TextBox 9"/>
          <p:cNvSpPr txBox="1"/>
          <p:nvPr/>
        </p:nvSpPr>
        <p:spPr>
          <a:xfrm>
            <a:off x="313040" y="5229200"/>
            <a:ext cx="4397792" cy="1328023"/>
          </a:xfrm>
          <a:prstGeom prst="round2DiagRect">
            <a:avLst/>
          </a:prstGeom>
          <a:solidFill>
            <a:srgbClr val="CCFFCC"/>
          </a:solidFill>
          <a:ln w="3175"/>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base">
              <a:spcBef>
                <a:spcPct val="0"/>
              </a:spcBef>
              <a:spcAft>
                <a:spcPct val="0"/>
              </a:spcAft>
            </a:pPr>
            <a:r>
              <a:rPr lang="en-IE" dirty="0">
                <a:solidFill>
                  <a:prstClr val="black"/>
                </a:solidFill>
              </a:rPr>
              <a:t>EU integrated </a:t>
            </a:r>
            <a:r>
              <a:rPr lang="en-IE" b="1" dirty="0">
                <a:solidFill>
                  <a:prstClr val="black"/>
                </a:solidFill>
              </a:rPr>
              <a:t>maritime policy</a:t>
            </a:r>
            <a:r>
              <a:rPr lang="en-IE" dirty="0">
                <a:solidFill>
                  <a:prstClr val="black"/>
                </a:solidFill>
              </a:rPr>
              <a:t> objective: ‘</a:t>
            </a:r>
            <a:r>
              <a:rPr lang="en-IE" i="1" dirty="0">
                <a:solidFill>
                  <a:prstClr val="black"/>
                </a:solidFill>
              </a:rPr>
              <a:t>developing a thriving maritime economy, in an environmentally sustainable manner.’</a:t>
            </a:r>
            <a:endParaRPr lang="en-GB" dirty="0">
              <a:solidFill>
                <a:prstClr val="black"/>
              </a:solidFill>
            </a:endParaRPr>
          </a:p>
        </p:txBody>
      </p:sp>
      <p:sp>
        <p:nvSpPr>
          <p:cNvPr id="11" name="Content Placeholder 2"/>
          <p:cNvSpPr txBox="1">
            <a:spLocks/>
          </p:cNvSpPr>
          <p:nvPr/>
        </p:nvSpPr>
        <p:spPr>
          <a:xfrm>
            <a:off x="4702592" y="1238208"/>
            <a:ext cx="4343400" cy="2304256"/>
          </a:xfrm>
          <a:prstGeom prst="flowChartAlternateProcess">
            <a:avLst/>
          </a:prstGeom>
          <a:solidFill>
            <a:srgbClr val="CCFFFF"/>
          </a:solidFill>
          <a:ln>
            <a:solidFill>
              <a:srgbClr val="00CC99"/>
            </a:solidFill>
          </a:ln>
        </p:spPr>
        <p:style>
          <a:lnRef idx="1">
            <a:schemeClr val="accent5"/>
          </a:lnRef>
          <a:fillRef idx="2">
            <a:schemeClr val="accent5"/>
          </a:fillRef>
          <a:effectRef idx="1">
            <a:schemeClr val="accent5"/>
          </a:effectRef>
          <a:fontRef idx="minor">
            <a:schemeClr val="dk1"/>
          </a:fontRef>
        </p:style>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dk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dk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dk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dk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dk1"/>
                </a:solidFill>
                <a:latin typeface="+mn-lt"/>
                <a:ea typeface="+mn-ea"/>
                <a:cs typeface="+mn-cs"/>
              </a:defRPr>
            </a:lvl9pPr>
          </a:lstStyle>
          <a:p>
            <a:pPr marL="4763" indent="-4763" algn="ctr">
              <a:buFont typeface="Wingdings 3"/>
              <a:buNone/>
            </a:pPr>
            <a:r>
              <a:rPr lang="en-IE" sz="2000" dirty="0">
                <a:solidFill>
                  <a:schemeClr val="bg2"/>
                </a:solidFill>
              </a:rPr>
              <a:t>The </a:t>
            </a:r>
            <a:r>
              <a:rPr lang="en-IE" sz="2000" b="1" dirty="0">
                <a:solidFill>
                  <a:schemeClr val="bg2"/>
                </a:solidFill>
              </a:rPr>
              <a:t>European Wind Initiative </a:t>
            </a:r>
            <a:r>
              <a:rPr lang="en-IE" sz="2000" dirty="0">
                <a:solidFill>
                  <a:schemeClr val="bg2"/>
                </a:solidFill>
              </a:rPr>
              <a:t>implementation plan </a:t>
            </a:r>
          </a:p>
          <a:p>
            <a:pPr marL="4763" indent="-4763">
              <a:buFont typeface="Wingdings 3"/>
              <a:buNone/>
            </a:pPr>
            <a:endParaRPr lang="en-IE" sz="800" dirty="0">
              <a:solidFill>
                <a:schemeClr val="bg2"/>
              </a:solidFill>
            </a:endParaRPr>
          </a:p>
          <a:p>
            <a:pPr>
              <a:buFont typeface="Arial" panose="020B0604020202020204" pitchFamily="34" charset="0"/>
              <a:buChar char="•"/>
            </a:pPr>
            <a:r>
              <a:rPr lang="en-IE" sz="1600" dirty="0">
                <a:solidFill>
                  <a:schemeClr val="bg2"/>
                </a:solidFill>
              </a:rPr>
              <a:t>To make wind a competitive source of electricity by tapping into the vast potential of offshore wind.  </a:t>
            </a:r>
          </a:p>
          <a:p>
            <a:pPr>
              <a:buFont typeface="Arial" panose="020B0604020202020204" pitchFamily="34" charset="0"/>
              <a:buChar char="•"/>
            </a:pPr>
            <a:r>
              <a:rPr lang="en-IE" sz="1600" b="1" dirty="0">
                <a:solidFill>
                  <a:schemeClr val="bg2"/>
                </a:solidFill>
              </a:rPr>
              <a:t>Innovative logistics </a:t>
            </a:r>
            <a:r>
              <a:rPr lang="en-IE" sz="1600" dirty="0">
                <a:solidFill>
                  <a:schemeClr val="bg2"/>
                </a:solidFill>
              </a:rPr>
              <a:t>including </a:t>
            </a:r>
            <a:r>
              <a:rPr lang="en-IE" sz="1600" i="1" dirty="0">
                <a:solidFill>
                  <a:schemeClr val="bg2"/>
                </a:solidFill>
              </a:rPr>
              <a:t>transport</a:t>
            </a:r>
            <a:r>
              <a:rPr lang="en-IE" sz="1600" dirty="0">
                <a:solidFill>
                  <a:schemeClr val="bg2"/>
                </a:solidFill>
              </a:rPr>
              <a:t> and </a:t>
            </a:r>
            <a:r>
              <a:rPr lang="en-IE" sz="1600" i="1" dirty="0">
                <a:solidFill>
                  <a:schemeClr val="bg2"/>
                </a:solidFill>
              </a:rPr>
              <a:t>installation techniques</a:t>
            </a:r>
            <a:r>
              <a:rPr lang="en-IE" sz="1600" dirty="0">
                <a:solidFill>
                  <a:schemeClr val="bg2"/>
                </a:solidFill>
              </a:rPr>
              <a:t>, particularly in remote sites </a:t>
            </a:r>
          </a:p>
          <a:p>
            <a:pPr marL="4763" indent="-4763">
              <a:buFont typeface="Wingdings 3"/>
              <a:buNone/>
            </a:pPr>
            <a:endParaRPr lang="en-GB" dirty="0"/>
          </a:p>
        </p:txBody>
      </p:sp>
      <p:sp>
        <p:nvSpPr>
          <p:cNvPr id="12" name="TextBox 11"/>
          <p:cNvSpPr txBox="1"/>
          <p:nvPr/>
        </p:nvSpPr>
        <p:spPr>
          <a:xfrm>
            <a:off x="4699536" y="3542464"/>
            <a:ext cx="4343400" cy="3073182"/>
          </a:xfrm>
          <a:prstGeom prst="round2Diag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marL="4763" indent="-4763" algn="ctr" fontAlgn="base">
              <a:spcBef>
                <a:spcPct val="0"/>
              </a:spcBef>
              <a:spcAft>
                <a:spcPct val="0"/>
              </a:spcAft>
            </a:pPr>
            <a:r>
              <a:rPr lang="en-IE" sz="2000" b="1" dirty="0">
                <a:solidFill>
                  <a:prstClr val="black"/>
                </a:solidFill>
              </a:rPr>
              <a:t>WATERBORNE</a:t>
            </a:r>
            <a:endParaRPr lang="en-GB" sz="2000" b="1" dirty="0">
              <a:solidFill>
                <a:prstClr val="black"/>
              </a:solidFill>
            </a:endParaRPr>
          </a:p>
          <a:p>
            <a:pPr marL="4763" indent="-4763" fontAlgn="base">
              <a:spcBef>
                <a:spcPct val="0"/>
              </a:spcBef>
              <a:spcAft>
                <a:spcPct val="0"/>
              </a:spcAft>
            </a:pPr>
            <a:endParaRPr lang="en-IE" sz="8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Deliver more efficient and sustainable waterborne transport systems and infrastructure.</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Increase support for the emerging offshore energy sector.</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Reduce impact on the environment.</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Help deliver a more competitive and sustainable low carbon economy.</a:t>
            </a:r>
            <a:endParaRPr lang="en-GB" sz="1600" dirty="0">
              <a:solidFill>
                <a:prstClr val="black"/>
              </a:solidFill>
            </a:endParaRPr>
          </a:p>
          <a:p>
            <a:pPr marL="285750" indent="-285750" fontAlgn="base">
              <a:spcBef>
                <a:spcPct val="0"/>
              </a:spcBef>
              <a:spcAft>
                <a:spcPct val="0"/>
              </a:spcAft>
              <a:buFont typeface="Arial" panose="020B0604020202020204" pitchFamily="34" charset="0"/>
              <a:buChar char="•"/>
            </a:pPr>
            <a:r>
              <a:rPr lang="en-IE" sz="1600" dirty="0">
                <a:solidFill>
                  <a:prstClr val="black"/>
                </a:solidFill>
              </a:rPr>
              <a:t>Prioritise safety and security.</a:t>
            </a:r>
            <a:endParaRPr lang="en-GB" sz="1400" dirty="0">
              <a:solidFill>
                <a:prstClr val="black"/>
              </a:solidFill>
            </a:endParaRPr>
          </a:p>
        </p:txBody>
      </p:sp>
      <p:sp>
        <p:nvSpPr>
          <p:cNvPr id="8" name="Title 1"/>
          <p:cNvSpPr txBox="1">
            <a:spLocks/>
          </p:cNvSpPr>
          <p:nvPr/>
        </p:nvSpPr>
        <p:spPr>
          <a:xfrm>
            <a:off x="264036" y="1359776"/>
            <a:ext cx="4495800" cy="1030560"/>
          </a:xfrm>
          <a:prstGeom prst="ellipse">
            <a:avLst/>
          </a:prstGeom>
          <a:solidFill>
            <a:srgbClr val="3366FF"/>
          </a:solidFill>
        </p:spPr>
        <p:style>
          <a:lnRef idx="0">
            <a:schemeClr val="accent1"/>
          </a:lnRef>
          <a:fillRef idx="3">
            <a:schemeClr val="accent1"/>
          </a:fillRef>
          <a:effectRef idx="3">
            <a:schemeClr val="accent1"/>
          </a:effectRef>
          <a:fontRef idx="minor">
            <a:schemeClr val="lt1"/>
          </a:fontRef>
        </p:style>
        <p:txBody>
          <a:bodyPr vert="horz" anchor="b" anchorCtr="0">
            <a:normAutofit fontScale="92500"/>
          </a:bodyPr>
          <a:lstStyle>
            <a:lvl1pPr algn="l" rtl="0" eaLnBrk="1" latinLnBrk="0" hangingPunct="1">
              <a:spcBef>
                <a:spcPct val="0"/>
              </a:spcBef>
              <a:buNone/>
              <a:defRPr kumimoji="0"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E" sz="2000" b="1" dirty="0"/>
              <a:t>EU Directive 2009 </a:t>
            </a:r>
            <a:r>
              <a:rPr lang="en-IE" sz="2000" dirty="0"/>
              <a:t>20% wind energy penetration by 2020</a:t>
            </a:r>
            <a:endParaRPr lang="en-GB" sz="2000" dirty="0"/>
          </a:p>
        </p:txBody>
      </p:sp>
    </p:spTree>
    <p:extLst>
      <p:ext uri="{BB962C8B-B14F-4D97-AF65-F5344CB8AC3E}">
        <p14:creationId xmlns:p14="http://schemas.microsoft.com/office/powerpoint/2010/main" val="400054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7640" y="1340768"/>
            <a:ext cx="7924800" cy="4525963"/>
          </a:xfrm>
        </p:spPr>
        <p:txBody>
          <a:bodyPr/>
          <a:lstStyle/>
          <a:p>
            <a:pPr marL="0" lvl="0" indent="0" algn="ctr">
              <a:buNone/>
            </a:pPr>
            <a:r>
              <a:rPr lang="en-IE" b="1" dirty="0">
                <a:solidFill>
                  <a:srgbClr val="00B0F0"/>
                </a:solidFill>
              </a:rPr>
              <a:t>L</a:t>
            </a:r>
            <a:r>
              <a:rPr lang="en-IE" dirty="0">
                <a:solidFill>
                  <a:srgbClr val="264B96"/>
                </a:solidFill>
              </a:rPr>
              <a:t>ogistic </a:t>
            </a:r>
            <a:r>
              <a:rPr lang="en-IE" b="1" dirty="0">
                <a:solidFill>
                  <a:srgbClr val="00B0F0"/>
                </a:solidFill>
              </a:rPr>
              <a:t>E</a:t>
            </a:r>
            <a:r>
              <a:rPr lang="en-IE" dirty="0">
                <a:solidFill>
                  <a:srgbClr val="264B96"/>
                </a:solidFill>
              </a:rPr>
              <a:t>fficiencies </a:t>
            </a:r>
            <a:r>
              <a:rPr lang="en-IE" b="1" dirty="0">
                <a:solidFill>
                  <a:srgbClr val="00B0F0"/>
                </a:solidFill>
              </a:rPr>
              <a:t>A</a:t>
            </a:r>
            <a:r>
              <a:rPr lang="en-IE" dirty="0">
                <a:solidFill>
                  <a:srgbClr val="264B96"/>
                </a:solidFill>
              </a:rPr>
              <a:t>nd </a:t>
            </a:r>
            <a:r>
              <a:rPr lang="en-IE" b="1" dirty="0">
                <a:solidFill>
                  <a:srgbClr val="00B0F0"/>
                </a:solidFill>
              </a:rPr>
              <a:t>N</a:t>
            </a:r>
            <a:r>
              <a:rPr lang="en-IE" dirty="0">
                <a:solidFill>
                  <a:srgbClr val="264B96"/>
                </a:solidFill>
              </a:rPr>
              <a:t>aval architecture for </a:t>
            </a:r>
            <a:r>
              <a:rPr lang="en-IE" b="1" dirty="0">
                <a:solidFill>
                  <a:srgbClr val="00B0F0"/>
                </a:solidFill>
              </a:rPr>
              <a:t>W</a:t>
            </a:r>
            <a:r>
              <a:rPr lang="en-IE" dirty="0">
                <a:solidFill>
                  <a:srgbClr val="264B96"/>
                </a:solidFill>
              </a:rPr>
              <a:t>ind </a:t>
            </a:r>
            <a:r>
              <a:rPr lang="en-IE" b="1" dirty="0">
                <a:solidFill>
                  <a:srgbClr val="00B0F0"/>
                </a:solidFill>
              </a:rPr>
              <a:t>I</a:t>
            </a:r>
            <a:r>
              <a:rPr lang="en-IE" dirty="0">
                <a:solidFill>
                  <a:srgbClr val="264B96"/>
                </a:solidFill>
              </a:rPr>
              <a:t>nstallations with </a:t>
            </a:r>
            <a:r>
              <a:rPr lang="en-IE" b="1" dirty="0">
                <a:solidFill>
                  <a:srgbClr val="00B0F0"/>
                </a:solidFill>
              </a:rPr>
              <a:t>N</a:t>
            </a:r>
            <a:r>
              <a:rPr lang="en-IE" dirty="0">
                <a:solidFill>
                  <a:srgbClr val="264B96"/>
                </a:solidFill>
              </a:rPr>
              <a:t>ovel </a:t>
            </a:r>
            <a:r>
              <a:rPr lang="en-IE" b="1" dirty="0">
                <a:solidFill>
                  <a:srgbClr val="00B0F0"/>
                </a:solidFill>
              </a:rPr>
              <a:t>D</a:t>
            </a:r>
            <a:r>
              <a:rPr lang="en-IE" dirty="0">
                <a:solidFill>
                  <a:srgbClr val="264B96"/>
                </a:solidFill>
              </a:rPr>
              <a:t>evelopments</a:t>
            </a:r>
          </a:p>
          <a:p>
            <a:endParaRPr lang="en-GB" sz="1050" dirty="0"/>
          </a:p>
          <a:p>
            <a:endParaRPr lang="en-GB" sz="1800" dirty="0"/>
          </a:p>
          <a:p>
            <a:endParaRPr lang="en-GB" sz="1800" dirty="0"/>
          </a:p>
          <a:p>
            <a:endParaRPr lang="en-GB" sz="1800" dirty="0"/>
          </a:p>
          <a:p>
            <a:r>
              <a:rPr lang="en-GB" sz="1800" dirty="0"/>
              <a:t>UCC is coordinator</a:t>
            </a:r>
          </a:p>
          <a:p>
            <a:r>
              <a:rPr lang="en-GB" sz="1800" dirty="0"/>
              <a:t>31 partner organisations</a:t>
            </a:r>
          </a:p>
          <a:p>
            <a:pPr lvl="1"/>
            <a:r>
              <a:rPr lang="en-GB" sz="1600" dirty="0"/>
              <a:t>52% industry partners</a:t>
            </a:r>
          </a:p>
          <a:p>
            <a:pPr lvl="1"/>
            <a:r>
              <a:rPr lang="en-GB" sz="1600" dirty="0"/>
              <a:t>Representing 11 countries; </a:t>
            </a:r>
          </a:p>
          <a:p>
            <a:r>
              <a:rPr lang="en-US" sz="1800" dirty="0"/>
              <a:t>€14.9m total funding; €10m EC funding</a:t>
            </a:r>
          </a:p>
          <a:p>
            <a:r>
              <a:rPr lang="en-GB" sz="1800" dirty="0"/>
              <a:t>4 year duration</a:t>
            </a:r>
          </a:p>
          <a:p>
            <a:pPr lvl="1"/>
            <a:r>
              <a:rPr lang="en-GB" sz="1500" dirty="0"/>
              <a:t>Start date: December 2013</a:t>
            </a:r>
          </a:p>
        </p:txBody>
      </p:sp>
      <p:sp>
        <p:nvSpPr>
          <p:cNvPr id="3" name="Title 2"/>
          <p:cNvSpPr>
            <a:spLocks noGrp="1"/>
          </p:cNvSpPr>
          <p:nvPr>
            <p:ph type="title"/>
          </p:nvPr>
        </p:nvSpPr>
        <p:spPr>
          <a:xfrm>
            <a:off x="304800" y="84584"/>
            <a:ext cx="8001000" cy="896144"/>
          </a:xfrm>
        </p:spPr>
        <p:txBody>
          <a:bodyPr/>
          <a:lstStyle/>
          <a:p>
            <a:r>
              <a:rPr lang="en-GB" sz="2200" dirty="0"/>
              <a:t>Project summary</a:t>
            </a:r>
            <a:r>
              <a:rPr lang="en-GB" dirty="0"/>
              <a:t/>
            </a:r>
            <a:br>
              <a:rPr lang="en-GB" dirty="0"/>
            </a:br>
            <a:r>
              <a:rPr lang="en-GB" dirty="0"/>
              <a:t>LEANWIND</a:t>
            </a:r>
            <a:endParaRPr lang="en-IE" dirty="0"/>
          </a:p>
        </p:txBody>
      </p:sp>
      <p:pic>
        <p:nvPicPr>
          <p:cNvPr id="4" name="Picture 2" descr="C:\Users\klynch\Documents\2013 - LEANWIND Project\1 - Promotional\Kick-off promotional\Press photos\Leanwind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93" b="8720"/>
          <a:stretch/>
        </p:blipFill>
        <p:spPr bwMode="auto">
          <a:xfrm>
            <a:off x="5364088" y="3140968"/>
            <a:ext cx="3093290" cy="307482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bwMode="auto">
          <a:xfrm>
            <a:off x="612082" y="2132856"/>
            <a:ext cx="79248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tx2"/>
              </a:buClr>
              <a:buFont typeface="Arial" charset="0"/>
              <a:buChar char="•"/>
              <a:defRPr sz="2400" kern="1200">
                <a:solidFill>
                  <a:schemeClr val="bg2"/>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200" kern="1200">
                <a:solidFill>
                  <a:schemeClr val="bg2"/>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rgbClr val="6BA8CF"/>
              </a:buClr>
              <a:buFont typeface="Arial" charset="0"/>
              <a:buChar char="•"/>
              <a:defRPr sz="2000" kern="1200">
                <a:solidFill>
                  <a:schemeClr val="bg2"/>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kern="1200">
                <a:solidFill>
                  <a:schemeClr val="bg2"/>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sz="1600" kern="1200">
                <a:solidFill>
                  <a:schemeClr val="bg2"/>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IE" sz="2000" dirty="0"/>
              <a:t>OBJECTIVE: </a:t>
            </a:r>
            <a:r>
              <a:rPr lang="en-IE" sz="2000" i="1" dirty="0"/>
              <a:t>to provide cost reductions across the offshore wind farm lifecycle and supply chain through the application of lean principles and the development of state of the art technologies and tools</a:t>
            </a:r>
            <a:r>
              <a:rPr lang="en-IE" sz="2000" dirty="0"/>
              <a:t>. </a:t>
            </a:r>
            <a:endParaRPr lang="en-IE" dirty="0"/>
          </a:p>
          <a:p>
            <a:pPr marL="0" indent="0">
              <a:buFont typeface="Arial" charset="0"/>
              <a:buNone/>
            </a:pPr>
            <a:endParaRPr lang="en-IE" dirty="0"/>
          </a:p>
          <a:p>
            <a:pPr marL="0" indent="0">
              <a:buFont typeface="Arial" charset="0"/>
              <a:buNone/>
            </a:pPr>
            <a:endParaRPr lang="en-IE" dirty="0"/>
          </a:p>
        </p:txBody>
      </p:sp>
      <p:sp>
        <p:nvSpPr>
          <p:cNvPr id="6" name="TextBox 5"/>
          <p:cNvSpPr txBox="1"/>
          <p:nvPr/>
        </p:nvSpPr>
        <p:spPr>
          <a:xfrm>
            <a:off x="4574482" y="6215792"/>
            <a:ext cx="4477608" cy="553998"/>
          </a:xfrm>
          <a:prstGeom prst="rect">
            <a:avLst/>
          </a:prstGeom>
          <a:noFill/>
        </p:spPr>
        <p:txBody>
          <a:bodyPr wrap="square" rtlCol="0">
            <a:spAutoFit/>
          </a:bodyPr>
          <a:lstStyle/>
          <a:p>
            <a:r>
              <a:rPr lang="en-IE" sz="1000" i="1" dirty="0" err="1">
                <a:solidFill>
                  <a:schemeClr val="bg2"/>
                </a:solidFill>
              </a:rPr>
              <a:t>Dr.</a:t>
            </a:r>
            <a:r>
              <a:rPr lang="en-IE" sz="1000" i="1" dirty="0">
                <a:solidFill>
                  <a:schemeClr val="bg2"/>
                </a:solidFill>
              </a:rPr>
              <a:t> Jimmy </a:t>
            </a:r>
            <a:r>
              <a:rPr lang="en-IE" sz="1000" i="1">
                <a:solidFill>
                  <a:schemeClr val="bg2"/>
                </a:solidFill>
              </a:rPr>
              <a:t>Murphy (UCC</a:t>
            </a:r>
            <a:r>
              <a:rPr lang="en-IE" sz="1000" i="1" dirty="0">
                <a:solidFill>
                  <a:schemeClr val="bg2"/>
                </a:solidFill>
              </a:rPr>
              <a:t>), </a:t>
            </a:r>
            <a:r>
              <a:rPr lang="en-IE" sz="1000" i="1" dirty="0" err="1">
                <a:solidFill>
                  <a:schemeClr val="bg2"/>
                </a:solidFill>
              </a:rPr>
              <a:t>Máire</a:t>
            </a:r>
            <a:r>
              <a:rPr lang="en-IE" sz="1000" i="1" dirty="0">
                <a:solidFill>
                  <a:schemeClr val="bg2"/>
                </a:solidFill>
              </a:rPr>
              <a:t> </a:t>
            </a:r>
            <a:r>
              <a:rPr lang="en-IE" sz="1000" i="1" dirty="0" err="1">
                <a:solidFill>
                  <a:schemeClr val="bg2"/>
                </a:solidFill>
              </a:rPr>
              <a:t>Geoghegan</a:t>
            </a:r>
            <a:r>
              <a:rPr lang="en-IE" sz="1000" i="1" dirty="0">
                <a:solidFill>
                  <a:schemeClr val="bg2"/>
                </a:solidFill>
              </a:rPr>
              <a:t>-Quinn (EU Commissioner for Research, Innovation &amp; Science), and Ørnulf Jan Rødseth (Norwegian Marine Technology Research Institute) © Gary O'Neill</a:t>
            </a:r>
            <a:endParaRPr lang="en-GB" sz="1000" i="1" dirty="0">
              <a:solidFill>
                <a:schemeClr val="bg2"/>
              </a:solidFill>
            </a:endParaRPr>
          </a:p>
        </p:txBody>
      </p:sp>
    </p:spTree>
    <p:extLst>
      <p:ext uri="{BB962C8B-B14F-4D97-AF65-F5344CB8AC3E}">
        <p14:creationId xmlns:p14="http://schemas.microsoft.com/office/powerpoint/2010/main" val="39527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6093296"/>
            <a:ext cx="8824332" cy="630942"/>
          </a:xfrm>
          <a:prstGeom prst="rect">
            <a:avLst/>
          </a:prstGeom>
        </p:spPr>
        <p:txBody>
          <a:bodyPr wrap="square">
            <a:spAutoFit/>
          </a:bodyPr>
          <a:lstStyle/>
          <a:p>
            <a:r>
              <a:rPr lang="en-IE" sz="1100" dirty="0"/>
              <a:t>Anticipated and potential impact of innovations on Installation (LEFT) and O&amp;M (RIGHT) for a wind farm with 6MW-class turbines with FID in 2020 compared with 4MW turbine on the same site in 2011 </a:t>
            </a:r>
            <a:r>
              <a:rPr lang="en-IE" sz="1200" dirty="0"/>
              <a:t>(</a:t>
            </a:r>
            <a:r>
              <a:rPr lang="en-IE" sz="1100" i="1" dirty="0"/>
              <a:t>Source: </a:t>
            </a:r>
            <a:r>
              <a:rPr lang="en-GB" sz="1100" i="1" dirty="0"/>
              <a:t>BVG Associates, Offshore wind cost reduction pathways: Technology work stream, June 2012, p. 110 &amp; 137.</a:t>
            </a:r>
            <a:r>
              <a:rPr lang="en-IE" sz="1200" dirty="0"/>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69"/>
          <a:stretch/>
        </p:blipFill>
        <p:spPr bwMode="auto">
          <a:xfrm>
            <a:off x="9739" y="1538756"/>
            <a:ext cx="5498365" cy="455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6553" b="13592"/>
          <a:stretch/>
        </p:blipFill>
        <p:spPr bwMode="auto">
          <a:xfrm>
            <a:off x="4716016" y="1628800"/>
            <a:ext cx="4315351" cy="266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130" t="85614" r="17093"/>
          <a:stretch/>
        </p:blipFill>
        <p:spPr bwMode="auto">
          <a:xfrm>
            <a:off x="7230496" y="4297599"/>
            <a:ext cx="1769711" cy="42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2"/>
          <p:cNvSpPr txBox="1">
            <a:spLocks/>
          </p:cNvSpPr>
          <p:nvPr/>
        </p:nvSpPr>
        <p:spPr bwMode="auto">
          <a:xfrm>
            <a:off x="304800" y="116632"/>
            <a:ext cx="8001000" cy="59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GB" sz="2200" dirty="0"/>
              <a:t>Background</a:t>
            </a:r>
            <a:r>
              <a:rPr lang="en-GB" dirty="0"/>
              <a:t/>
            </a:r>
            <a:br>
              <a:rPr lang="en-GB" dirty="0"/>
            </a:br>
            <a:r>
              <a:rPr lang="en-GB" dirty="0"/>
              <a:t>Offshore Wind Industry </a:t>
            </a:r>
            <a:endParaRPr lang="en-IE" dirty="0"/>
          </a:p>
        </p:txBody>
      </p:sp>
    </p:spTree>
    <p:extLst>
      <p:ext uri="{BB962C8B-B14F-4D97-AF65-F5344CB8AC3E}">
        <p14:creationId xmlns:p14="http://schemas.microsoft.com/office/powerpoint/2010/main" val="3302079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090"/>
          <a:stretch/>
        </p:blipFill>
        <p:spPr>
          <a:xfrm>
            <a:off x="615144" y="1484783"/>
            <a:ext cx="7380312" cy="5364199"/>
          </a:xfrm>
          <a:prstGeom prst="rect">
            <a:avLst/>
          </a:prstGeom>
        </p:spPr>
      </p:pic>
      <p:sp>
        <p:nvSpPr>
          <p:cNvPr id="3" name="Title 2"/>
          <p:cNvSpPr>
            <a:spLocks noGrp="1"/>
          </p:cNvSpPr>
          <p:nvPr>
            <p:ph type="title"/>
          </p:nvPr>
        </p:nvSpPr>
        <p:spPr>
          <a:xfrm>
            <a:off x="304800" y="116632"/>
            <a:ext cx="8001000" cy="752128"/>
          </a:xfrm>
        </p:spPr>
        <p:txBody>
          <a:bodyPr/>
          <a:lstStyle/>
          <a:p>
            <a:r>
              <a:rPr lang="en-GB" sz="2200" dirty="0"/>
              <a:t>Project Summary</a:t>
            </a:r>
            <a:br>
              <a:rPr lang="en-GB" sz="2200" dirty="0"/>
            </a:br>
            <a:r>
              <a:rPr lang="en-GB" dirty="0"/>
              <a:t>LEANWIND Consortium</a:t>
            </a:r>
            <a:r>
              <a:rPr lang="en-US" dirty="0"/>
              <a:t/>
            </a:r>
            <a:br>
              <a:rPr lang="en-US" dirty="0"/>
            </a:br>
            <a:endParaRPr lang="en-IE" dirty="0"/>
          </a:p>
        </p:txBody>
      </p:sp>
      <p:sp>
        <p:nvSpPr>
          <p:cNvPr id="5" name="Content Placeholder 1"/>
          <p:cNvSpPr txBox="1">
            <a:spLocks/>
          </p:cNvSpPr>
          <p:nvPr/>
        </p:nvSpPr>
        <p:spPr bwMode="auto">
          <a:xfrm>
            <a:off x="2339752" y="1628800"/>
            <a:ext cx="640871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tx2"/>
              </a:buClr>
              <a:buFont typeface="Arial" charset="0"/>
              <a:buChar char="•"/>
              <a:defRPr sz="2400" kern="1200">
                <a:solidFill>
                  <a:schemeClr val="bg2"/>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200" kern="1200">
                <a:solidFill>
                  <a:schemeClr val="bg2"/>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rgbClr val="6BA8CF"/>
              </a:buClr>
              <a:buFont typeface="Arial" charset="0"/>
              <a:buChar char="•"/>
              <a:defRPr sz="2000" kern="1200">
                <a:solidFill>
                  <a:schemeClr val="bg2"/>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kern="1200">
                <a:solidFill>
                  <a:schemeClr val="bg2"/>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sz="1600" kern="1200">
                <a:solidFill>
                  <a:schemeClr val="bg2"/>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800" dirty="0"/>
              <a:t>52% Industry Partners</a:t>
            </a:r>
          </a:p>
          <a:p>
            <a:pPr marL="0" indent="0" algn="ctr">
              <a:buNone/>
            </a:pPr>
            <a:r>
              <a:rPr lang="en-GB" sz="1800" dirty="0"/>
              <a:t>Aims to be industry relevant and not simply an academic project</a:t>
            </a:r>
          </a:p>
        </p:txBody>
      </p:sp>
    </p:spTree>
    <p:extLst>
      <p:ext uri="{BB962C8B-B14F-4D97-AF65-F5344CB8AC3E}">
        <p14:creationId xmlns:p14="http://schemas.microsoft.com/office/powerpoint/2010/main" val="274261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NWIND Presentation template">
  <a:themeElements>
    <a:clrScheme name="Aangepast 2">
      <a:dk1>
        <a:srgbClr val="005596"/>
      </a:dk1>
      <a:lt1>
        <a:sysClr val="window" lastClr="FFFFFF"/>
      </a:lt1>
      <a:dk2>
        <a:srgbClr val="005596"/>
      </a:dk2>
      <a:lt2>
        <a:srgbClr val="000000"/>
      </a:lt2>
      <a:accent1>
        <a:srgbClr val="005596"/>
      </a:accent1>
      <a:accent2>
        <a:srgbClr val="E05115"/>
      </a:accent2>
      <a:accent3>
        <a:srgbClr val="78BDE8"/>
      </a:accent3>
      <a:accent4>
        <a:srgbClr val="FDC400"/>
      </a:accent4>
      <a:accent5>
        <a:srgbClr val="E05115"/>
      </a:accent5>
      <a:accent6>
        <a:srgbClr val="FFFFFF"/>
      </a:accent6>
      <a:hlink>
        <a:srgbClr val="0000FF"/>
      </a:hlink>
      <a:folHlink>
        <a:srgbClr val="E05115"/>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LEANWIND Presentation template</Template>
  <TotalTime>1475</TotalTime>
  <Words>2476</Words>
  <Application>Microsoft Office PowerPoint</Application>
  <PresentationFormat>On-screen Show (4:3)</PresentationFormat>
  <Paragraphs>286</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Franklin Gothic Book</vt:lpstr>
      <vt:lpstr>Franklin Gothic Medium</vt:lpstr>
      <vt:lpstr>Times New Roman</vt:lpstr>
      <vt:lpstr>Wingdings 3</vt:lpstr>
      <vt:lpstr>ヒラギノ角ゴ Pro W3</vt:lpstr>
      <vt:lpstr>LEANWIND Presentation template</vt:lpstr>
      <vt:lpstr>PowerPoint Presentation</vt:lpstr>
      <vt:lpstr> Presentation Structure</vt:lpstr>
      <vt:lpstr>Benefit to society Cost reduction in Offshore Wind</vt:lpstr>
      <vt:lpstr>Benefit to society Cost reduction in Offshore Wind</vt:lpstr>
      <vt:lpstr>Benefit to society Cost reduction in Offshore Wind</vt:lpstr>
      <vt:lpstr>Background Policy</vt:lpstr>
      <vt:lpstr>Project summary LEANWIND</vt:lpstr>
      <vt:lpstr>PowerPoint Presentation</vt:lpstr>
      <vt:lpstr>Project Summary LEANWIND Consortium </vt:lpstr>
      <vt:lpstr>PowerPoint Presentation</vt:lpstr>
      <vt:lpstr>LEANWIND Work Structure - Levels of Optimisation</vt:lpstr>
      <vt:lpstr>LEANWIND Work Structure</vt:lpstr>
      <vt:lpstr>LEANWIND Work Structure</vt:lpstr>
      <vt:lpstr>LEANWIND Work Structure</vt:lpstr>
      <vt:lpstr>LEANWIND Work Structure</vt:lpstr>
      <vt:lpstr>LEANWIND Work Structure</vt:lpstr>
      <vt:lpstr>LEANWIND Work Structure</vt:lpstr>
      <vt:lpstr>LEANWIND Key project outputs</vt:lpstr>
      <vt:lpstr>Contact us</vt:lpstr>
      <vt:lpstr>LEANWIND Expected Impact</vt:lpstr>
      <vt:lpstr>LEANWIND Expected Impact Cost reduction potential </vt:lpstr>
      <vt:lpstr>LEANWIND Expected Impact Environmental &amp; Societal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Devoy McAuliffe</dc:creator>
  <cp:lastModifiedBy>Sabina Potestio</cp:lastModifiedBy>
  <cp:revision>188</cp:revision>
  <dcterms:created xsi:type="dcterms:W3CDTF">2014-02-20T09:16:06Z</dcterms:created>
  <dcterms:modified xsi:type="dcterms:W3CDTF">2017-06-20T11:25:31Z</dcterms:modified>
</cp:coreProperties>
</file>