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2" r:id="rId2"/>
  </p:sldMasterIdLst>
  <p:notesMasterIdLst>
    <p:notesMasterId r:id="rId13"/>
  </p:notesMasterIdLst>
  <p:sldIdLst>
    <p:sldId id="260" r:id="rId3"/>
    <p:sldId id="266" r:id="rId4"/>
    <p:sldId id="326" r:id="rId5"/>
    <p:sldId id="324" r:id="rId6"/>
    <p:sldId id="317" r:id="rId7"/>
    <p:sldId id="327" r:id="rId8"/>
    <p:sldId id="316" r:id="rId9"/>
    <p:sldId id="313" r:id="rId10"/>
    <p:sldId id="325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Objects="1" showGuides="1">
      <p:cViewPr varScale="1">
        <p:scale>
          <a:sx n="116" d="100"/>
          <a:sy n="116" d="100"/>
        </p:scale>
        <p:origin x="1386" y="108"/>
      </p:cViewPr>
      <p:guideLst>
        <p:guide orient="horz" pos="43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9F9D6-816F-4D15-9311-71A0C9D8FD6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2726-4198-4735-8E81-6D574B157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3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1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2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 bwMode="auto">
          <a:xfrm>
            <a:off x="0" y="965200"/>
            <a:ext cx="9143999" cy="37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697413"/>
            <a:ext cx="9144000" cy="2160587"/>
          </a:xfrm>
          <a:prstGeom prst="rect">
            <a:avLst/>
          </a:prstGeom>
          <a:gradFill rotWithShape="1">
            <a:gsLst>
              <a:gs pos="0">
                <a:srgbClr val="004A8F"/>
              </a:gs>
              <a:gs pos="53000">
                <a:srgbClr val="004A8F"/>
              </a:gs>
              <a:gs pos="100000">
                <a:srgbClr val="78B8E5"/>
              </a:gs>
            </a:gsLst>
            <a:lin ang="1560000"/>
          </a:gradFill>
          <a:ln w="63500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400" baseline="-25000" dirty="0">
              <a:latin typeface="Franklin Gothic Book" pitchFamily="-106" charset="0"/>
              <a:ea typeface="+mn-e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4640263"/>
            <a:ext cx="9144000" cy="76200"/>
          </a:xfrm>
          <a:prstGeom prst="rect">
            <a:avLst/>
          </a:prstGeom>
          <a:solidFill>
            <a:schemeClr val="bg1"/>
          </a:solidFill>
          <a:ln w="63500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400" baseline="-25000">
              <a:latin typeface="Franklin Gothic Book" pitchFamily="-106" charset="0"/>
              <a:ea typeface="+mn-ea"/>
              <a:cs typeface="+mn-cs"/>
            </a:endParaRPr>
          </a:p>
        </p:txBody>
      </p:sp>
      <p:pic>
        <p:nvPicPr>
          <p:cNvPr id="11" name="Picture 19" descr="foto2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80963" y="863600"/>
            <a:ext cx="930592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nnwind_logo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6" y="96787"/>
            <a:ext cx="2072928" cy="1087495"/>
          </a:xfrm>
          <a:prstGeom prst="rect">
            <a:avLst/>
          </a:prstGeom>
        </p:spPr>
      </p:pic>
      <p:pic>
        <p:nvPicPr>
          <p:cNvPr id="13" name="Picture 12" descr="FP7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8278"/>
            <a:ext cx="1087140" cy="592866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512" y="6021288"/>
            <a:ext cx="2074912" cy="360040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44" y="4756895"/>
            <a:ext cx="6336406" cy="792634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2844" y="5373216"/>
            <a:ext cx="6336406" cy="792634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4608" y="6309321"/>
            <a:ext cx="2905224" cy="64807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Business title </a:t>
            </a:r>
          </a:p>
          <a:p>
            <a:r>
              <a:rPr lang="en-US" dirty="0" smtClean="0"/>
              <a:t>Company </a:t>
            </a:r>
          </a:p>
        </p:txBody>
      </p:sp>
    </p:spTree>
    <p:extLst>
      <p:ext uri="{BB962C8B-B14F-4D97-AF65-F5344CB8AC3E}">
        <p14:creationId xmlns:p14="http://schemas.microsoft.com/office/powerpoint/2010/main" val="11726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1" name="Picture 10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2" name="Picture 11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8160" y="1733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Support</a:t>
            </a:r>
            <a:r>
              <a:rPr lang="en-US" sz="2000" b="0" i="0" baseline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 by</a:t>
            </a:r>
            <a:endParaRPr lang="en-US" sz="2000" b="0" i="0" dirty="0">
              <a:solidFill>
                <a:schemeClr val="tx1"/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4360" y="2133600"/>
            <a:ext cx="798576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FP7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/>
          <a:stretch/>
        </p:blipFill>
        <p:spPr>
          <a:xfrm>
            <a:off x="2044700" y="2852936"/>
            <a:ext cx="5041392" cy="2228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14-15 Nov 2012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Kick-off meeting, DTU, </a:t>
            </a:r>
            <a:r>
              <a:rPr lang="en-US" dirty="0" err="1" smtClean="0"/>
              <a:t>Risoe</a:t>
            </a:r>
            <a:r>
              <a:rPr lang="en-US" dirty="0" smtClean="0"/>
              <a:t> Campus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03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092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71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77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63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741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14-15 Nov 2012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Kick-off meeting, DTU, </a:t>
            </a:r>
            <a:r>
              <a:rPr lang="en-US" dirty="0" err="1" smtClean="0"/>
              <a:t>Risoe</a:t>
            </a:r>
            <a:r>
              <a:rPr lang="en-US" dirty="0" smtClean="0"/>
              <a:t> Campus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58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Innwind_logo_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67" y="6296607"/>
            <a:ext cx="56197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36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74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237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755-8A0E-42AF-86FC-751652C72FB1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6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4" name="Picture 13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6162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6" name="Picture 15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22" name="Picture 21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0" name="Picture 9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85800" y="3636963"/>
            <a:ext cx="781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5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  <p:pic>
        <p:nvPicPr>
          <p:cNvPr id="15" name="Picture 14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849086"/>
          </a:xfrm>
          <a:prstGeom prst="rect">
            <a:avLst/>
          </a:prstGeom>
        </p:spPr>
      </p:pic>
      <p:pic>
        <p:nvPicPr>
          <p:cNvPr id="8" name="Picture 7" descr="IEE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6437057"/>
            <a:ext cx="1981200" cy="344743"/>
          </a:xfrm>
          <a:prstGeom prst="rect">
            <a:avLst/>
          </a:prstGeom>
        </p:spPr>
      </p:pic>
      <p:pic>
        <p:nvPicPr>
          <p:cNvPr id="6" name="Picture 5" descr="Innwind_logo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013"/>
            <a:ext cx="2016224" cy="1057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3" name="Picture 12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3" name="Picture 12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3" r:id="rId4"/>
    <p:sldLayoutId id="2147483649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14-15 Nov 2012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Kick-off meeting, DTU, </a:t>
            </a:r>
            <a:r>
              <a:rPr lang="en-US" dirty="0" err="1" smtClean="0"/>
              <a:t>Risoe</a:t>
            </a:r>
            <a:r>
              <a:rPr lang="en-US" dirty="0" smtClean="0"/>
              <a:t> Campus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1122-27A0-480E-8C5D-533223F8A2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39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wind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46" y="6019800"/>
            <a:ext cx="8812054" cy="360040"/>
          </a:xfrm>
        </p:spPr>
        <p:txBody>
          <a:bodyPr>
            <a:noAutofit/>
          </a:bodyPr>
          <a:lstStyle/>
          <a:p>
            <a:pPr algn="ctr"/>
            <a:r>
              <a:rPr lang="en-GB" sz="1800" dirty="0" smtClean="0"/>
              <a:t>Project Coordinator Peter </a:t>
            </a:r>
            <a:r>
              <a:rPr lang="en-GB" sz="1800" dirty="0"/>
              <a:t>Hjuler </a:t>
            </a:r>
            <a:r>
              <a:rPr lang="en-GB" sz="1800" dirty="0" smtClean="0"/>
              <a:t>Jensen, DTU WIND ENERGY</a:t>
            </a:r>
            <a:endParaRPr lang="en-GB" sz="18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756894"/>
            <a:ext cx="9144000" cy="1034305"/>
          </a:xfrm>
        </p:spPr>
        <p:txBody>
          <a:bodyPr>
            <a:noAutofit/>
          </a:bodyPr>
          <a:lstStyle/>
          <a:p>
            <a:pPr algn="ctr"/>
            <a:r>
              <a:rPr lang="en-GB" sz="1800" dirty="0" smtClean="0"/>
              <a:t>INNWIND.EU</a:t>
            </a:r>
          </a:p>
          <a:p>
            <a:pPr algn="ctr"/>
            <a:r>
              <a:rPr lang="en-US" sz="1800" i="1" dirty="0" smtClean="0"/>
              <a:t>INNOVATIVE </a:t>
            </a:r>
            <a:r>
              <a:rPr lang="en-US" sz="1800" i="1" dirty="0"/>
              <a:t>WIND CONVERSION SYSTEMS (10-20MW) FOR OFFSHORE </a:t>
            </a:r>
            <a:r>
              <a:rPr lang="en-US" sz="1800" i="1" dirty="0" smtClean="0"/>
              <a:t>APPLICATIONS</a:t>
            </a:r>
          </a:p>
          <a:p>
            <a:pPr algn="ctr"/>
            <a:r>
              <a:rPr lang="en-US" sz="1800" dirty="0"/>
              <a:t>Key Findings towards lowering the LCOE of Offshore Wind turbines </a:t>
            </a:r>
            <a:endParaRPr lang="en-GB" sz="1800" dirty="0"/>
          </a:p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02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A very successful project with 10 and 20 MW WT offshore concepts and a lot of promising innovations</a:t>
            </a:r>
          </a:p>
          <a:p>
            <a:r>
              <a:rPr lang="en-US" sz="3200" b="1" dirty="0" smtClean="0"/>
              <a:t>LCOE reductions in concepts </a:t>
            </a:r>
            <a:r>
              <a:rPr lang="en-US" sz="3200" b="1" dirty="0"/>
              <a:t>up </a:t>
            </a:r>
            <a:r>
              <a:rPr lang="en-US" sz="3200" b="1" dirty="0" smtClean="0"/>
              <a:t>to an </a:t>
            </a:r>
            <a:r>
              <a:rPr lang="en-US" sz="3200" b="1" dirty="0"/>
              <a:t>overall reduction of more than 30% </a:t>
            </a:r>
            <a:r>
              <a:rPr lang="en-US" sz="3200" b="1" dirty="0" smtClean="0"/>
              <a:t>compared </a:t>
            </a:r>
            <a:r>
              <a:rPr lang="en-US" sz="3200" b="1" dirty="0"/>
              <a:t>to the </a:t>
            </a:r>
            <a:r>
              <a:rPr lang="en-US" sz="3200" b="1" dirty="0" smtClean="0"/>
              <a:t>reference 5 </a:t>
            </a:r>
            <a:r>
              <a:rPr lang="en-US" sz="3200" b="1" dirty="0"/>
              <a:t>MW </a:t>
            </a:r>
            <a:r>
              <a:rPr lang="en-US" sz="3200" b="1" dirty="0" smtClean="0"/>
              <a:t>turbine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/>
              <a:t>Program: 6 presentations of results from INNWIND.EU:</a:t>
            </a:r>
            <a:endParaRPr lang="en-US" sz="3200" b="1" dirty="0"/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unga"/>
              </a:rPr>
              <a:t>Lightweight Rotor design for 10 MW –20 MW wind turbines 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unga"/>
            </a:endParaRPr>
          </a:p>
          <a:p>
            <a:pPr lvl="1"/>
            <a:r>
              <a:rPr lang="en-US" dirty="0"/>
              <a:t>Wind observers and advanced controls for Innovative </a:t>
            </a:r>
            <a:r>
              <a:rPr lang="en-US" dirty="0" smtClean="0"/>
              <a:t>Turbines</a:t>
            </a:r>
          </a:p>
          <a:p>
            <a:pPr lvl="1"/>
            <a:r>
              <a:rPr lang="en-US" dirty="0"/>
              <a:t>Wind observers and advanced controls for Innovative </a:t>
            </a:r>
            <a:r>
              <a:rPr lang="en-US" dirty="0" smtClean="0"/>
              <a:t>Turbines</a:t>
            </a:r>
          </a:p>
          <a:p>
            <a:pPr lvl="1"/>
            <a:r>
              <a:rPr lang="en-US" dirty="0"/>
              <a:t>Drivetrain Structures for 10 MW - 20 MW Wind </a:t>
            </a:r>
            <a:r>
              <a:rPr lang="en-US" dirty="0" smtClean="0"/>
              <a:t>Turbines</a:t>
            </a:r>
          </a:p>
          <a:p>
            <a:pPr lvl="1"/>
            <a:r>
              <a:rPr lang="en-US" dirty="0"/>
              <a:t>Cost Effective Fixed and Floating Sub Structures </a:t>
            </a:r>
            <a:endParaRPr lang="en-US" dirty="0" smtClean="0"/>
          </a:p>
          <a:p>
            <a:pPr lvl="1"/>
            <a:r>
              <a:rPr lang="en-US" dirty="0"/>
              <a:t>LCOE reduction for the 20 MW wind </a:t>
            </a:r>
            <a:r>
              <a:rPr lang="en-US" dirty="0" smtClean="0"/>
              <a:t>turbine</a:t>
            </a:r>
            <a:endParaRPr lang="en-US" sz="3200" dirty="0"/>
          </a:p>
          <a:p>
            <a:r>
              <a:rPr lang="en-US" sz="3200" dirty="0" smtClean="0"/>
              <a:t>Final reports </a:t>
            </a:r>
            <a:r>
              <a:rPr lang="en-US" sz="3200" dirty="0"/>
              <a:t>is available </a:t>
            </a:r>
            <a:r>
              <a:rPr lang="en-US" sz="3200" dirty="0" smtClean="0"/>
              <a:t>as deliverables on the web site:</a:t>
            </a:r>
          </a:p>
          <a:p>
            <a:pPr marL="457200" lvl="1" indent="0">
              <a:buNone/>
            </a:pPr>
            <a:r>
              <a:rPr lang="en-US" sz="3000" dirty="0" smtClean="0">
                <a:hlinkClick r:id="rId3"/>
              </a:rPr>
              <a:t>www.innwind.eu</a:t>
            </a:r>
            <a:endParaRPr lang="en-US" sz="3000" dirty="0" smtClean="0"/>
          </a:p>
          <a:p>
            <a:pPr marL="457200" lvl="1" indent="0">
              <a:buNone/>
            </a:pPr>
            <a:endParaRPr lang="en-US" sz="3000" dirty="0" smtClean="0"/>
          </a:p>
          <a:p>
            <a:pPr marL="457200" lvl="1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Conclusions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993968"/>
            <a:ext cx="3505200" cy="1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000" cy="530712"/>
          </a:xfrm>
        </p:spPr>
        <p:txBody>
          <a:bodyPr/>
          <a:lstStyle/>
          <a:p>
            <a:pPr algn="ctr"/>
            <a:r>
              <a:rPr lang="en-US" sz="2800" dirty="0" smtClean="0"/>
              <a:t>The INNWIND.EU project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638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Starting point: </a:t>
            </a:r>
            <a:r>
              <a:rPr lang="en-US" sz="2000" dirty="0" smtClean="0"/>
              <a:t>The </a:t>
            </a:r>
            <a:r>
              <a:rPr lang="en-US" sz="2000" b="1" dirty="0" smtClean="0"/>
              <a:t>€23 mio. EU project UpWind </a:t>
            </a:r>
            <a:r>
              <a:rPr lang="en-US" sz="2000" dirty="0" smtClean="0"/>
              <a:t>project ended Feb 2011 produced low TRLs - research results for the next generation </a:t>
            </a:r>
            <a:r>
              <a:rPr lang="en-US" sz="2000" b="1" dirty="0" smtClean="0"/>
              <a:t>10-20MW offshore WT’s</a:t>
            </a:r>
            <a:r>
              <a:rPr lang="en-US" sz="2000" dirty="0" smtClean="0"/>
              <a:t>, pointed on innovations to drive cost down and was starting point for INNWIND.EU</a:t>
            </a:r>
          </a:p>
          <a:p>
            <a:endParaRPr lang="en-US" sz="2000" dirty="0" smtClean="0"/>
          </a:p>
          <a:p>
            <a:r>
              <a:rPr lang="en-US" sz="2000" b="1" dirty="0" smtClean="0"/>
              <a:t>The INNWIND.EU is a EU funded EERA project with 27 partners, a budget of 20 mio Euro, a duration of 5 years and DTU Wind Energy is coordinator</a:t>
            </a:r>
          </a:p>
          <a:p>
            <a:endParaRPr lang="en-US" sz="2000" dirty="0" smtClean="0"/>
          </a:p>
          <a:p>
            <a:r>
              <a:rPr lang="en-US" sz="2000" b="1" dirty="0" smtClean="0"/>
              <a:t>Idea: </a:t>
            </a:r>
            <a:r>
              <a:rPr lang="en-US" sz="2000" dirty="0" smtClean="0"/>
              <a:t>With innovations </a:t>
            </a:r>
            <a:r>
              <a:rPr lang="en-US" sz="2000" b="1" dirty="0" smtClean="0"/>
              <a:t>lower LCOE </a:t>
            </a:r>
            <a:r>
              <a:rPr lang="en-US" sz="2000" dirty="0" smtClean="0"/>
              <a:t>and</a:t>
            </a:r>
            <a:r>
              <a:rPr lang="en-US" sz="2000" b="1" dirty="0" smtClean="0"/>
              <a:t> </a:t>
            </a:r>
            <a:r>
              <a:rPr lang="en-US" sz="2000" b="1" dirty="0"/>
              <a:t>through upscaling up to 20  MW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beat the “Cubic law”</a:t>
            </a:r>
            <a:br>
              <a:rPr lang="en-US" sz="2000" b="1" dirty="0" smtClean="0"/>
            </a:br>
            <a:endParaRPr lang="en-US" sz="2000" dirty="0" smtClean="0"/>
          </a:p>
          <a:p>
            <a:r>
              <a:rPr lang="en-US" sz="2000" b="1" dirty="0" smtClean="0"/>
              <a:t>Objective</a:t>
            </a:r>
            <a:r>
              <a:rPr lang="en-US" sz="2000" dirty="0" smtClean="0"/>
              <a:t>: </a:t>
            </a:r>
            <a:r>
              <a:rPr lang="en-US" sz="2000" b="1" dirty="0" smtClean="0"/>
              <a:t>Develop Wind turbine concepts, demonstrators and innovations  to higher TRL levels</a:t>
            </a:r>
            <a:r>
              <a:rPr lang="en-US" sz="2000" b="1" dirty="0"/>
              <a:t> </a:t>
            </a:r>
            <a:r>
              <a:rPr lang="en-US" sz="2000" dirty="0" smtClean="0"/>
              <a:t>for </a:t>
            </a:r>
            <a:r>
              <a:rPr lang="en-US" sz="2000" dirty="0"/>
              <a:t>10 to 20 MW offshore WT’s at 50 meter water depth or more</a:t>
            </a:r>
          </a:p>
          <a:p>
            <a:endParaRPr lang="en-US" sz="2000" b="1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8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27 Partners in the INNWIND.EU Consortium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599"/>
            <a:ext cx="6858000" cy="54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Structure of the Project</a:t>
            </a:r>
            <a:endParaRPr lang="en-US" sz="3200" dirty="0"/>
          </a:p>
        </p:txBody>
      </p:sp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6860232" cy="32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486102"/>
            <a:ext cx="8443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Task: develop Innovative 10 to 20 MW offshore wind turbine designs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Component level innovations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integrated into the wind turbine, virtually tested and further developed.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Demonstration of Innovations include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super conducting generators, pseudo magnetic drives and smart blades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8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337" y="20574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Cost model for LCOE Evaluation and structural integrity check</a:t>
            </a:r>
          </a:p>
          <a:p>
            <a:r>
              <a:rPr lang="en-US" sz="2800" b="1" dirty="0" smtClean="0"/>
              <a:t>Method </a:t>
            </a:r>
            <a:r>
              <a:rPr lang="en-US" sz="2800" b="1" dirty="0"/>
              <a:t>to assess the performance of components and </a:t>
            </a:r>
            <a:r>
              <a:rPr lang="en-US" sz="2800" b="1" dirty="0" smtClean="0"/>
              <a:t>concepts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dirty="0" smtClean="0"/>
              <a:t>WT concepts: HAWT: 3-bladed WT, 2-bladed WT, multirotor WT, VAWT and  bottom mounted and floating WT (10 and 20 MW)</a:t>
            </a:r>
            <a:endParaRPr lang="en-US" sz="2800" b="1" dirty="0"/>
          </a:p>
          <a:p>
            <a:r>
              <a:rPr lang="en-US" sz="2800" b="1" dirty="0" smtClean="0"/>
              <a:t>Develop a nacelle </a:t>
            </a:r>
            <a:r>
              <a:rPr lang="en-US" sz="2800" dirty="0" smtClean="0"/>
              <a:t>with front mounting of generators in front of the hub or behind the hub</a:t>
            </a:r>
          </a:p>
          <a:p>
            <a:r>
              <a:rPr lang="en-US" sz="2800" b="1" dirty="0" smtClean="0"/>
              <a:t>Develop new design models </a:t>
            </a:r>
            <a:r>
              <a:rPr lang="en-US" sz="2800" dirty="0" smtClean="0"/>
              <a:t>e.g. optimization models including integrated aeroelastic and structural design models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Develop improved reference </a:t>
            </a:r>
            <a:r>
              <a:rPr lang="en-US" sz="2800" b="1" dirty="0" smtClean="0"/>
              <a:t>database for external conditions</a:t>
            </a:r>
          </a:p>
          <a:p>
            <a:r>
              <a:rPr lang="en-US" sz="2800" dirty="0" smtClean="0"/>
              <a:t>Establish </a:t>
            </a:r>
            <a:r>
              <a:rPr lang="en-US" sz="2800" b="1" dirty="0" smtClean="0"/>
              <a:t>wave tank reference measurements for floating WT’s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" y="838200"/>
            <a:ext cx="8861367" cy="59070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System Integration, models and reference measurements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7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483" y="152400"/>
            <a:ext cx="8001000" cy="59070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Innovations in </a:t>
            </a:r>
            <a:r>
              <a:rPr lang="en-US" sz="3600" dirty="0"/>
              <a:t>INNWIND</a:t>
            </a:r>
          </a:p>
        </p:txBody>
      </p:sp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278520"/>
            <a:ext cx="2819401" cy="179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83" y="3914775"/>
            <a:ext cx="328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blades and high </a:t>
            </a:r>
            <a:r>
              <a:rPr lang="en-US" dirty="0"/>
              <a:t>tip speed low </a:t>
            </a:r>
            <a:r>
              <a:rPr lang="en-US" dirty="0" smtClean="0"/>
              <a:t>induction blades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392" y="819306"/>
            <a:ext cx="400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Kingpin Drive – Superconducting Generator in front of the rotor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0505" y="830549"/>
            <a:ext cx="206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Gearing – Pseudo Direct Drive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2250" y="625374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10 and 20 MW </a:t>
            </a:r>
            <a:r>
              <a:rPr lang="da-DK" dirty="0" err="1" smtClean="0"/>
              <a:t>concepts</a:t>
            </a:r>
            <a:endParaRPr lang="da-DK" dirty="0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2" y="1511640"/>
            <a:ext cx="3812408" cy="228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18" y="1078666"/>
            <a:ext cx="24469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47046"/>
            <a:ext cx="4104807" cy="2704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3100" dirty="0"/>
              <a:t>INNWIND.EU Reference Wind </a:t>
            </a:r>
            <a:r>
              <a:rPr lang="da-DK" sz="3100" dirty="0" smtClean="0"/>
              <a:t>Turbines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en-US" sz="2800" i="1" dirty="0" smtClean="0"/>
              <a:t>Integration and communication</a:t>
            </a:r>
            <a:endParaRPr lang="en-US" i="1" dirty="0"/>
          </a:p>
        </p:txBody>
      </p:sp>
      <p:pic>
        <p:nvPicPr>
          <p:cNvPr id="4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962399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20" y="1647092"/>
            <a:ext cx="4019203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0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Dimensions of 10 and 20 MW Concepts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11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1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Wave tank tests done at Nantes, France in cooperation with EU FP7 funded </a:t>
            </a:r>
            <a:r>
              <a:rPr lang="en-US" dirty="0" err="1" smtClean="0"/>
              <a:t>Marinet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Wave tank tests done at DHI, Denmark based on access granted by DHI</a:t>
            </a:r>
          </a:p>
          <a:p>
            <a:r>
              <a:rPr lang="en-US" dirty="0" smtClean="0"/>
              <a:t>Spinner Lidar demonstrations done at NREL and Sandia Labs, U.S.A. in collaboration with other projects.</a:t>
            </a:r>
          </a:p>
          <a:p>
            <a:r>
              <a:rPr lang="en-US" dirty="0" smtClean="0"/>
              <a:t>Wind/Wave measurements database access from FINO3 platform for design assessment studies</a:t>
            </a:r>
          </a:p>
          <a:p>
            <a:r>
              <a:rPr lang="en-US" dirty="0" smtClean="0"/>
              <a:t>Cooperation with EU FP7 project Suprapower on demonstration of superconducting generators</a:t>
            </a:r>
          </a:p>
          <a:p>
            <a:r>
              <a:rPr lang="en-US" dirty="0" smtClean="0"/>
              <a:t>Cooperation with H2020 Demowind on Pseudo-Magnetic direct drive generator demonstrations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59070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Cooperation with other Research Projects </a:t>
            </a:r>
            <a:br>
              <a:rPr lang="en-US" sz="2800" dirty="0" smtClean="0"/>
            </a:br>
            <a:r>
              <a:rPr lang="en-US" sz="2800" dirty="0" smtClean="0"/>
              <a:t>and Test Centers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97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windGeneralMeetingAthens">
  <a:themeElements>
    <a:clrScheme name="EWEA ID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79BDE8"/>
      </a:accent2>
      <a:accent3>
        <a:srgbClr val="78A22F"/>
      </a:accent3>
      <a:accent4>
        <a:srgbClr val="FDBB30"/>
      </a:accent4>
      <a:accent5>
        <a:srgbClr val="DB1230"/>
      </a:accent5>
      <a:accent6>
        <a:srgbClr val="FFFFFF"/>
      </a:accent6>
      <a:hlink>
        <a:srgbClr val="0000FF"/>
      </a:hlink>
      <a:folHlink>
        <a:srgbClr val="79BD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InnwindGeneralMeetingAthens</Template>
  <TotalTime>2288</TotalTime>
  <Words>360</Words>
  <Application>Microsoft Office PowerPoint</Application>
  <PresentationFormat>On-screen Show (4:3)</PresentationFormat>
  <Paragraphs>54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ITC Franklin Gothic Std Book</vt:lpstr>
      <vt:lpstr>Tunga</vt:lpstr>
      <vt:lpstr>InnwindGeneralMeetingAthens</vt:lpstr>
      <vt:lpstr>Office Theme</vt:lpstr>
      <vt:lpstr>PowerPoint Presentation</vt:lpstr>
      <vt:lpstr>The INNWIND.EU project</vt:lpstr>
      <vt:lpstr>The 27 Partners in the INNWIND.EU Consortium</vt:lpstr>
      <vt:lpstr>Structure of the Project</vt:lpstr>
      <vt:lpstr>System Integration, models and reference measurements</vt:lpstr>
      <vt:lpstr>Innovations in INNWIND</vt:lpstr>
      <vt:lpstr>INNWIND.EU Reference Wind Turbines Integration and communication</vt:lpstr>
      <vt:lpstr>Dimensions of 10 and 20 MW Concepts</vt:lpstr>
      <vt:lpstr>Cooperation with other Research Projects  and Test Centers</vt:lpstr>
      <vt:lpstr>Conclusions</vt:lpstr>
    </vt:vector>
  </TitlesOfParts>
  <Company>DTU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Natarajan, Anand</dc:creator>
  <cp:lastModifiedBy>Sabina Potestio</cp:lastModifiedBy>
  <cp:revision>136</cp:revision>
  <dcterms:created xsi:type="dcterms:W3CDTF">2013-09-26T07:46:01Z</dcterms:created>
  <dcterms:modified xsi:type="dcterms:W3CDTF">2017-12-05T10:28:10Z</dcterms:modified>
</cp:coreProperties>
</file>