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80" r:id="rId3"/>
    <p:sldId id="281" r:id="rId4"/>
    <p:sldId id="257" r:id="rId5"/>
    <p:sldId id="282" r:id="rId6"/>
    <p:sldId id="283" r:id="rId7"/>
    <p:sldId id="284" r:id="rId8"/>
    <p:sldId id="259" r:id="rId9"/>
    <p:sldId id="287" r:id="rId10"/>
    <p:sldId id="290" r:id="rId11"/>
    <p:sldId id="288" r:id="rId12"/>
    <p:sldId id="289" r:id="rId13"/>
    <p:sldId id="292" r:id="rId14"/>
    <p:sldId id="285" r:id="rId15"/>
    <p:sldId id="266" r:id="rId16"/>
    <p:sldId id="294" r:id="rId17"/>
    <p:sldId id="271" r:id="rId18"/>
    <p:sldId id="272" r:id="rId19"/>
    <p:sldId id="268" r:id="rId20"/>
    <p:sldId id="269" r:id="rId21"/>
    <p:sldId id="270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537ABA"/>
    <a:srgbClr val="5F5BAE"/>
    <a:srgbClr val="8064A2"/>
    <a:srgbClr val="005596"/>
    <a:srgbClr val="6BA8CF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ijl, thema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Stijl, donker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653" autoAdjust="0"/>
  </p:normalViewPr>
  <p:slideViewPr>
    <p:cSldViewPr snapToObjects="1"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pintore_ext\Desktop\LCA_energy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thomso8\Documents\UNIVERSITY\03%20Analyses\00%20LEANWIND\SimaProResults2\For%20Gareth\LCA%20Jacket%20Foundation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thomso8\Documents\UNIVERSITY\03%20Analyses\00%20LEANWIND\SimaProResults2\For%20Gareth\LCA%20Floating%20Founda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sce.datastore.ed.ac.uk\csce\eng\users\rthomso8\Laptop\UNIVERSITY\03%20Analyses\00%20LEANWIND\SimaProResults2\For%20Gareth\LCA%20-%20Comparison%20Box%20Plo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csce.datastore.ed.ac.uk\csce\eng\users\rthomso8\Laptop\UNIVERSITY\03%20Analyses\00%20LEANWIND\SimaProResults2\For%20Gareth\LCA%20-%20Comparison%20Box%20Plo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csce.datastore.ed.ac.uk\csce\eng\users\rthomso8\Laptop\UNIVERSITY\03%20Analyses\00%20LEANWIND\SimaProResults2\For%20Gareth\LCA%20-%20Comparison%20Box%20Plo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csce.datastore.ed.ac.uk\csce\eng\users\rthomso8\Laptop\UNIVERSITY\03%20Analyses\00%20LEANWIND\SimaProResults2\For%20Gareth\LCA%20-%20Comparison%20Box%20Plo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csce.datastore.ed.ac.uk\csce\eng\users\rthomso8\Laptop\UNIVERSITY\03%20Analyses\00%20LEANWIND\SimaProResults2\For%20Gareth\LCA%20-%20Comparison%20Box%20Plo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csce.datastore.ed.ac.uk\csce\eng\users\rthomso8\Laptop\UNIVERSITY\03%20Analyses\00%20LEANWIND\SimaProResults2\For%20Gareth\LCA%20-%20Comparison%20Box%20Plo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6216187001464"/>
          <c:y val="0.129232512602591"/>
          <c:w val="0.63395553475335398"/>
          <c:h val="0.78187859850852004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18448331078917"/>
                  <c:y val="9.5238095238095195E-3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Stage I
4.41x10</a:t>
                    </a:r>
                    <a:r>
                      <a:rPr lang="en-US" b="1" baseline="30000"/>
                      <a:t>-3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231646327373699"/>
                  <c:y val="0.17138391034454001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Stage II
2.93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8754247779264399"/>
                  <c:y val="-0.2832049327167440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Stage III
8.99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Hoja1!$B$17:$D$17</c:f>
              <c:strCache>
                <c:ptCount val="3"/>
                <c:pt idx="0">
                  <c:v>Stage I</c:v>
                </c:pt>
                <c:pt idx="1">
                  <c:v>Stage II</c:v>
                </c:pt>
                <c:pt idx="2">
                  <c:v>Stage III</c:v>
                </c:pt>
              </c:strCache>
            </c:strRef>
          </c:cat>
          <c:val>
            <c:numRef>
              <c:f>Hoja1!$B$18:$D$18</c:f>
              <c:numCache>
                <c:formatCode>0.00E+00</c:formatCode>
                <c:ptCount val="3"/>
                <c:pt idx="0">
                  <c:v>4.4056792237442896E-3</c:v>
                </c:pt>
                <c:pt idx="1">
                  <c:v>2.9252283105022832</c:v>
                </c:pt>
                <c:pt idx="2">
                  <c:v>8.9897260273972606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sz="1200" dirty="0"/>
              <a:t>Global Warming </a:t>
            </a:r>
            <a:r>
              <a:rPr lang="en-GB" sz="1200" dirty="0" smtClean="0"/>
              <a:t>Potential</a:t>
            </a:r>
            <a:br>
              <a:rPr lang="en-GB" sz="1200" dirty="0" smtClean="0"/>
            </a:br>
            <a:r>
              <a:rPr lang="en-GB" sz="1200" dirty="0" smtClean="0"/>
              <a:t>g</a:t>
            </a:r>
            <a:r>
              <a:rPr lang="en-GB" sz="1200" baseline="0" dirty="0" smtClean="0"/>
              <a:t> CO</a:t>
            </a:r>
            <a:r>
              <a:rPr lang="en-GB" sz="1200" baseline="-25000" dirty="0" smtClean="0"/>
              <a:t>2</a:t>
            </a:r>
            <a:r>
              <a:rPr lang="en-GB" sz="1200" baseline="0" dirty="0" smtClean="0"/>
              <a:t>eq/kWh</a:t>
            </a:r>
            <a:endParaRPr lang="en-GB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227529983732393"/>
          <c:y val="0.19168136241034386"/>
          <c:w val="0.74366732438099592"/>
          <c:h val="0.61499788332909999"/>
        </c:manualLayout>
      </c:layout>
      <c:ofPieChart>
        <c:ofPieType val="pie"/>
        <c:varyColors val="1"/>
        <c:ser>
          <c:idx val="1"/>
          <c:order val="0"/>
          <c:tx>
            <c:strRef>
              <c:f>Characterisation_kWh!$AK$10</c:f>
              <c:strCache>
                <c:ptCount val="1"/>
                <c:pt idx="0">
                  <c:v>Global Warming Potential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1"/>
            <c:bubble3D val="0"/>
            <c:spPr>
              <a:solidFill>
                <a:schemeClr val="accent4">
                  <a:lumMod val="50000"/>
                  <a:lumOff val="5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2"/>
            <c:bubble3D val="0"/>
            <c:spPr>
              <a:solidFill>
                <a:schemeClr val="accent3">
                  <a:lumMod val="75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5"/>
            <c:bubble3D val="0"/>
            <c:spPr>
              <a:solidFill>
                <a:schemeClr val="accent3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6"/>
            <c:bubble3D val="0"/>
            <c:spPr>
              <a:solidFill>
                <a:schemeClr val="accent4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7"/>
            <c:bubble3D val="0"/>
            <c:spPr>
              <a:solidFill>
                <a:schemeClr val="accent1">
                  <a:lumMod val="40000"/>
                  <a:lumOff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8"/>
            <c:bubble3D val="0"/>
            <c:spPr>
              <a:solidFill>
                <a:schemeClr val="accent1">
                  <a:lumMod val="40000"/>
                  <a:lumOff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Lbls>
            <c:dLbl>
              <c:idx val="0"/>
              <c:layout>
                <c:manualLayout>
                  <c:x val="0"/>
                  <c:y val="0.1185445770891541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985860172820108"/>
                      <c:h val="0.1536867568973232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1421838177533388E-3"/>
                  <c:y val="-0.1234473916566880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683424980361353"/>
                      <c:h val="0.1516898290939439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"/>
                  <c:y val="-0.285370296454878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056559308719562"/>
                      <c:h val="0.13525357717382103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0.17120646250719052"/>
                  <c:y val="9.3520567993516941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Characterisation_kWh!$AP$14:$AV$14</c:f>
              <c:strCache>
                <c:ptCount val="7"/>
                <c:pt idx="0">
                  <c:v>Assembly and Installation</c:v>
                </c:pt>
                <c:pt idx="1">
                  <c:v>Operation and Maintenance</c:v>
                </c:pt>
                <c:pt idx="2">
                  <c:v>Decommissioning and Disposal</c:v>
                </c:pt>
                <c:pt idx="3">
                  <c:v>Structure</c:v>
                </c:pt>
                <c:pt idx="4">
                  <c:v>Buckets</c:v>
                </c:pt>
                <c:pt idx="5">
                  <c:v>Ballast</c:v>
                </c:pt>
                <c:pt idx="6">
                  <c:v>Scour protection</c:v>
                </c:pt>
              </c:strCache>
            </c:strRef>
          </c:cat>
          <c:val>
            <c:numRef>
              <c:f>Characterisation_kWh!$AP$15:$AV$15</c:f>
              <c:numCache>
                <c:formatCode>0.00</c:formatCode>
                <c:ptCount val="7"/>
                <c:pt idx="0">
                  <c:v>0.15486333816129477</c:v>
                </c:pt>
                <c:pt idx="1">
                  <c:v>3.5872690607869406E-2</c:v>
                </c:pt>
                <c:pt idx="2">
                  <c:v>0.15918191475388022</c:v>
                </c:pt>
                <c:pt idx="3">
                  <c:v>5.7172264260675121</c:v>
                </c:pt>
                <c:pt idx="4">
                  <c:v>1.7554953391481056</c:v>
                </c:pt>
                <c:pt idx="5">
                  <c:v>7.3282716609497006E-2</c:v>
                </c:pt>
                <c:pt idx="6">
                  <c:v>0.16420360302826681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4"/>
        <c:secondPieSize val="68"/>
        <c:serLines>
          <c:spPr>
            <a:ln w="9525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63835196169999553"/>
          <c:y val="0.7306256879180425"/>
          <c:w val="0.32708401630471762"/>
          <c:h val="0.2330650604158351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200" dirty="0"/>
              <a:t>Global Warming </a:t>
            </a:r>
            <a:r>
              <a:rPr lang="en-GB" sz="1200" dirty="0" smtClean="0"/>
              <a:t>Potential</a:t>
            </a:r>
            <a:br>
              <a:rPr lang="en-GB" sz="1200" dirty="0" smtClean="0"/>
            </a:br>
            <a:r>
              <a:rPr lang="en-GB" sz="1200" dirty="0" smtClean="0"/>
              <a:t>kg CO</a:t>
            </a:r>
            <a:r>
              <a:rPr lang="en-GB" sz="1200" baseline="-25000" dirty="0" smtClean="0"/>
              <a:t>2</a:t>
            </a:r>
            <a:r>
              <a:rPr lang="en-GB" sz="1200" dirty="0" smtClean="0"/>
              <a:t>eq/kWh</a:t>
            </a:r>
            <a:endParaRPr lang="en-GB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298699210124266"/>
          <c:y val="0.1941983864920111"/>
          <c:w val="0.73313482319030621"/>
          <c:h val="0.60737641665759523"/>
        </c:manualLayout>
      </c:layout>
      <c:ofPieChart>
        <c:ofPieType val="pie"/>
        <c:varyColors val="1"/>
        <c:ser>
          <c:idx val="1"/>
          <c:order val="0"/>
          <c:tx>
            <c:strRef>
              <c:f>Characterisation_kWh!$AK$10</c:f>
              <c:strCache>
                <c:ptCount val="1"/>
                <c:pt idx="0">
                  <c:v>Global Warming Potential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1"/>
            <c:bubble3D val="0"/>
            <c:spPr>
              <a:solidFill>
                <a:schemeClr val="accent4">
                  <a:lumMod val="50000"/>
                  <a:lumOff val="5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2"/>
            <c:bubble3D val="0"/>
            <c:spPr>
              <a:solidFill>
                <a:schemeClr val="accent3">
                  <a:lumMod val="75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5"/>
            <c:bubble3D val="0"/>
            <c:spPr>
              <a:solidFill>
                <a:schemeClr val="accent1">
                  <a:lumMod val="40000"/>
                  <a:lumOff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6"/>
            <c:bubble3D val="0"/>
            <c:spPr>
              <a:solidFill>
                <a:schemeClr val="accent4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7"/>
            <c:bubble3D val="0"/>
            <c:spPr>
              <a:solidFill>
                <a:schemeClr val="accent5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8"/>
            <c:bubble3D val="0"/>
            <c:spPr>
              <a:solidFill>
                <a:schemeClr val="accent1">
                  <a:lumMod val="40000"/>
                  <a:lumOff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Lbls>
            <c:dLbl>
              <c:idx val="0"/>
              <c:layout>
                <c:manualLayout>
                  <c:x val="0"/>
                  <c:y val="0.1566930343384495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838950708537707"/>
                      <c:h val="0.1576036866359446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"/>
                  <c:y val="-0.1286739963956118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400628436763549"/>
                      <c:h val="0.1443932411674347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0137872593105667E-3"/>
                  <c:y val="-0.2601427240949720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4282808914400226"/>
                      <c:h val="0.14861763247336018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14956852885298721"/>
                  <c:y val="1.037552998182872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Characterisation_kWh!$AP$14:$AT$14</c:f>
              <c:strCache>
                <c:ptCount val="5"/>
                <c:pt idx="0">
                  <c:v>Assembly and Installation</c:v>
                </c:pt>
                <c:pt idx="1">
                  <c:v>Operation and Maintenance</c:v>
                </c:pt>
                <c:pt idx="2">
                  <c:v>Decommissioning and Disposal</c:v>
                </c:pt>
                <c:pt idx="3">
                  <c:v>Structure</c:v>
                </c:pt>
                <c:pt idx="4">
                  <c:v>Moorings</c:v>
                </c:pt>
              </c:strCache>
            </c:strRef>
          </c:cat>
          <c:val>
            <c:numRef>
              <c:f>Characterisation_kWh!$AP$15:$AT$15</c:f>
              <c:numCache>
                <c:formatCode>0.00</c:formatCode>
                <c:ptCount val="5"/>
                <c:pt idx="0">
                  <c:v>0.28479407181564187</c:v>
                </c:pt>
                <c:pt idx="1">
                  <c:v>0.28262191022533967</c:v>
                </c:pt>
                <c:pt idx="2">
                  <c:v>0.31622602310933784</c:v>
                </c:pt>
                <c:pt idx="3">
                  <c:v>9.809964774816752</c:v>
                </c:pt>
                <c:pt idx="4">
                  <c:v>2.984231745948887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2"/>
        <c:secondPieSize val="68"/>
        <c:serLines>
          <c:spPr>
            <a:ln w="9525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64363943180241623"/>
          <c:y val="0.79972084134644461"/>
          <c:w val="0.29380696344995716"/>
          <c:h val="0.1310482963823070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GBoxWhisker!$B$1</c:f>
          <c:strCache>
            <c:ptCount val="1"/>
            <c:pt idx="0">
              <c:v>Gravity base foundation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GBoxWhisker!$A$11</c:f>
              <c:strCache>
                <c:ptCount val="1"/>
              </c:strCache>
            </c:strRef>
          </c:tx>
          <c:spPr>
            <a:noFill/>
            <a:ln w="9525" cap="flat" cmpd="sng" algn="ctr">
              <a:noFill/>
              <a:round/>
            </a:ln>
            <a:effectLst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GBoxWhisker!$B$14:$D$14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0.49739031580718418</c:v>
                  </c:pt>
                  <c:pt idx="2">
                    <c:v>9.8066896462595921E-2</c:v>
                  </c:pt>
                </c:numCache>
              </c:numRef>
            </c:minus>
            <c:spPr>
              <a:noFill/>
              <a:ln w="9525">
                <a:solidFill>
                  <a:schemeClr val="dk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GBoxWhisker!$B$2:$D$2</c:f>
              <c:strCache>
                <c:ptCount val="3"/>
                <c:pt idx="0">
                  <c:v>LEANWIND</c:v>
                </c:pt>
                <c:pt idx="1">
                  <c:v>Literature (original)</c:v>
                </c:pt>
                <c:pt idx="2">
                  <c:v>Literature (adjusted)</c:v>
                </c:pt>
              </c:strCache>
            </c:strRef>
          </c:cat>
          <c:val>
            <c:numRef>
              <c:f>GBoxWhisker!$B$11:$D$11</c:f>
              <c:numCache>
                <c:formatCode>0.00</c:formatCode>
                <c:ptCount val="3"/>
                <c:pt idx="0">
                  <c:v>11.9</c:v>
                </c:pt>
                <c:pt idx="1">
                  <c:v>10.415215683536431</c:v>
                </c:pt>
                <c:pt idx="2">
                  <c:v>9.6325203142714173</c:v>
                </c:pt>
              </c:numCache>
            </c:numRef>
          </c:val>
        </c:ser>
        <c:ser>
          <c:idx val="1"/>
          <c:order val="1"/>
          <c:tx>
            <c:strRef>
              <c:f>GBoxWhisker!$A$12</c:f>
              <c:strCache>
                <c:ptCount val="1"/>
                <c:pt idx="0">
                  <c:v>2nd Quartile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GBoxWhisker!$B$2:$D$2</c:f>
              <c:strCache>
                <c:ptCount val="3"/>
                <c:pt idx="0">
                  <c:v>LEANWIND</c:v>
                </c:pt>
                <c:pt idx="1">
                  <c:v>Literature (original)</c:v>
                </c:pt>
                <c:pt idx="2">
                  <c:v>Literature (adjusted)</c:v>
                </c:pt>
              </c:strCache>
            </c:strRef>
          </c:cat>
          <c:val>
            <c:numRef>
              <c:f>GBoxWhisker!$B$12:$D$12</c:f>
              <c:numCache>
                <c:formatCode>0.00</c:formatCode>
                <c:ptCount val="3"/>
                <c:pt idx="0">
                  <c:v>0</c:v>
                </c:pt>
                <c:pt idx="1">
                  <c:v>0.49739031580718418</c:v>
                </c:pt>
                <c:pt idx="2">
                  <c:v>9.8066896462597697E-2</c:v>
                </c:pt>
              </c:numCache>
            </c:numRef>
          </c:val>
        </c:ser>
        <c:ser>
          <c:idx val="2"/>
          <c:order val="2"/>
          <c:tx>
            <c:strRef>
              <c:f>GBoxWhisker!$A$13</c:f>
              <c:strCache>
                <c:ptCount val="1"/>
                <c:pt idx="0">
                  <c:v>3rd Quartile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GBoxWhisker!$B$15:$D$15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0.49739031580718418</c:v>
                  </c:pt>
                  <c:pt idx="2">
                    <c:v>9.8066896462595921E-2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>
                <a:solidFill>
                  <a:schemeClr val="dk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GBoxWhisker!$B$2:$D$2</c:f>
              <c:strCache>
                <c:ptCount val="3"/>
                <c:pt idx="0">
                  <c:v>LEANWIND</c:v>
                </c:pt>
                <c:pt idx="1">
                  <c:v>Literature (original)</c:v>
                </c:pt>
                <c:pt idx="2">
                  <c:v>Literature (adjusted)</c:v>
                </c:pt>
              </c:strCache>
            </c:strRef>
          </c:cat>
          <c:val>
            <c:numRef>
              <c:f>GBoxWhisker!$B$13:$D$13</c:f>
              <c:numCache>
                <c:formatCode>0.00</c:formatCode>
                <c:ptCount val="3"/>
                <c:pt idx="0">
                  <c:v>0</c:v>
                </c:pt>
                <c:pt idx="1">
                  <c:v>0.49739031580718418</c:v>
                </c:pt>
                <c:pt idx="2">
                  <c:v>9.8066896462595921E-2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4282752"/>
        <c:axId val="294287064"/>
      </c:barChart>
      <c:lineChart>
        <c:grouping val="standard"/>
        <c:varyColors val="0"/>
        <c:ser>
          <c:idx val="3"/>
          <c:order val="3"/>
          <c:tx>
            <c:strRef>
              <c:f>GBoxWhisker!$A$4</c:f>
              <c:strCache>
                <c:ptCount val="1"/>
                <c:pt idx="0">
                  <c:v>Mean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tx2">
                  <a:alpha val="85000"/>
                </a:schemeClr>
              </a:solidFill>
              <a:ln>
                <a:noFill/>
              </a:ln>
              <a:effectLst/>
            </c:spPr>
          </c:marker>
          <c:cat>
            <c:strRef>
              <c:f>GBoxWhisker!$B$2:$D$2</c:f>
              <c:strCache>
                <c:ptCount val="3"/>
                <c:pt idx="0">
                  <c:v>LEANWIND</c:v>
                </c:pt>
                <c:pt idx="1">
                  <c:v>Literature (original)</c:v>
                </c:pt>
                <c:pt idx="2">
                  <c:v>Literature (adjusted)</c:v>
                </c:pt>
              </c:strCache>
            </c:strRef>
          </c:cat>
          <c:val>
            <c:numRef>
              <c:f>GBoxWhisker!$B$4:$D$4</c:f>
              <c:numCache>
                <c:formatCode>0.00</c:formatCode>
                <c:ptCount val="3"/>
                <c:pt idx="0">
                  <c:v>11.9</c:v>
                </c:pt>
                <c:pt idx="1">
                  <c:v>10.912605999343615</c:v>
                </c:pt>
                <c:pt idx="2">
                  <c:v>9.730587210734015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4282752"/>
        <c:axId val="294287064"/>
      </c:lineChart>
      <c:catAx>
        <c:axId val="29428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4287064"/>
        <c:crosses val="autoZero"/>
        <c:auto val="1"/>
        <c:lblAlgn val="ctr"/>
        <c:lblOffset val="100"/>
        <c:noMultiLvlLbl val="0"/>
      </c:catAx>
      <c:valAx>
        <c:axId val="29428706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GWP (g CO</a:t>
                </a:r>
                <a:r>
                  <a:rPr lang="en-US" baseline="-25000" dirty="0"/>
                  <a:t>2</a:t>
                </a:r>
                <a:r>
                  <a:rPr lang="en-US" dirty="0"/>
                  <a:t>eq/kWh)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4282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FBoxWhisker!$B$1</c:f>
          <c:strCache>
            <c:ptCount val="1"/>
            <c:pt idx="0">
              <c:v>Floating foundation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FBoxWhisker!$A$11</c:f>
              <c:strCache>
                <c:ptCount val="1"/>
              </c:strCache>
            </c:strRef>
          </c:tx>
          <c:spPr>
            <a:noFill/>
            <a:ln w="9525" cap="flat" cmpd="sng" algn="ctr">
              <a:noFill/>
              <a:round/>
            </a:ln>
            <a:effectLst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FBoxWhisker!$B$14:$D$14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2.8437074728550122</c:v>
                  </c:pt>
                  <c:pt idx="2">
                    <c:v>1.8984507770917602</c:v>
                  </c:pt>
                </c:numCache>
              </c:numRef>
            </c:minus>
            <c:spPr>
              <a:noFill/>
              <a:ln w="9525">
                <a:solidFill>
                  <a:schemeClr val="dk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FBoxWhisker!$B$2:$D$2</c:f>
              <c:strCache>
                <c:ptCount val="3"/>
                <c:pt idx="0">
                  <c:v>LEANWIND</c:v>
                </c:pt>
                <c:pt idx="1">
                  <c:v>Literature (original)</c:v>
                </c:pt>
                <c:pt idx="2">
                  <c:v>Literature (adjusted)</c:v>
                </c:pt>
              </c:strCache>
            </c:strRef>
          </c:cat>
          <c:val>
            <c:numRef>
              <c:f>FBoxWhisker!$B$11:$D$11</c:f>
              <c:numCache>
                <c:formatCode>0.00</c:formatCode>
                <c:ptCount val="3"/>
                <c:pt idx="0">
                  <c:v>13.67783860065785</c:v>
                </c:pt>
                <c:pt idx="1">
                  <c:v>10.682637853949329</c:v>
                </c:pt>
                <c:pt idx="2">
                  <c:v>12.285033532041728</c:v>
                </c:pt>
              </c:numCache>
            </c:numRef>
          </c:val>
        </c:ser>
        <c:ser>
          <c:idx val="1"/>
          <c:order val="1"/>
          <c:tx>
            <c:strRef>
              <c:f>FBoxWhisker!$A$12</c:f>
              <c:strCache>
                <c:ptCount val="1"/>
                <c:pt idx="0">
                  <c:v>2nd Quartile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FBoxWhisker!$B$2:$D$2</c:f>
              <c:strCache>
                <c:ptCount val="3"/>
                <c:pt idx="0">
                  <c:v>LEANWIND</c:v>
                </c:pt>
                <c:pt idx="1">
                  <c:v>Literature (original)</c:v>
                </c:pt>
                <c:pt idx="2">
                  <c:v>Literature (adjusted)</c:v>
                </c:pt>
              </c:strCache>
            </c:strRef>
          </c:cat>
          <c:val>
            <c:numRef>
              <c:f>FBoxWhisker!$B$12:$D$12</c:f>
              <c:numCache>
                <c:formatCode>0.00</c:formatCode>
                <c:ptCount val="3"/>
                <c:pt idx="0">
                  <c:v>0</c:v>
                </c:pt>
                <c:pt idx="1">
                  <c:v>2.160787204598682</c:v>
                </c:pt>
                <c:pt idx="2">
                  <c:v>2.4849052852884839</c:v>
                </c:pt>
              </c:numCache>
            </c:numRef>
          </c:val>
        </c:ser>
        <c:ser>
          <c:idx val="2"/>
          <c:order val="2"/>
          <c:tx>
            <c:strRef>
              <c:f>FBoxWhisker!$A$13</c:f>
              <c:strCache>
                <c:ptCount val="1"/>
                <c:pt idx="0">
                  <c:v>3rd Quartile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FBoxWhisker!$B$15:$D$15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7.7791071428571428</c:v>
                  </c:pt>
                  <c:pt idx="2">
                    <c:v>8.9459732142857149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>
                <a:solidFill>
                  <a:schemeClr val="dk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FBoxWhisker!$B$2:$D$2</c:f>
              <c:strCache>
                <c:ptCount val="3"/>
                <c:pt idx="0">
                  <c:v>LEANWIND</c:v>
                </c:pt>
                <c:pt idx="1">
                  <c:v>Literature (original)</c:v>
                </c:pt>
                <c:pt idx="2">
                  <c:v>Literature (adjusted)</c:v>
                </c:pt>
              </c:strCache>
            </c:strRef>
          </c:cat>
          <c:val>
            <c:numRef>
              <c:f>FBoxWhisker!$B$13:$D$13</c:f>
              <c:numCache>
                <c:formatCode>0.00</c:formatCode>
                <c:ptCount val="3"/>
                <c:pt idx="0">
                  <c:v>0</c:v>
                </c:pt>
                <c:pt idx="1">
                  <c:v>4.7291071428571421</c:v>
                </c:pt>
                <c:pt idx="2">
                  <c:v>5.4384732142857128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4288240"/>
        <c:axId val="294288632"/>
      </c:barChart>
      <c:lineChart>
        <c:grouping val="standard"/>
        <c:varyColors val="0"/>
        <c:ser>
          <c:idx val="3"/>
          <c:order val="3"/>
          <c:tx>
            <c:strRef>
              <c:f>FBoxWhisker!$A$4</c:f>
              <c:strCache>
                <c:ptCount val="1"/>
                <c:pt idx="0">
                  <c:v>Mean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tx2">
                  <a:alpha val="85000"/>
                </a:schemeClr>
              </a:solidFill>
              <a:ln>
                <a:noFill/>
              </a:ln>
              <a:effectLst/>
            </c:spPr>
          </c:marker>
          <c:cat>
            <c:strRef>
              <c:f>FBoxWhisker!$B$2:$D$2</c:f>
              <c:strCache>
                <c:ptCount val="3"/>
                <c:pt idx="0">
                  <c:v>LEANWIND</c:v>
                </c:pt>
                <c:pt idx="1">
                  <c:v>Literature (original)</c:v>
                </c:pt>
                <c:pt idx="2">
                  <c:v>Literature (adjusted)</c:v>
                </c:pt>
              </c:strCache>
            </c:strRef>
          </c:cat>
          <c:val>
            <c:numRef>
              <c:f>FBoxWhisker!$B$4:$D$4</c:f>
              <c:numCache>
                <c:formatCode>0.00</c:formatCode>
                <c:ptCount val="3"/>
                <c:pt idx="0">
                  <c:v>13.67783860065785</c:v>
                </c:pt>
                <c:pt idx="1">
                  <c:v>14.664782757315544</c:v>
                </c:pt>
                <c:pt idx="2">
                  <c:v>17.09313564036146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4288240"/>
        <c:axId val="294288632"/>
      </c:lineChart>
      <c:catAx>
        <c:axId val="294288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4288632"/>
        <c:crosses val="autoZero"/>
        <c:auto val="1"/>
        <c:lblAlgn val="ctr"/>
        <c:lblOffset val="100"/>
        <c:noMultiLvlLbl val="0"/>
      </c:catAx>
      <c:valAx>
        <c:axId val="294288632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GWP (g CO</a:t>
                </a:r>
                <a:r>
                  <a:rPr lang="en-US" baseline="-25000" dirty="0"/>
                  <a:t>2</a:t>
                </a:r>
                <a:r>
                  <a:rPr lang="en-US" dirty="0"/>
                  <a:t>eq/kWh)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4288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JBoxWhisker!$B$1</c:f>
          <c:strCache>
            <c:ptCount val="1"/>
            <c:pt idx="0">
              <c:v>Jacket foundation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JBoxWhisker!$A$11</c:f>
              <c:strCache>
                <c:ptCount val="1"/>
              </c:strCache>
            </c:strRef>
          </c:tx>
          <c:spPr>
            <a:noFill/>
            <a:ln w="9525" cap="flat" cmpd="sng" algn="ctr">
              <a:noFill/>
              <a:round/>
            </a:ln>
            <a:effectLst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JBoxWhisker!$B$14:$D$14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3.9752500000000008</c:v>
                  </c:pt>
                  <c:pt idx="2">
                    <c:v>1.2453232020547942</c:v>
                  </c:pt>
                </c:numCache>
              </c:numRef>
            </c:minus>
            <c:spPr>
              <a:noFill/>
              <a:ln w="9525">
                <a:solidFill>
                  <a:schemeClr val="dk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JBoxWhisker!$B$2:$D$2</c:f>
              <c:strCache>
                <c:ptCount val="3"/>
                <c:pt idx="0">
                  <c:v>LEANWIND</c:v>
                </c:pt>
                <c:pt idx="1">
                  <c:v>Literature (original)</c:v>
                </c:pt>
                <c:pt idx="2">
                  <c:v>Literature (adjusted)</c:v>
                </c:pt>
              </c:strCache>
            </c:strRef>
          </c:cat>
          <c:val>
            <c:numRef>
              <c:f>JBoxWhisker!$B$11:$D$11</c:f>
              <c:numCache>
                <c:formatCode>0.00</c:formatCode>
                <c:ptCount val="3"/>
                <c:pt idx="0">
                  <c:v>8.0601401918773554</c:v>
                </c:pt>
                <c:pt idx="1">
                  <c:v>6.768250000000001</c:v>
                </c:pt>
                <c:pt idx="2">
                  <c:v>7.4626177226027401</c:v>
                </c:pt>
              </c:numCache>
            </c:numRef>
          </c:val>
        </c:ser>
        <c:ser>
          <c:idx val="1"/>
          <c:order val="1"/>
          <c:tx>
            <c:strRef>
              <c:f>JBoxWhisker!$A$12</c:f>
              <c:strCache>
                <c:ptCount val="1"/>
                <c:pt idx="0">
                  <c:v>2nd Quartile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JBoxWhisker!$B$2:$D$2</c:f>
              <c:strCache>
                <c:ptCount val="3"/>
                <c:pt idx="0">
                  <c:v>LEANWIND</c:v>
                </c:pt>
                <c:pt idx="1">
                  <c:v>Literature (original)</c:v>
                </c:pt>
                <c:pt idx="2">
                  <c:v>Literature (adjusted)</c:v>
                </c:pt>
              </c:strCache>
            </c:strRef>
          </c:cat>
          <c:val>
            <c:numRef>
              <c:f>JBoxWhisker!$B$12:$D$12</c:f>
              <c:numCache>
                <c:formatCode>0.00</c:formatCode>
                <c:ptCount val="3"/>
                <c:pt idx="0">
                  <c:v>0</c:v>
                </c:pt>
                <c:pt idx="1">
                  <c:v>1.0344166666666679</c:v>
                </c:pt>
                <c:pt idx="2">
                  <c:v>1.5179188070776259</c:v>
                </c:pt>
              </c:numCache>
            </c:numRef>
          </c:val>
        </c:ser>
        <c:ser>
          <c:idx val="2"/>
          <c:order val="2"/>
          <c:tx>
            <c:strRef>
              <c:f>JBoxWhisker!$A$13</c:f>
              <c:strCache>
                <c:ptCount val="1"/>
                <c:pt idx="0">
                  <c:v>3rd Quartile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JBoxWhisker!$B$15:$D$15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2.9296521739130412</c:v>
                  </c:pt>
                  <c:pt idx="2">
                    <c:v>3.8297111872146132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>
                <a:solidFill>
                  <a:schemeClr val="dk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JBoxWhisker!$B$2:$D$2</c:f>
              <c:strCache>
                <c:ptCount val="3"/>
                <c:pt idx="0">
                  <c:v>LEANWIND</c:v>
                </c:pt>
                <c:pt idx="1">
                  <c:v>Literature (original)</c:v>
                </c:pt>
                <c:pt idx="2">
                  <c:v>Literature (adjusted)</c:v>
                </c:pt>
              </c:strCache>
            </c:strRef>
          </c:cat>
          <c:val>
            <c:numRef>
              <c:f>JBoxWhisker!$B$13:$D$13</c:f>
              <c:numCache>
                <c:formatCode>0.00</c:formatCode>
                <c:ptCount val="3"/>
                <c:pt idx="0">
                  <c:v>0</c:v>
                </c:pt>
                <c:pt idx="1">
                  <c:v>0.44333333333333336</c:v>
                </c:pt>
                <c:pt idx="2">
                  <c:v>4.1752283105020993E-2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6855648"/>
        <c:axId val="396859176"/>
      </c:barChart>
      <c:lineChart>
        <c:grouping val="standard"/>
        <c:varyColors val="0"/>
        <c:ser>
          <c:idx val="3"/>
          <c:order val="3"/>
          <c:tx>
            <c:strRef>
              <c:f>JBoxWhisker!$A$4</c:f>
              <c:strCache>
                <c:ptCount val="1"/>
                <c:pt idx="0">
                  <c:v>Mean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tx2">
                  <a:alpha val="85000"/>
                </a:schemeClr>
              </a:solidFill>
              <a:ln>
                <a:noFill/>
              </a:ln>
              <a:effectLst/>
            </c:spPr>
          </c:marker>
          <c:cat>
            <c:strRef>
              <c:f>JBoxWhisker!$B$2:$D$2</c:f>
              <c:strCache>
                <c:ptCount val="3"/>
                <c:pt idx="0">
                  <c:v>LEANWIND</c:v>
                </c:pt>
                <c:pt idx="1">
                  <c:v>Literature (original)</c:v>
                </c:pt>
                <c:pt idx="2">
                  <c:v>Literature (adjusted)</c:v>
                </c:pt>
              </c:strCache>
            </c:strRef>
          </c:cat>
          <c:val>
            <c:numRef>
              <c:f>JBoxWhisker!$B$4:$D$4</c:f>
              <c:numCache>
                <c:formatCode>0.00</c:formatCode>
                <c:ptCount val="3"/>
                <c:pt idx="0">
                  <c:v>8.0601401918773536</c:v>
                </c:pt>
                <c:pt idx="1">
                  <c:v>7.4798731884057981</c:v>
                </c:pt>
                <c:pt idx="2">
                  <c:v>8.7168970462328765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6855648"/>
        <c:axId val="396859176"/>
      </c:lineChart>
      <c:catAx>
        <c:axId val="396855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859176"/>
        <c:crosses val="autoZero"/>
        <c:auto val="1"/>
        <c:lblAlgn val="ctr"/>
        <c:lblOffset val="100"/>
        <c:noMultiLvlLbl val="0"/>
      </c:catAx>
      <c:valAx>
        <c:axId val="39685917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GWP (g CO</a:t>
                </a:r>
                <a:r>
                  <a:rPr lang="en-US" baseline="-25000" dirty="0"/>
                  <a:t>2</a:t>
                </a:r>
                <a:r>
                  <a:rPr lang="en-US" dirty="0"/>
                  <a:t>eq/kWh)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85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GBoxWhisker!$B$1</c:f>
          <c:strCache>
            <c:ptCount val="1"/>
            <c:pt idx="0">
              <c:v>Gravity base foundation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GBoxWhisker!$A$11</c:f>
              <c:strCache>
                <c:ptCount val="1"/>
              </c:strCache>
            </c:strRef>
          </c:tx>
          <c:spPr>
            <a:noFill/>
            <a:ln w="9525" cap="flat" cmpd="sng" algn="ctr">
              <a:noFill/>
              <a:round/>
            </a:ln>
            <a:effectLst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GBoxWhisker!$B$14:$D$14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0.49739031580718418</c:v>
                  </c:pt>
                  <c:pt idx="2">
                    <c:v>9.8066896462595921E-2</c:v>
                  </c:pt>
                </c:numCache>
              </c:numRef>
            </c:minus>
            <c:spPr>
              <a:noFill/>
              <a:ln w="9525">
                <a:solidFill>
                  <a:schemeClr val="dk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GBoxWhisker!$B$2:$D$2</c:f>
              <c:strCache>
                <c:ptCount val="3"/>
                <c:pt idx="0">
                  <c:v>LEANWIND</c:v>
                </c:pt>
                <c:pt idx="1">
                  <c:v>Literature (original)</c:v>
                </c:pt>
                <c:pt idx="2">
                  <c:v>Literature (adjusted)</c:v>
                </c:pt>
              </c:strCache>
            </c:strRef>
          </c:cat>
          <c:val>
            <c:numRef>
              <c:f>GBoxWhisker!$B$11:$D$11</c:f>
              <c:numCache>
                <c:formatCode>0.00</c:formatCode>
                <c:ptCount val="3"/>
                <c:pt idx="0">
                  <c:v>11.9</c:v>
                </c:pt>
                <c:pt idx="1">
                  <c:v>10.415215683536431</c:v>
                </c:pt>
                <c:pt idx="2">
                  <c:v>9.6325203142714173</c:v>
                </c:pt>
              </c:numCache>
            </c:numRef>
          </c:val>
        </c:ser>
        <c:ser>
          <c:idx val="1"/>
          <c:order val="1"/>
          <c:tx>
            <c:strRef>
              <c:f>GBoxWhisker!$A$12</c:f>
              <c:strCache>
                <c:ptCount val="1"/>
                <c:pt idx="0">
                  <c:v>2nd Quartile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GBoxWhisker!$B$2:$D$2</c:f>
              <c:strCache>
                <c:ptCount val="3"/>
                <c:pt idx="0">
                  <c:v>LEANWIND</c:v>
                </c:pt>
                <c:pt idx="1">
                  <c:v>Literature (original)</c:v>
                </c:pt>
                <c:pt idx="2">
                  <c:v>Literature (adjusted)</c:v>
                </c:pt>
              </c:strCache>
            </c:strRef>
          </c:cat>
          <c:val>
            <c:numRef>
              <c:f>GBoxWhisker!$B$12:$D$12</c:f>
              <c:numCache>
                <c:formatCode>0.00</c:formatCode>
                <c:ptCount val="3"/>
                <c:pt idx="0">
                  <c:v>0</c:v>
                </c:pt>
                <c:pt idx="1">
                  <c:v>0.49739031580718418</c:v>
                </c:pt>
                <c:pt idx="2">
                  <c:v>9.8066896462597697E-2</c:v>
                </c:pt>
              </c:numCache>
            </c:numRef>
          </c:val>
        </c:ser>
        <c:ser>
          <c:idx val="2"/>
          <c:order val="2"/>
          <c:tx>
            <c:strRef>
              <c:f>GBoxWhisker!$A$13</c:f>
              <c:strCache>
                <c:ptCount val="1"/>
                <c:pt idx="0">
                  <c:v>3rd Quartile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GBoxWhisker!$B$15:$D$15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0.49739031580718418</c:v>
                  </c:pt>
                  <c:pt idx="2">
                    <c:v>9.8066896462595921E-2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>
                <a:solidFill>
                  <a:schemeClr val="dk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GBoxWhisker!$B$2:$D$2</c:f>
              <c:strCache>
                <c:ptCount val="3"/>
                <c:pt idx="0">
                  <c:v>LEANWIND</c:v>
                </c:pt>
                <c:pt idx="1">
                  <c:v>Literature (original)</c:v>
                </c:pt>
                <c:pt idx="2">
                  <c:v>Literature (adjusted)</c:v>
                </c:pt>
              </c:strCache>
            </c:strRef>
          </c:cat>
          <c:val>
            <c:numRef>
              <c:f>GBoxWhisker!$B$13:$D$13</c:f>
              <c:numCache>
                <c:formatCode>0.00</c:formatCode>
                <c:ptCount val="3"/>
                <c:pt idx="0">
                  <c:v>0</c:v>
                </c:pt>
                <c:pt idx="1">
                  <c:v>0.49739031580718418</c:v>
                </c:pt>
                <c:pt idx="2">
                  <c:v>9.8066896462595921E-2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3710456"/>
        <c:axId val="293710848"/>
      </c:barChart>
      <c:lineChart>
        <c:grouping val="standard"/>
        <c:varyColors val="0"/>
        <c:ser>
          <c:idx val="3"/>
          <c:order val="3"/>
          <c:tx>
            <c:strRef>
              <c:f>GBoxWhisker!$A$4</c:f>
              <c:strCache>
                <c:ptCount val="1"/>
                <c:pt idx="0">
                  <c:v>Mean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tx2">
                  <a:alpha val="85000"/>
                </a:schemeClr>
              </a:solidFill>
              <a:ln>
                <a:noFill/>
              </a:ln>
              <a:effectLst/>
            </c:spPr>
          </c:marker>
          <c:cat>
            <c:strRef>
              <c:f>GBoxWhisker!$B$2:$D$2</c:f>
              <c:strCache>
                <c:ptCount val="3"/>
                <c:pt idx="0">
                  <c:v>LEANWIND</c:v>
                </c:pt>
                <c:pt idx="1">
                  <c:v>Literature (original)</c:v>
                </c:pt>
                <c:pt idx="2">
                  <c:v>Literature (adjusted)</c:v>
                </c:pt>
              </c:strCache>
            </c:strRef>
          </c:cat>
          <c:val>
            <c:numRef>
              <c:f>GBoxWhisker!$B$4:$D$4</c:f>
              <c:numCache>
                <c:formatCode>0.00</c:formatCode>
                <c:ptCount val="3"/>
                <c:pt idx="0">
                  <c:v>11.9</c:v>
                </c:pt>
                <c:pt idx="1">
                  <c:v>10.912605999343615</c:v>
                </c:pt>
                <c:pt idx="2">
                  <c:v>9.730587210734015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3710456"/>
        <c:axId val="293710848"/>
      </c:lineChart>
      <c:catAx>
        <c:axId val="293710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710848"/>
        <c:crosses val="autoZero"/>
        <c:auto val="1"/>
        <c:lblAlgn val="ctr"/>
        <c:lblOffset val="100"/>
        <c:noMultiLvlLbl val="0"/>
      </c:catAx>
      <c:valAx>
        <c:axId val="29371084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GWP (g CO</a:t>
                </a:r>
                <a:r>
                  <a:rPr lang="en-US" baseline="-25000" dirty="0"/>
                  <a:t>2</a:t>
                </a:r>
                <a:r>
                  <a:rPr lang="en-US" dirty="0"/>
                  <a:t>eq/kWh)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710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JBoxWhisker!$B$1</c:f>
          <c:strCache>
            <c:ptCount val="1"/>
            <c:pt idx="0">
              <c:v>Jacket foundation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JBoxWhisker!$A$11</c:f>
              <c:strCache>
                <c:ptCount val="1"/>
              </c:strCache>
            </c:strRef>
          </c:tx>
          <c:spPr>
            <a:noFill/>
            <a:ln w="9525" cap="flat" cmpd="sng" algn="ctr">
              <a:noFill/>
              <a:round/>
            </a:ln>
            <a:effectLst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JBoxWhisker!$B$14:$D$14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3.9752500000000008</c:v>
                  </c:pt>
                  <c:pt idx="2">
                    <c:v>1.2453232020547942</c:v>
                  </c:pt>
                </c:numCache>
              </c:numRef>
            </c:minus>
            <c:spPr>
              <a:noFill/>
              <a:ln w="9525">
                <a:solidFill>
                  <a:schemeClr val="dk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JBoxWhisker!$B$2:$D$2</c:f>
              <c:strCache>
                <c:ptCount val="3"/>
                <c:pt idx="0">
                  <c:v>LEANWIND</c:v>
                </c:pt>
                <c:pt idx="1">
                  <c:v>Literature (original)</c:v>
                </c:pt>
                <c:pt idx="2">
                  <c:v>Literature (adjusted)</c:v>
                </c:pt>
              </c:strCache>
            </c:strRef>
          </c:cat>
          <c:val>
            <c:numRef>
              <c:f>JBoxWhisker!$B$11:$D$11</c:f>
              <c:numCache>
                <c:formatCode>0.00</c:formatCode>
                <c:ptCount val="3"/>
                <c:pt idx="0">
                  <c:v>8.0601401918773554</c:v>
                </c:pt>
                <c:pt idx="1">
                  <c:v>6.768250000000001</c:v>
                </c:pt>
                <c:pt idx="2">
                  <c:v>7.4626177226027401</c:v>
                </c:pt>
              </c:numCache>
            </c:numRef>
          </c:val>
        </c:ser>
        <c:ser>
          <c:idx val="1"/>
          <c:order val="1"/>
          <c:tx>
            <c:strRef>
              <c:f>JBoxWhisker!$A$12</c:f>
              <c:strCache>
                <c:ptCount val="1"/>
                <c:pt idx="0">
                  <c:v>2nd Quartile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JBoxWhisker!$B$2:$D$2</c:f>
              <c:strCache>
                <c:ptCount val="3"/>
                <c:pt idx="0">
                  <c:v>LEANWIND</c:v>
                </c:pt>
                <c:pt idx="1">
                  <c:v>Literature (original)</c:v>
                </c:pt>
                <c:pt idx="2">
                  <c:v>Literature (adjusted)</c:v>
                </c:pt>
              </c:strCache>
            </c:strRef>
          </c:cat>
          <c:val>
            <c:numRef>
              <c:f>JBoxWhisker!$B$12:$D$12</c:f>
              <c:numCache>
                <c:formatCode>0.00</c:formatCode>
                <c:ptCount val="3"/>
                <c:pt idx="0">
                  <c:v>0</c:v>
                </c:pt>
                <c:pt idx="1">
                  <c:v>1.0344166666666679</c:v>
                </c:pt>
                <c:pt idx="2">
                  <c:v>1.5179188070776259</c:v>
                </c:pt>
              </c:numCache>
            </c:numRef>
          </c:val>
        </c:ser>
        <c:ser>
          <c:idx val="2"/>
          <c:order val="2"/>
          <c:tx>
            <c:strRef>
              <c:f>JBoxWhisker!$A$13</c:f>
              <c:strCache>
                <c:ptCount val="1"/>
                <c:pt idx="0">
                  <c:v>3rd Quartile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JBoxWhisker!$B$15:$D$15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2.9296521739130412</c:v>
                  </c:pt>
                  <c:pt idx="2">
                    <c:v>3.8297111872146132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>
                <a:solidFill>
                  <a:schemeClr val="dk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JBoxWhisker!$B$2:$D$2</c:f>
              <c:strCache>
                <c:ptCount val="3"/>
                <c:pt idx="0">
                  <c:v>LEANWIND</c:v>
                </c:pt>
                <c:pt idx="1">
                  <c:v>Literature (original)</c:v>
                </c:pt>
                <c:pt idx="2">
                  <c:v>Literature (adjusted)</c:v>
                </c:pt>
              </c:strCache>
            </c:strRef>
          </c:cat>
          <c:val>
            <c:numRef>
              <c:f>JBoxWhisker!$B$13:$D$13</c:f>
              <c:numCache>
                <c:formatCode>0.00</c:formatCode>
                <c:ptCount val="3"/>
                <c:pt idx="0">
                  <c:v>0</c:v>
                </c:pt>
                <c:pt idx="1">
                  <c:v>0.44333333333333336</c:v>
                </c:pt>
                <c:pt idx="2">
                  <c:v>4.1752283105020993E-2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3712416"/>
        <c:axId val="293706536"/>
      </c:barChart>
      <c:lineChart>
        <c:grouping val="standard"/>
        <c:varyColors val="0"/>
        <c:ser>
          <c:idx val="3"/>
          <c:order val="3"/>
          <c:tx>
            <c:strRef>
              <c:f>JBoxWhisker!$A$4</c:f>
              <c:strCache>
                <c:ptCount val="1"/>
                <c:pt idx="0">
                  <c:v>Mean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tx2">
                  <a:alpha val="85000"/>
                </a:schemeClr>
              </a:solidFill>
              <a:ln>
                <a:noFill/>
              </a:ln>
              <a:effectLst/>
            </c:spPr>
          </c:marker>
          <c:cat>
            <c:strRef>
              <c:f>JBoxWhisker!$B$2:$D$2</c:f>
              <c:strCache>
                <c:ptCount val="3"/>
                <c:pt idx="0">
                  <c:v>LEANWIND</c:v>
                </c:pt>
                <c:pt idx="1">
                  <c:v>Literature (original)</c:v>
                </c:pt>
                <c:pt idx="2">
                  <c:v>Literature (adjusted)</c:v>
                </c:pt>
              </c:strCache>
            </c:strRef>
          </c:cat>
          <c:val>
            <c:numRef>
              <c:f>JBoxWhisker!$B$4:$D$4</c:f>
              <c:numCache>
                <c:formatCode>0.00</c:formatCode>
                <c:ptCount val="3"/>
                <c:pt idx="0">
                  <c:v>8.0601401918773536</c:v>
                </c:pt>
                <c:pt idx="1">
                  <c:v>7.4798731884057981</c:v>
                </c:pt>
                <c:pt idx="2">
                  <c:v>8.7168970462328765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3712416"/>
        <c:axId val="293706536"/>
      </c:lineChart>
      <c:catAx>
        <c:axId val="293712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706536"/>
        <c:crosses val="autoZero"/>
        <c:auto val="1"/>
        <c:lblAlgn val="ctr"/>
        <c:lblOffset val="100"/>
        <c:noMultiLvlLbl val="0"/>
      </c:catAx>
      <c:valAx>
        <c:axId val="29370653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GWP (g CO</a:t>
                </a:r>
                <a:r>
                  <a:rPr lang="en-US" baseline="-25000" dirty="0"/>
                  <a:t>2</a:t>
                </a:r>
                <a:r>
                  <a:rPr lang="en-US" dirty="0"/>
                  <a:t>eq/kWh)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71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FBoxWhisker!$B$1</c:f>
          <c:strCache>
            <c:ptCount val="1"/>
            <c:pt idx="0">
              <c:v>Floating foundation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FBoxWhisker!$A$11</c:f>
              <c:strCache>
                <c:ptCount val="1"/>
              </c:strCache>
            </c:strRef>
          </c:tx>
          <c:spPr>
            <a:noFill/>
            <a:ln w="9525" cap="flat" cmpd="sng" algn="ctr">
              <a:noFill/>
              <a:round/>
            </a:ln>
            <a:effectLst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FBoxWhisker!$B$14:$D$14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2.8437074728550122</c:v>
                  </c:pt>
                  <c:pt idx="2">
                    <c:v>1.8984507770917602</c:v>
                  </c:pt>
                </c:numCache>
              </c:numRef>
            </c:minus>
            <c:spPr>
              <a:noFill/>
              <a:ln w="9525">
                <a:solidFill>
                  <a:schemeClr val="dk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FBoxWhisker!$B$2:$D$2</c:f>
              <c:strCache>
                <c:ptCount val="3"/>
                <c:pt idx="0">
                  <c:v>LEANWIND</c:v>
                </c:pt>
                <c:pt idx="1">
                  <c:v>Literature (original)</c:v>
                </c:pt>
                <c:pt idx="2">
                  <c:v>Literature (adjusted)</c:v>
                </c:pt>
              </c:strCache>
            </c:strRef>
          </c:cat>
          <c:val>
            <c:numRef>
              <c:f>FBoxWhisker!$B$11:$D$11</c:f>
              <c:numCache>
                <c:formatCode>0.00</c:formatCode>
                <c:ptCount val="3"/>
                <c:pt idx="0">
                  <c:v>13.67783860065785</c:v>
                </c:pt>
                <c:pt idx="1">
                  <c:v>10.682637853949329</c:v>
                </c:pt>
                <c:pt idx="2">
                  <c:v>12.285033532041728</c:v>
                </c:pt>
              </c:numCache>
            </c:numRef>
          </c:val>
        </c:ser>
        <c:ser>
          <c:idx val="1"/>
          <c:order val="1"/>
          <c:tx>
            <c:strRef>
              <c:f>FBoxWhisker!$A$12</c:f>
              <c:strCache>
                <c:ptCount val="1"/>
                <c:pt idx="0">
                  <c:v>2nd Quartile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FBoxWhisker!$B$2:$D$2</c:f>
              <c:strCache>
                <c:ptCount val="3"/>
                <c:pt idx="0">
                  <c:v>LEANWIND</c:v>
                </c:pt>
                <c:pt idx="1">
                  <c:v>Literature (original)</c:v>
                </c:pt>
                <c:pt idx="2">
                  <c:v>Literature (adjusted)</c:v>
                </c:pt>
              </c:strCache>
            </c:strRef>
          </c:cat>
          <c:val>
            <c:numRef>
              <c:f>FBoxWhisker!$B$12:$D$12</c:f>
              <c:numCache>
                <c:formatCode>0.00</c:formatCode>
                <c:ptCount val="3"/>
                <c:pt idx="0">
                  <c:v>0</c:v>
                </c:pt>
                <c:pt idx="1">
                  <c:v>2.160787204598682</c:v>
                </c:pt>
                <c:pt idx="2">
                  <c:v>2.4849052852884839</c:v>
                </c:pt>
              </c:numCache>
            </c:numRef>
          </c:val>
        </c:ser>
        <c:ser>
          <c:idx val="2"/>
          <c:order val="2"/>
          <c:tx>
            <c:strRef>
              <c:f>FBoxWhisker!$A$13</c:f>
              <c:strCache>
                <c:ptCount val="1"/>
                <c:pt idx="0">
                  <c:v>3rd Quartile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FBoxWhisker!$B$15:$D$15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7.7791071428571428</c:v>
                  </c:pt>
                  <c:pt idx="2">
                    <c:v>8.9459732142857149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>
                <a:solidFill>
                  <a:schemeClr val="dk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FBoxWhisker!$B$2:$D$2</c:f>
              <c:strCache>
                <c:ptCount val="3"/>
                <c:pt idx="0">
                  <c:v>LEANWIND</c:v>
                </c:pt>
                <c:pt idx="1">
                  <c:v>Literature (original)</c:v>
                </c:pt>
                <c:pt idx="2">
                  <c:v>Literature (adjusted)</c:v>
                </c:pt>
              </c:strCache>
            </c:strRef>
          </c:cat>
          <c:val>
            <c:numRef>
              <c:f>FBoxWhisker!$B$13:$D$13</c:f>
              <c:numCache>
                <c:formatCode>0.00</c:formatCode>
                <c:ptCount val="3"/>
                <c:pt idx="0">
                  <c:v>0</c:v>
                </c:pt>
                <c:pt idx="1">
                  <c:v>4.7291071428571421</c:v>
                </c:pt>
                <c:pt idx="2">
                  <c:v>5.4384732142857128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0860568"/>
        <c:axId val="400848808"/>
      </c:barChart>
      <c:lineChart>
        <c:grouping val="standard"/>
        <c:varyColors val="0"/>
        <c:ser>
          <c:idx val="3"/>
          <c:order val="3"/>
          <c:tx>
            <c:strRef>
              <c:f>FBoxWhisker!$A$4</c:f>
              <c:strCache>
                <c:ptCount val="1"/>
                <c:pt idx="0">
                  <c:v>Mean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tx2">
                  <a:alpha val="85000"/>
                </a:schemeClr>
              </a:solidFill>
              <a:ln>
                <a:noFill/>
              </a:ln>
              <a:effectLst/>
            </c:spPr>
          </c:marker>
          <c:cat>
            <c:strRef>
              <c:f>FBoxWhisker!$B$2:$D$2</c:f>
              <c:strCache>
                <c:ptCount val="3"/>
                <c:pt idx="0">
                  <c:v>LEANWIND</c:v>
                </c:pt>
                <c:pt idx="1">
                  <c:v>Literature (original)</c:v>
                </c:pt>
                <c:pt idx="2">
                  <c:v>Literature (adjusted)</c:v>
                </c:pt>
              </c:strCache>
            </c:strRef>
          </c:cat>
          <c:val>
            <c:numRef>
              <c:f>FBoxWhisker!$B$4:$D$4</c:f>
              <c:numCache>
                <c:formatCode>0.00</c:formatCode>
                <c:ptCount val="3"/>
                <c:pt idx="0">
                  <c:v>13.67783860065785</c:v>
                </c:pt>
                <c:pt idx="1">
                  <c:v>14.664782757315544</c:v>
                </c:pt>
                <c:pt idx="2">
                  <c:v>17.09313564036146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0860568"/>
        <c:axId val="400848808"/>
      </c:lineChart>
      <c:catAx>
        <c:axId val="400860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848808"/>
        <c:crosses val="autoZero"/>
        <c:auto val="1"/>
        <c:lblAlgn val="ctr"/>
        <c:lblOffset val="100"/>
        <c:noMultiLvlLbl val="0"/>
      </c:catAx>
      <c:valAx>
        <c:axId val="400848808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GWP (g CO</a:t>
                </a:r>
                <a:r>
                  <a:rPr lang="en-US" baseline="-25000" dirty="0"/>
                  <a:t>2</a:t>
                </a:r>
                <a:r>
                  <a:rPr lang="en-US" dirty="0"/>
                  <a:t>eq/kWh)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860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5D40C0-D0CD-442F-8EDE-7BC98064DDD1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78D8899B-B0A6-415A-AD53-D286B6750916}">
      <dgm:prSet phldrT="[Texto]"/>
      <dgm:spPr/>
      <dgm:t>
        <a:bodyPr/>
        <a:lstStyle/>
        <a:p>
          <a:r>
            <a:rPr lang="es-ES_tradnl" smtClean="0"/>
            <a:t>LCI</a:t>
          </a:r>
          <a:endParaRPr lang="es-ES"/>
        </a:p>
      </dgm:t>
    </dgm:pt>
    <dgm:pt modelId="{836FB5EA-24BE-43A7-9539-D5F936AE2D03}" type="parTrans" cxnId="{C06F55BB-D558-4A9C-8E06-4B55EF90DB95}">
      <dgm:prSet/>
      <dgm:spPr/>
      <dgm:t>
        <a:bodyPr/>
        <a:lstStyle/>
        <a:p>
          <a:endParaRPr lang="es-ES"/>
        </a:p>
      </dgm:t>
    </dgm:pt>
    <dgm:pt modelId="{B6172BEA-5792-403A-AC4F-28898C8322F8}" type="sibTrans" cxnId="{C06F55BB-D558-4A9C-8E06-4B55EF90DB95}">
      <dgm:prSet/>
      <dgm:spPr/>
      <dgm:t>
        <a:bodyPr/>
        <a:lstStyle/>
        <a:p>
          <a:endParaRPr lang="es-ES"/>
        </a:p>
      </dgm:t>
    </dgm:pt>
    <dgm:pt modelId="{12E1766D-1948-4AE8-9D76-8FD7D978C00A}">
      <dgm:prSet phldrT="[Texto]"/>
      <dgm:spPr/>
      <dgm:t>
        <a:bodyPr/>
        <a:lstStyle/>
        <a:p>
          <a:r>
            <a:rPr lang="es-ES_tradnl" smtClean="0"/>
            <a:t>LCA</a:t>
          </a:r>
          <a:endParaRPr lang="es-ES"/>
        </a:p>
      </dgm:t>
    </dgm:pt>
    <dgm:pt modelId="{E38E5A39-474A-4F83-84C5-2E8FDA21E968}" type="parTrans" cxnId="{3371AE86-C0F8-4366-8CB4-AFD3E9DF36FA}">
      <dgm:prSet/>
      <dgm:spPr/>
      <dgm:t>
        <a:bodyPr/>
        <a:lstStyle/>
        <a:p>
          <a:endParaRPr lang="es-ES"/>
        </a:p>
      </dgm:t>
    </dgm:pt>
    <dgm:pt modelId="{5E0768CC-288E-4596-9176-6B1D8E011688}" type="sibTrans" cxnId="{3371AE86-C0F8-4366-8CB4-AFD3E9DF36FA}">
      <dgm:prSet/>
      <dgm:spPr/>
      <dgm:t>
        <a:bodyPr/>
        <a:lstStyle/>
        <a:p>
          <a:endParaRPr lang="es-ES"/>
        </a:p>
      </dgm:t>
    </dgm:pt>
    <dgm:pt modelId="{596F8BAD-A876-4E6D-B511-B6567375A9BE}" type="pres">
      <dgm:prSet presAssocID="{5F5D40C0-D0CD-442F-8EDE-7BC98064DDD1}" presName="Name0" presStyleCnt="0">
        <dgm:presLayoutVars>
          <dgm:dir/>
          <dgm:animLvl val="lvl"/>
          <dgm:resizeHandles val="exact"/>
        </dgm:presLayoutVars>
      </dgm:prSet>
      <dgm:spPr/>
    </dgm:pt>
    <dgm:pt modelId="{EE29C6A8-2069-4764-A9F7-0713BF5D2CC8}" type="pres">
      <dgm:prSet presAssocID="{78D8899B-B0A6-415A-AD53-D286B6750916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A95641-D0F5-41B8-BB49-CABBD5F6C7BC}" type="pres">
      <dgm:prSet presAssocID="{B6172BEA-5792-403A-AC4F-28898C8322F8}" presName="parTxOnlySpace" presStyleCnt="0"/>
      <dgm:spPr/>
    </dgm:pt>
    <dgm:pt modelId="{6AEA7B0B-6266-4230-83EF-DC07582116A5}" type="pres">
      <dgm:prSet presAssocID="{12E1766D-1948-4AE8-9D76-8FD7D978C00A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65D6D8C-1477-4250-BE97-A2039CF1A21F}" type="presOf" srcId="{78D8899B-B0A6-415A-AD53-D286B6750916}" destId="{EE29C6A8-2069-4764-A9F7-0713BF5D2CC8}" srcOrd="0" destOrd="0" presId="urn:microsoft.com/office/officeart/2005/8/layout/chevron1"/>
    <dgm:cxn modelId="{3371AE86-C0F8-4366-8CB4-AFD3E9DF36FA}" srcId="{5F5D40C0-D0CD-442F-8EDE-7BC98064DDD1}" destId="{12E1766D-1948-4AE8-9D76-8FD7D978C00A}" srcOrd="1" destOrd="0" parTransId="{E38E5A39-474A-4F83-84C5-2E8FDA21E968}" sibTransId="{5E0768CC-288E-4596-9176-6B1D8E011688}"/>
    <dgm:cxn modelId="{06C45CAD-35B6-4E2B-B903-3324192BDD0B}" type="presOf" srcId="{12E1766D-1948-4AE8-9D76-8FD7D978C00A}" destId="{6AEA7B0B-6266-4230-83EF-DC07582116A5}" srcOrd="0" destOrd="0" presId="urn:microsoft.com/office/officeart/2005/8/layout/chevron1"/>
    <dgm:cxn modelId="{3AFE5AFC-8D16-4353-A863-6F5D83EE5A60}" type="presOf" srcId="{5F5D40C0-D0CD-442F-8EDE-7BC98064DDD1}" destId="{596F8BAD-A876-4E6D-B511-B6567375A9BE}" srcOrd="0" destOrd="0" presId="urn:microsoft.com/office/officeart/2005/8/layout/chevron1"/>
    <dgm:cxn modelId="{C06F55BB-D558-4A9C-8E06-4B55EF90DB95}" srcId="{5F5D40C0-D0CD-442F-8EDE-7BC98064DDD1}" destId="{78D8899B-B0A6-415A-AD53-D286B6750916}" srcOrd="0" destOrd="0" parTransId="{836FB5EA-24BE-43A7-9539-D5F936AE2D03}" sibTransId="{B6172BEA-5792-403A-AC4F-28898C8322F8}"/>
    <dgm:cxn modelId="{C1CFA4BA-3018-41E0-A0D6-E63854758ED0}" type="presParOf" srcId="{596F8BAD-A876-4E6D-B511-B6567375A9BE}" destId="{EE29C6A8-2069-4764-A9F7-0713BF5D2CC8}" srcOrd="0" destOrd="0" presId="urn:microsoft.com/office/officeart/2005/8/layout/chevron1"/>
    <dgm:cxn modelId="{B9099693-6355-4E4A-8E46-32DC5A1AE91C}" type="presParOf" srcId="{596F8BAD-A876-4E6D-B511-B6567375A9BE}" destId="{C0A95641-D0F5-41B8-BB49-CABBD5F6C7BC}" srcOrd="1" destOrd="0" presId="urn:microsoft.com/office/officeart/2005/8/layout/chevron1"/>
    <dgm:cxn modelId="{040C312E-253F-4E3D-9D84-E9AE46A5AF78}" type="presParOf" srcId="{596F8BAD-A876-4E6D-B511-B6567375A9BE}" destId="{6AEA7B0B-6266-4230-83EF-DC07582116A5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73E647-0DF8-49BB-8EA1-5D128F2C6C0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D559D3A-24E9-4E32-B45F-BE05C929E126}">
      <dgm:prSet phldrT="[Texto]" custT="1"/>
      <dgm:spPr>
        <a:xfrm rot="5400000">
          <a:off x="-162753" y="219932"/>
          <a:ext cx="1101131" cy="916209"/>
        </a:xfrm>
        <a:solidFill>
          <a:srgbClr val="8064A2"/>
        </a:solidFill>
        <a:ln>
          <a:solidFill>
            <a:srgbClr val="8064A2"/>
          </a:solidFill>
        </a:ln>
      </dgm:spPr>
      <dgm:t>
        <a:bodyPr/>
        <a:lstStyle/>
        <a:p>
          <a:r>
            <a:rPr lang="en-GB" sz="1050" noProof="0" dirty="0" smtClean="0"/>
            <a:t/>
          </a:r>
          <a:br>
            <a:rPr lang="en-GB" sz="1050" noProof="0" dirty="0" smtClean="0"/>
          </a:br>
          <a:r>
            <a:rPr lang="en-GB" sz="1050" noProof="0" dirty="0" smtClean="0"/>
            <a:t>Materials &amp; Manufacture</a:t>
          </a:r>
          <a:endParaRPr lang="en-GB" sz="1050" noProof="0" dirty="0"/>
        </a:p>
      </dgm:t>
    </dgm:pt>
    <dgm:pt modelId="{6E010D9D-ADD7-4DFB-B461-2C5DB1AC56F8}" type="parTrans" cxnId="{33372150-5BD9-4124-B3EA-E3D74FCBE802}">
      <dgm:prSet/>
      <dgm:spPr/>
      <dgm:t>
        <a:bodyPr/>
        <a:lstStyle/>
        <a:p>
          <a:endParaRPr lang="en-GB" noProof="0" dirty="0"/>
        </a:p>
      </dgm:t>
    </dgm:pt>
    <dgm:pt modelId="{823F3986-E46E-44FB-8AEF-1D9D9209BA9F}" type="sibTrans" cxnId="{33372150-5BD9-4124-B3EA-E3D74FCBE802}">
      <dgm:prSet/>
      <dgm:spPr/>
      <dgm:t>
        <a:bodyPr/>
        <a:lstStyle/>
        <a:p>
          <a:endParaRPr lang="en-GB" noProof="0" dirty="0"/>
        </a:p>
      </dgm:t>
    </dgm:pt>
    <dgm:pt modelId="{A50D68A4-163D-4792-AE3A-A2F6E4D60ECB}">
      <dgm:prSet phldrT="[Texto]" custT="1"/>
      <dgm:spPr>
        <a:xfrm rot="5400000">
          <a:off x="-126398" y="1260524"/>
          <a:ext cx="1101131" cy="988918"/>
        </a:xfrm>
        <a:solidFill>
          <a:srgbClr val="5F5BAE"/>
        </a:solidFill>
        <a:ln>
          <a:solidFill>
            <a:srgbClr val="5F5BAE"/>
          </a:solidFill>
        </a:ln>
      </dgm:spPr>
      <dgm:t>
        <a:bodyPr/>
        <a:lstStyle/>
        <a:p>
          <a:r>
            <a:rPr lang="en-GB" sz="1050" noProof="0" dirty="0" smtClean="0"/>
            <a:t/>
          </a:r>
          <a:br>
            <a:rPr lang="en-GB" sz="1050" noProof="0" dirty="0" smtClean="0"/>
          </a:br>
          <a:r>
            <a:rPr lang="en-GB" sz="1050" noProof="0" dirty="0" smtClean="0"/>
            <a:t>Installation</a:t>
          </a:r>
          <a:endParaRPr lang="en-GB" sz="1050" noProof="0" dirty="0"/>
        </a:p>
      </dgm:t>
    </dgm:pt>
    <dgm:pt modelId="{E0207AAA-9002-4578-B5B9-6912D7ADC5D7}" type="parTrans" cxnId="{78E63218-AF10-4A9F-9918-09764373402F}">
      <dgm:prSet/>
      <dgm:spPr/>
      <dgm:t>
        <a:bodyPr/>
        <a:lstStyle/>
        <a:p>
          <a:endParaRPr lang="en-GB" noProof="0" dirty="0"/>
        </a:p>
      </dgm:t>
    </dgm:pt>
    <dgm:pt modelId="{50E8D329-6C01-436F-A0D2-FAB8DAECAC2A}" type="sibTrans" cxnId="{78E63218-AF10-4A9F-9918-09764373402F}">
      <dgm:prSet/>
      <dgm:spPr/>
      <dgm:t>
        <a:bodyPr/>
        <a:lstStyle/>
        <a:p>
          <a:endParaRPr lang="en-GB" noProof="0" dirty="0"/>
        </a:p>
      </dgm:t>
    </dgm:pt>
    <dgm:pt modelId="{FEBFED33-9AAC-41B5-A969-1D456CADB5B1}">
      <dgm:prSet phldrT="[Texto]" custT="1"/>
      <dgm:spPr>
        <a:xfrm rot="5400000">
          <a:off x="-108219" y="2319366"/>
          <a:ext cx="1101131" cy="1025276"/>
        </a:xfrm>
        <a:solidFill>
          <a:srgbClr val="537ABA"/>
        </a:solidFill>
        <a:ln>
          <a:solidFill>
            <a:srgbClr val="537ABA"/>
          </a:solidFill>
        </a:ln>
      </dgm:spPr>
      <dgm:t>
        <a:bodyPr/>
        <a:lstStyle/>
        <a:p>
          <a:endParaRPr lang="en-GB" sz="1050" noProof="0" dirty="0" smtClean="0"/>
        </a:p>
        <a:p>
          <a:r>
            <a:rPr lang="en-GB" sz="1050" noProof="0" dirty="0" smtClean="0"/>
            <a:t>Maintenance</a:t>
          </a:r>
          <a:endParaRPr lang="en-GB" sz="1050" noProof="0" dirty="0"/>
        </a:p>
      </dgm:t>
    </dgm:pt>
    <dgm:pt modelId="{480965C0-7E2E-400F-B39E-66C68646655D}" type="parTrans" cxnId="{FEFE6625-10C0-4601-BFCE-387F9BA0F6FC}">
      <dgm:prSet/>
      <dgm:spPr/>
      <dgm:t>
        <a:bodyPr/>
        <a:lstStyle/>
        <a:p>
          <a:endParaRPr lang="en-GB" noProof="0" dirty="0"/>
        </a:p>
      </dgm:t>
    </dgm:pt>
    <dgm:pt modelId="{DF501404-E3E3-4D93-9F4F-1C10240DDE3F}" type="sibTrans" cxnId="{FEFE6625-10C0-4601-BFCE-387F9BA0F6FC}">
      <dgm:prSet/>
      <dgm:spPr/>
      <dgm:t>
        <a:bodyPr/>
        <a:lstStyle/>
        <a:p>
          <a:endParaRPr lang="en-GB" noProof="0" dirty="0"/>
        </a:p>
      </dgm:t>
    </dgm:pt>
    <dgm:pt modelId="{B8D7088A-1108-4D22-9E5B-D6EE5D6E691F}">
      <dgm:prSet phldrT="[Texto]"/>
      <dgm:spPr>
        <a:xfrm rot="5400000">
          <a:off x="3629084" y="-624226"/>
          <a:ext cx="924379" cy="6527064"/>
        </a:xfrm>
        <a:ln>
          <a:solidFill>
            <a:srgbClr val="537ABA"/>
          </a:solidFill>
        </a:ln>
      </dgm:spPr>
      <dgm:t>
        <a:bodyPr/>
        <a:lstStyle/>
        <a:p>
          <a:r>
            <a:rPr lang="en-GB" noProof="0" smtClean="0"/>
            <a:t>Estimated foundation maintenance to be equivalent to one maintenance visit in lifetime</a:t>
          </a:r>
          <a:endParaRPr lang="en-GB" noProof="0" dirty="0"/>
        </a:p>
      </dgm:t>
    </dgm:pt>
    <dgm:pt modelId="{85A9554E-2342-4A82-8ABB-7B8A809D0D51}" type="parTrans" cxnId="{0FACE41D-626B-4A01-AEDF-32B102D9C855}">
      <dgm:prSet/>
      <dgm:spPr/>
      <dgm:t>
        <a:bodyPr/>
        <a:lstStyle/>
        <a:p>
          <a:endParaRPr lang="en-GB" noProof="0" dirty="0"/>
        </a:p>
      </dgm:t>
    </dgm:pt>
    <dgm:pt modelId="{579EFB18-F90B-4801-9A39-483E828C5CAD}" type="sibTrans" cxnId="{0FACE41D-626B-4A01-AEDF-32B102D9C855}">
      <dgm:prSet/>
      <dgm:spPr/>
      <dgm:t>
        <a:bodyPr/>
        <a:lstStyle/>
        <a:p>
          <a:endParaRPr lang="en-GB" noProof="0" dirty="0"/>
        </a:p>
      </dgm:t>
    </dgm:pt>
    <dgm:pt modelId="{A8F51774-3BEB-4CAF-B7B2-6D29F978B312}">
      <dgm:prSet custT="1"/>
      <dgm:spPr>
        <a:xfrm rot="5400000">
          <a:off x="-94877" y="3499158"/>
          <a:ext cx="1101131" cy="1051961"/>
        </a:xfrm>
        <a:solidFill>
          <a:srgbClr val="4BACC6"/>
        </a:solidFill>
        <a:ln>
          <a:solidFill>
            <a:srgbClr val="4BACC6"/>
          </a:solidFill>
        </a:ln>
      </dgm:spPr>
      <dgm:t>
        <a:bodyPr/>
        <a:lstStyle/>
        <a:p>
          <a:endParaRPr lang="en-GB" sz="1050" noProof="0" dirty="0" smtClean="0"/>
        </a:p>
        <a:p>
          <a:r>
            <a:rPr lang="en-GB" sz="1050" noProof="0" dirty="0" smtClean="0"/>
            <a:t>Disposal</a:t>
          </a:r>
          <a:endParaRPr lang="en-GB" sz="1050" noProof="0" dirty="0"/>
        </a:p>
      </dgm:t>
    </dgm:pt>
    <dgm:pt modelId="{33A042B8-CECD-43F3-BAC1-DCA079D9B8BD}" type="parTrans" cxnId="{AEB54FA7-DF11-4B09-ADC0-D64847162BA9}">
      <dgm:prSet/>
      <dgm:spPr/>
      <dgm:t>
        <a:bodyPr/>
        <a:lstStyle/>
        <a:p>
          <a:endParaRPr lang="en-GB" noProof="0" dirty="0"/>
        </a:p>
      </dgm:t>
    </dgm:pt>
    <dgm:pt modelId="{F3762C44-9174-4393-BB80-D6EFEB922E34}" type="sibTrans" cxnId="{AEB54FA7-DF11-4B09-ADC0-D64847162BA9}">
      <dgm:prSet/>
      <dgm:spPr/>
      <dgm:t>
        <a:bodyPr/>
        <a:lstStyle/>
        <a:p>
          <a:endParaRPr lang="en-GB" noProof="0" dirty="0"/>
        </a:p>
      </dgm:t>
    </dgm:pt>
    <dgm:pt modelId="{51C68928-B1C9-4B4A-BEAC-8F767E29B4AE}">
      <dgm:prSet/>
      <dgm:spPr>
        <a:xfrm rot="5400000">
          <a:off x="3526313" y="568908"/>
          <a:ext cx="1156607" cy="6527064"/>
        </a:xfrm>
        <a:ln>
          <a:solidFill>
            <a:srgbClr val="4BACC6"/>
          </a:solidFill>
        </a:ln>
      </dgm:spPr>
      <dgm:t>
        <a:bodyPr/>
        <a:lstStyle/>
        <a:p>
          <a:r>
            <a:rPr lang="en-GB" noProof="0" smtClean="0"/>
            <a:t>Decommissioning assumed to involve the same processes as installation (except scour)</a:t>
          </a:r>
          <a:endParaRPr lang="en-GB" noProof="0" dirty="0"/>
        </a:p>
      </dgm:t>
    </dgm:pt>
    <dgm:pt modelId="{A2CA938D-B68D-44BF-9DB5-77EDA35B4395}" type="parTrans" cxnId="{B882459B-24FA-439F-A02D-88D1812830C6}">
      <dgm:prSet/>
      <dgm:spPr/>
      <dgm:t>
        <a:bodyPr/>
        <a:lstStyle/>
        <a:p>
          <a:endParaRPr lang="en-GB" noProof="0" dirty="0"/>
        </a:p>
      </dgm:t>
    </dgm:pt>
    <dgm:pt modelId="{D5AD15A6-2B48-4358-9DAC-E2B984907657}" type="sibTrans" cxnId="{B882459B-24FA-439F-A02D-88D1812830C6}">
      <dgm:prSet/>
      <dgm:spPr/>
      <dgm:t>
        <a:bodyPr/>
        <a:lstStyle/>
        <a:p>
          <a:endParaRPr lang="en-GB" noProof="0" dirty="0"/>
        </a:p>
      </dgm:t>
    </dgm:pt>
    <dgm:pt modelId="{14F50BBE-5714-4D2C-A6DB-2DA12B7D57E2}">
      <dgm:prSet phldrT="[Texto]"/>
      <dgm:spPr>
        <a:xfrm rot="5400000">
          <a:off x="3568228" y="-2778005"/>
          <a:ext cx="937025" cy="6527064"/>
        </a:xfrm>
        <a:ln>
          <a:solidFill>
            <a:srgbClr val="8064A2"/>
          </a:solidFill>
        </a:ln>
      </dgm:spPr>
      <dgm:t>
        <a:bodyPr/>
        <a:lstStyle/>
        <a:p>
          <a:r>
            <a:rPr lang="en-GB" noProof="0" smtClean="0"/>
            <a:t>1230 tonnes of steel with cutting, welding and surface treatment</a:t>
          </a:r>
          <a:endParaRPr lang="en-GB" noProof="0" dirty="0"/>
        </a:p>
      </dgm:t>
    </dgm:pt>
    <dgm:pt modelId="{85DB1F78-8499-4E39-93C6-66DD82448C35}" type="sibTrans" cxnId="{AFBAB593-C130-4320-A2CF-75683A968B20}">
      <dgm:prSet/>
      <dgm:spPr/>
      <dgm:t>
        <a:bodyPr/>
        <a:lstStyle/>
        <a:p>
          <a:endParaRPr lang="en-GB" noProof="0" dirty="0"/>
        </a:p>
      </dgm:t>
    </dgm:pt>
    <dgm:pt modelId="{AB58DDEA-2342-46D9-99DD-C5B9C95EB9C0}" type="parTrans" cxnId="{AFBAB593-C130-4320-A2CF-75683A968B20}">
      <dgm:prSet/>
      <dgm:spPr/>
      <dgm:t>
        <a:bodyPr/>
        <a:lstStyle/>
        <a:p>
          <a:endParaRPr lang="en-GB" noProof="0" dirty="0"/>
        </a:p>
      </dgm:t>
    </dgm:pt>
    <dgm:pt modelId="{941FEFEC-7023-4DAC-A41F-9CD3CCD5B879}">
      <dgm:prSet phldrT="[Texto]"/>
      <dgm:spPr>
        <a:xfrm rot="5400000">
          <a:off x="3568228" y="-2778005"/>
          <a:ext cx="937025" cy="6527064"/>
        </a:xfrm>
        <a:ln>
          <a:solidFill>
            <a:srgbClr val="8064A2"/>
          </a:solidFill>
        </a:ln>
      </dgm:spPr>
      <dgm:t>
        <a:bodyPr/>
        <a:lstStyle/>
        <a:p>
          <a:r>
            <a:rPr lang="en-GB" noProof="0" dirty="0" smtClean="0"/>
            <a:t>Also aluminium alloy sacrificial anodes, concrete ballast, gravel for scour protection</a:t>
          </a:r>
          <a:endParaRPr lang="en-GB" noProof="0" dirty="0"/>
        </a:p>
      </dgm:t>
    </dgm:pt>
    <dgm:pt modelId="{8E004873-E210-4B43-91C0-EB829579B7EB}" type="parTrans" cxnId="{D49CDF1F-7827-4570-B0AE-0A18ECB1C56F}">
      <dgm:prSet/>
      <dgm:spPr/>
      <dgm:t>
        <a:bodyPr/>
        <a:lstStyle/>
        <a:p>
          <a:endParaRPr lang="en-GB"/>
        </a:p>
      </dgm:t>
    </dgm:pt>
    <dgm:pt modelId="{417CBDED-5F58-493A-8C19-87AD4BF92C6F}" type="sibTrans" cxnId="{D49CDF1F-7827-4570-B0AE-0A18ECB1C56F}">
      <dgm:prSet/>
      <dgm:spPr/>
      <dgm:t>
        <a:bodyPr/>
        <a:lstStyle/>
        <a:p>
          <a:endParaRPr lang="en-GB"/>
        </a:p>
      </dgm:t>
    </dgm:pt>
    <dgm:pt modelId="{04D2EA5F-5482-431F-8E7A-3F0F47C8A8FC}">
      <dgm:prSet phldrT="[Texto]"/>
      <dgm:spPr>
        <a:xfrm rot="5400000">
          <a:off x="3610980" y="-1701247"/>
          <a:ext cx="924229" cy="6527064"/>
        </a:xfrm>
        <a:ln>
          <a:solidFill>
            <a:srgbClr val="5F5BAE"/>
          </a:solidFill>
        </a:ln>
      </dgm:spPr>
      <dgm:t>
        <a:bodyPr/>
        <a:lstStyle/>
        <a:p>
          <a:r>
            <a:rPr lang="en-GB" noProof="0" smtClean="0"/>
            <a:t>Towed to site by tugboat</a:t>
          </a:r>
          <a:endParaRPr lang="en-GB" noProof="0" dirty="0"/>
        </a:p>
      </dgm:t>
    </dgm:pt>
    <dgm:pt modelId="{D8483A7E-DB3F-4C3F-8BE8-8C54B7948FB5}" type="sibTrans" cxnId="{8B76459C-6A18-485E-A2AD-758455AE00A6}">
      <dgm:prSet/>
      <dgm:spPr/>
      <dgm:t>
        <a:bodyPr/>
        <a:lstStyle/>
        <a:p>
          <a:endParaRPr lang="en-GB" noProof="0" dirty="0"/>
        </a:p>
      </dgm:t>
    </dgm:pt>
    <dgm:pt modelId="{B38EA1BD-E8F2-46B0-8F4F-24D9332E27EC}" type="parTrans" cxnId="{8B76459C-6A18-485E-A2AD-758455AE00A6}">
      <dgm:prSet/>
      <dgm:spPr/>
      <dgm:t>
        <a:bodyPr/>
        <a:lstStyle/>
        <a:p>
          <a:endParaRPr lang="en-GB" noProof="0" dirty="0"/>
        </a:p>
      </dgm:t>
    </dgm:pt>
    <dgm:pt modelId="{8844221D-8BEF-45E5-ACF7-73E9F011B84C}">
      <dgm:prSet phldrT="[Texto]"/>
      <dgm:spPr>
        <a:xfrm rot="5400000">
          <a:off x="3610980" y="-1701247"/>
          <a:ext cx="924229" cy="6527064"/>
        </a:xfrm>
        <a:ln>
          <a:solidFill>
            <a:srgbClr val="5F5BAE"/>
          </a:solidFill>
        </a:ln>
      </dgm:spPr>
      <dgm:t>
        <a:bodyPr/>
        <a:lstStyle/>
        <a:p>
          <a:r>
            <a:rPr lang="en-GB" noProof="0" smtClean="0"/>
            <a:t>Construction support vessel</a:t>
          </a:r>
          <a:endParaRPr lang="en-GB" noProof="0" dirty="0"/>
        </a:p>
      </dgm:t>
    </dgm:pt>
    <dgm:pt modelId="{09C592AF-E778-4277-AFC0-26EF593E1FDF}" type="parTrans" cxnId="{FEBB24D1-160E-41F0-955E-90AF800D6E52}">
      <dgm:prSet/>
      <dgm:spPr/>
      <dgm:t>
        <a:bodyPr/>
        <a:lstStyle/>
        <a:p>
          <a:endParaRPr lang="en-GB"/>
        </a:p>
      </dgm:t>
    </dgm:pt>
    <dgm:pt modelId="{BEBBC8CD-A54B-47DC-8652-A659DF92EEC9}" type="sibTrans" cxnId="{FEBB24D1-160E-41F0-955E-90AF800D6E52}">
      <dgm:prSet/>
      <dgm:spPr/>
      <dgm:t>
        <a:bodyPr/>
        <a:lstStyle/>
        <a:p>
          <a:endParaRPr lang="en-GB"/>
        </a:p>
      </dgm:t>
    </dgm:pt>
    <dgm:pt modelId="{C0520B55-7AA2-489D-BE1A-ABA097ED03E4}">
      <dgm:prSet phldrT="[Texto]"/>
      <dgm:spPr>
        <a:xfrm rot="5400000">
          <a:off x="3610980" y="-1701247"/>
          <a:ext cx="924229" cy="6527064"/>
        </a:xfrm>
        <a:ln>
          <a:solidFill>
            <a:srgbClr val="5F5BAE"/>
          </a:solidFill>
        </a:ln>
      </dgm:spPr>
      <dgm:t>
        <a:bodyPr/>
        <a:lstStyle/>
        <a:p>
          <a:r>
            <a:rPr lang="en-GB" noProof="0" smtClean="0"/>
            <a:t>Side-stone dumping vessel for scour protection</a:t>
          </a:r>
          <a:endParaRPr lang="en-GB" noProof="0" dirty="0"/>
        </a:p>
      </dgm:t>
    </dgm:pt>
    <dgm:pt modelId="{7ED32B90-BE22-413B-BB75-A463B065709C}" type="parTrans" cxnId="{4FF38CF4-E53C-44F5-8B44-A1B4DE053650}">
      <dgm:prSet/>
      <dgm:spPr/>
      <dgm:t>
        <a:bodyPr/>
        <a:lstStyle/>
        <a:p>
          <a:endParaRPr lang="en-GB"/>
        </a:p>
      </dgm:t>
    </dgm:pt>
    <dgm:pt modelId="{C3D27117-75F2-43BA-98F4-7ED02B511657}" type="sibTrans" cxnId="{4FF38CF4-E53C-44F5-8B44-A1B4DE053650}">
      <dgm:prSet/>
      <dgm:spPr/>
      <dgm:t>
        <a:bodyPr/>
        <a:lstStyle/>
        <a:p>
          <a:endParaRPr lang="en-GB"/>
        </a:p>
      </dgm:t>
    </dgm:pt>
    <dgm:pt modelId="{217DC608-CD31-4CF8-BA14-82FCC616E294}">
      <dgm:prSet phldrT="[Texto]"/>
      <dgm:spPr>
        <a:xfrm rot="5400000">
          <a:off x="3629084" y="-624226"/>
          <a:ext cx="924379" cy="6527064"/>
        </a:xfrm>
        <a:ln>
          <a:solidFill>
            <a:srgbClr val="537ABA"/>
          </a:solidFill>
        </a:ln>
      </dgm:spPr>
      <dgm:t>
        <a:bodyPr/>
        <a:lstStyle/>
        <a:p>
          <a:r>
            <a:rPr lang="en-GB" noProof="0" smtClean="0"/>
            <a:t>Carried out by a construction support vessel</a:t>
          </a:r>
          <a:endParaRPr lang="en-GB" noProof="0" dirty="0"/>
        </a:p>
      </dgm:t>
    </dgm:pt>
    <dgm:pt modelId="{64A15E66-70B9-423D-9FAD-8502F51F58BB}" type="parTrans" cxnId="{FEC12E72-B11C-4121-8A4A-5B022E194E91}">
      <dgm:prSet/>
      <dgm:spPr/>
      <dgm:t>
        <a:bodyPr/>
        <a:lstStyle/>
        <a:p>
          <a:endParaRPr lang="en-GB"/>
        </a:p>
      </dgm:t>
    </dgm:pt>
    <dgm:pt modelId="{3DD12F4E-0AB0-4D21-BCCA-BC57BCAEE22E}" type="sibTrans" cxnId="{FEC12E72-B11C-4121-8A4A-5B022E194E91}">
      <dgm:prSet/>
      <dgm:spPr/>
      <dgm:t>
        <a:bodyPr/>
        <a:lstStyle/>
        <a:p>
          <a:endParaRPr lang="en-GB"/>
        </a:p>
      </dgm:t>
    </dgm:pt>
    <dgm:pt modelId="{7D460C8A-7AD3-4D70-9677-CDB3723643D7}">
      <dgm:prSet/>
      <dgm:spPr>
        <a:xfrm rot="5400000">
          <a:off x="3526313" y="568908"/>
          <a:ext cx="1156607" cy="6527064"/>
        </a:xfrm>
        <a:ln>
          <a:solidFill>
            <a:srgbClr val="4BACC6"/>
          </a:solidFill>
        </a:ln>
      </dgm:spPr>
      <dgm:t>
        <a:bodyPr/>
        <a:lstStyle/>
        <a:p>
          <a:r>
            <a:rPr lang="en-GB" noProof="0" smtClean="0"/>
            <a:t>90% of all waste metals recycled, remainder of materials to landfill</a:t>
          </a:r>
          <a:endParaRPr lang="en-GB" noProof="0" dirty="0"/>
        </a:p>
      </dgm:t>
    </dgm:pt>
    <dgm:pt modelId="{7A50EDCB-33E1-4C68-91FE-9F751F03FFC1}" type="parTrans" cxnId="{C4F86097-5DAF-4780-BD32-8E95F0EE8C9F}">
      <dgm:prSet/>
      <dgm:spPr/>
      <dgm:t>
        <a:bodyPr/>
        <a:lstStyle/>
        <a:p>
          <a:endParaRPr lang="en-GB"/>
        </a:p>
      </dgm:t>
    </dgm:pt>
    <dgm:pt modelId="{0C523D2C-EF11-4031-9EA7-620BC7CC068F}" type="sibTrans" cxnId="{C4F86097-5DAF-4780-BD32-8E95F0EE8C9F}">
      <dgm:prSet/>
      <dgm:spPr/>
      <dgm:t>
        <a:bodyPr/>
        <a:lstStyle/>
        <a:p>
          <a:endParaRPr lang="en-GB"/>
        </a:p>
      </dgm:t>
    </dgm:pt>
    <dgm:pt modelId="{474A02AA-854B-4C7F-B6F4-057B3B57D120}">
      <dgm:prSet/>
      <dgm:spPr>
        <a:xfrm rot="5400000">
          <a:off x="3526313" y="568908"/>
          <a:ext cx="1156607" cy="6527064"/>
        </a:xfrm>
        <a:ln>
          <a:solidFill>
            <a:srgbClr val="4BACC6"/>
          </a:solidFill>
        </a:ln>
      </dgm:spPr>
      <dgm:t>
        <a:bodyPr/>
        <a:lstStyle/>
        <a:p>
          <a:r>
            <a:rPr lang="en-GB" noProof="0" smtClean="0"/>
            <a:t>Recycling only considered as an avoided disposal impact – recycled content or 100:0 method</a:t>
          </a:r>
          <a:endParaRPr lang="en-GB" noProof="0" dirty="0"/>
        </a:p>
      </dgm:t>
    </dgm:pt>
    <dgm:pt modelId="{903F4AAE-20E0-4E4F-92A7-8EC5AB5A8E93}" type="parTrans" cxnId="{8ED4BEF1-835A-425B-A084-0C6A858FF3BC}">
      <dgm:prSet/>
      <dgm:spPr/>
      <dgm:t>
        <a:bodyPr/>
        <a:lstStyle/>
        <a:p>
          <a:endParaRPr lang="en-GB"/>
        </a:p>
      </dgm:t>
    </dgm:pt>
    <dgm:pt modelId="{9A6C2A10-24BD-47A9-9EC2-224BDD57FE38}" type="sibTrans" cxnId="{8ED4BEF1-835A-425B-A084-0C6A858FF3BC}">
      <dgm:prSet/>
      <dgm:spPr/>
      <dgm:t>
        <a:bodyPr/>
        <a:lstStyle/>
        <a:p>
          <a:endParaRPr lang="en-GB"/>
        </a:p>
      </dgm:t>
    </dgm:pt>
    <dgm:pt modelId="{1112F17D-AF65-49E6-A47C-DD5A8070AF0A}" type="pres">
      <dgm:prSet presAssocID="{9573E647-0DF8-49BB-8EA1-5D128F2C6C0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12C3C60-5E38-4EBD-A7B5-7089BA41D88B}" type="pres">
      <dgm:prSet presAssocID="{FD559D3A-24E9-4E32-B45F-BE05C929E126}" presName="composite" presStyleCnt="0"/>
      <dgm:spPr/>
      <dgm:t>
        <a:bodyPr/>
        <a:lstStyle/>
        <a:p>
          <a:endParaRPr lang="en-GB"/>
        </a:p>
      </dgm:t>
    </dgm:pt>
    <dgm:pt modelId="{D88A9ACA-C177-4495-84F0-A89CD98F2D87}" type="pres">
      <dgm:prSet presAssocID="{FD559D3A-24E9-4E32-B45F-BE05C929E12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282188-C37E-4EF9-84F4-84547875638A}" type="pres">
      <dgm:prSet presAssocID="{FD559D3A-24E9-4E32-B45F-BE05C929E12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D4F495-0C21-4F81-B1ED-91CBEAEEBD21}" type="pres">
      <dgm:prSet presAssocID="{823F3986-E46E-44FB-8AEF-1D9D9209BA9F}" presName="sp" presStyleCnt="0"/>
      <dgm:spPr/>
      <dgm:t>
        <a:bodyPr/>
        <a:lstStyle/>
        <a:p>
          <a:endParaRPr lang="en-GB"/>
        </a:p>
      </dgm:t>
    </dgm:pt>
    <dgm:pt modelId="{F6783C26-60D1-4778-838F-EE4269745491}" type="pres">
      <dgm:prSet presAssocID="{A50D68A4-163D-4792-AE3A-A2F6E4D60ECB}" presName="composite" presStyleCnt="0"/>
      <dgm:spPr/>
      <dgm:t>
        <a:bodyPr/>
        <a:lstStyle/>
        <a:p>
          <a:endParaRPr lang="en-GB"/>
        </a:p>
      </dgm:t>
    </dgm:pt>
    <dgm:pt modelId="{C986EB8A-7D00-415A-8324-D23BE890906D}" type="pres">
      <dgm:prSet presAssocID="{A50D68A4-163D-4792-AE3A-A2F6E4D60EC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F60D7B-44EA-4E97-B391-93A309DC0B11}" type="pres">
      <dgm:prSet presAssocID="{A50D68A4-163D-4792-AE3A-A2F6E4D60EC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E203B2-C52C-4FD2-AA1D-7ADBF4C951B7}" type="pres">
      <dgm:prSet presAssocID="{50E8D329-6C01-436F-A0D2-FAB8DAECAC2A}" presName="sp" presStyleCnt="0"/>
      <dgm:spPr/>
      <dgm:t>
        <a:bodyPr/>
        <a:lstStyle/>
        <a:p>
          <a:endParaRPr lang="en-GB"/>
        </a:p>
      </dgm:t>
    </dgm:pt>
    <dgm:pt modelId="{49614152-EFBB-405B-88C1-166F9C9A7406}" type="pres">
      <dgm:prSet presAssocID="{FEBFED33-9AAC-41B5-A969-1D456CADB5B1}" presName="composite" presStyleCnt="0"/>
      <dgm:spPr/>
      <dgm:t>
        <a:bodyPr/>
        <a:lstStyle/>
        <a:p>
          <a:endParaRPr lang="en-GB"/>
        </a:p>
      </dgm:t>
    </dgm:pt>
    <dgm:pt modelId="{84F6BDD3-B17C-4828-8628-C621E2114CD9}" type="pres">
      <dgm:prSet presAssocID="{FEBFED33-9AAC-41B5-A969-1D456CADB5B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9F05A5-994E-4D05-B2ED-C13189504C19}" type="pres">
      <dgm:prSet presAssocID="{FEBFED33-9AAC-41B5-A969-1D456CADB5B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398B6B-1B92-4313-A132-7437C58E5525}" type="pres">
      <dgm:prSet presAssocID="{DF501404-E3E3-4D93-9F4F-1C10240DDE3F}" presName="sp" presStyleCnt="0"/>
      <dgm:spPr/>
      <dgm:t>
        <a:bodyPr/>
        <a:lstStyle/>
        <a:p>
          <a:endParaRPr lang="en-GB"/>
        </a:p>
      </dgm:t>
    </dgm:pt>
    <dgm:pt modelId="{7ED748ED-E50E-45C2-B526-52DA4F1B2B9B}" type="pres">
      <dgm:prSet presAssocID="{A8F51774-3BEB-4CAF-B7B2-6D29F978B312}" presName="composite" presStyleCnt="0"/>
      <dgm:spPr/>
      <dgm:t>
        <a:bodyPr/>
        <a:lstStyle/>
        <a:p>
          <a:endParaRPr lang="en-GB"/>
        </a:p>
      </dgm:t>
    </dgm:pt>
    <dgm:pt modelId="{8A142ACB-DD4C-4523-B25B-DE3AB4E661E4}" type="pres">
      <dgm:prSet presAssocID="{A8F51774-3BEB-4CAF-B7B2-6D29F978B31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7EE63E-EBE6-4C01-8829-9BD463FFBFF6}" type="pres">
      <dgm:prSet presAssocID="{A8F51774-3BEB-4CAF-B7B2-6D29F978B31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3C769FF-84E7-458A-9C45-734CD955CE00}" type="presOf" srcId="{FEBFED33-9AAC-41B5-A969-1D456CADB5B1}" destId="{84F6BDD3-B17C-4828-8628-C621E2114CD9}" srcOrd="0" destOrd="0" presId="urn:microsoft.com/office/officeart/2005/8/layout/chevron2"/>
    <dgm:cxn modelId="{4FF38CF4-E53C-44F5-8B44-A1B4DE053650}" srcId="{A50D68A4-163D-4792-AE3A-A2F6E4D60ECB}" destId="{C0520B55-7AA2-489D-BE1A-ABA097ED03E4}" srcOrd="2" destOrd="0" parTransId="{7ED32B90-BE22-413B-BB75-A463B065709C}" sibTransId="{C3D27117-75F2-43BA-98F4-7ED02B511657}"/>
    <dgm:cxn modelId="{8ED4BEF1-835A-425B-A084-0C6A858FF3BC}" srcId="{A8F51774-3BEB-4CAF-B7B2-6D29F978B312}" destId="{474A02AA-854B-4C7F-B6F4-057B3B57D120}" srcOrd="2" destOrd="0" parTransId="{903F4AAE-20E0-4E4F-92A7-8EC5AB5A8E93}" sibTransId="{9A6C2A10-24BD-47A9-9EC2-224BDD57FE38}"/>
    <dgm:cxn modelId="{937FB42B-E1DF-4AE5-8189-75C859249EFF}" type="presOf" srcId="{941FEFEC-7023-4DAC-A41F-9CD3CCD5B879}" destId="{90282188-C37E-4EF9-84F4-84547875638A}" srcOrd="0" destOrd="1" presId="urn:microsoft.com/office/officeart/2005/8/layout/chevron2"/>
    <dgm:cxn modelId="{2559ED76-B389-4994-B748-D3222A5B733A}" type="presOf" srcId="{FD559D3A-24E9-4E32-B45F-BE05C929E126}" destId="{D88A9ACA-C177-4495-84F0-A89CD98F2D87}" srcOrd="0" destOrd="0" presId="urn:microsoft.com/office/officeart/2005/8/layout/chevron2"/>
    <dgm:cxn modelId="{C47A010C-DE73-4A22-B8C6-B5C6CB8473CE}" type="presOf" srcId="{B8D7088A-1108-4D22-9E5B-D6EE5D6E691F}" destId="{AA9F05A5-994E-4D05-B2ED-C13189504C19}" srcOrd="0" destOrd="0" presId="urn:microsoft.com/office/officeart/2005/8/layout/chevron2"/>
    <dgm:cxn modelId="{C5B664ED-C225-4CDA-894E-5CAC9184351B}" type="presOf" srcId="{217DC608-CD31-4CF8-BA14-82FCC616E294}" destId="{AA9F05A5-994E-4D05-B2ED-C13189504C19}" srcOrd="0" destOrd="1" presId="urn:microsoft.com/office/officeart/2005/8/layout/chevron2"/>
    <dgm:cxn modelId="{2D8A1824-3381-4455-8246-43984AAF91B5}" type="presOf" srcId="{8844221D-8BEF-45E5-ACF7-73E9F011B84C}" destId="{94F60D7B-44EA-4E97-B391-93A309DC0B11}" srcOrd="0" destOrd="1" presId="urn:microsoft.com/office/officeart/2005/8/layout/chevron2"/>
    <dgm:cxn modelId="{FEC12E72-B11C-4121-8A4A-5B022E194E91}" srcId="{FEBFED33-9AAC-41B5-A969-1D456CADB5B1}" destId="{217DC608-CD31-4CF8-BA14-82FCC616E294}" srcOrd="1" destOrd="0" parTransId="{64A15E66-70B9-423D-9FAD-8502F51F58BB}" sibTransId="{3DD12F4E-0AB0-4D21-BCCA-BC57BCAEE22E}"/>
    <dgm:cxn modelId="{CC19EE7E-637F-4666-B732-7C1EF935FD3C}" type="presOf" srcId="{C0520B55-7AA2-489D-BE1A-ABA097ED03E4}" destId="{94F60D7B-44EA-4E97-B391-93A309DC0B11}" srcOrd="0" destOrd="2" presId="urn:microsoft.com/office/officeart/2005/8/layout/chevron2"/>
    <dgm:cxn modelId="{B882459B-24FA-439F-A02D-88D1812830C6}" srcId="{A8F51774-3BEB-4CAF-B7B2-6D29F978B312}" destId="{51C68928-B1C9-4B4A-BEAC-8F767E29B4AE}" srcOrd="0" destOrd="0" parTransId="{A2CA938D-B68D-44BF-9DB5-77EDA35B4395}" sibTransId="{D5AD15A6-2B48-4358-9DAC-E2B984907657}"/>
    <dgm:cxn modelId="{02A9E314-B003-4683-8696-699451624505}" type="presOf" srcId="{04D2EA5F-5482-431F-8E7A-3F0F47C8A8FC}" destId="{94F60D7B-44EA-4E97-B391-93A309DC0B11}" srcOrd="0" destOrd="0" presId="urn:microsoft.com/office/officeart/2005/8/layout/chevron2"/>
    <dgm:cxn modelId="{0FACE41D-626B-4A01-AEDF-32B102D9C855}" srcId="{FEBFED33-9AAC-41B5-A969-1D456CADB5B1}" destId="{B8D7088A-1108-4D22-9E5B-D6EE5D6E691F}" srcOrd="0" destOrd="0" parTransId="{85A9554E-2342-4A82-8ABB-7B8A809D0D51}" sibTransId="{579EFB18-F90B-4801-9A39-483E828C5CAD}"/>
    <dgm:cxn modelId="{78E63218-AF10-4A9F-9918-09764373402F}" srcId="{9573E647-0DF8-49BB-8EA1-5D128F2C6C02}" destId="{A50D68A4-163D-4792-AE3A-A2F6E4D60ECB}" srcOrd="1" destOrd="0" parTransId="{E0207AAA-9002-4578-B5B9-6912D7ADC5D7}" sibTransId="{50E8D329-6C01-436F-A0D2-FAB8DAECAC2A}"/>
    <dgm:cxn modelId="{FEBB24D1-160E-41F0-955E-90AF800D6E52}" srcId="{A50D68A4-163D-4792-AE3A-A2F6E4D60ECB}" destId="{8844221D-8BEF-45E5-ACF7-73E9F011B84C}" srcOrd="1" destOrd="0" parTransId="{09C592AF-E778-4277-AFC0-26EF593E1FDF}" sibTransId="{BEBBC8CD-A54B-47DC-8652-A659DF92EEC9}"/>
    <dgm:cxn modelId="{D49CDF1F-7827-4570-B0AE-0A18ECB1C56F}" srcId="{FD559D3A-24E9-4E32-B45F-BE05C929E126}" destId="{941FEFEC-7023-4DAC-A41F-9CD3CCD5B879}" srcOrd="1" destOrd="0" parTransId="{8E004873-E210-4B43-91C0-EB829579B7EB}" sibTransId="{417CBDED-5F58-493A-8C19-87AD4BF92C6F}"/>
    <dgm:cxn modelId="{FEFE6625-10C0-4601-BFCE-387F9BA0F6FC}" srcId="{9573E647-0DF8-49BB-8EA1-5D128F2C6C02}" destId="{FEBFED33-9AAC-41B5-A969-1D456CADB5B1}" srcOrd="2" destOrd="0" parTransId="{480965C0-7E2E-400F-B39E-66C68646655D}" sibTransId="{DF501404-E3E3-4D93-9F4F-1C10240DDE3F}"/>
    <dgm:cxn modelId="{648672D5-2755-4838-A49E-6A7E3E8EC4BD}" type="presOf" srcId="{A50D68A4-163D-4792-AE3A-A2F6E4D60ECB}" destId="{C986EB8A-7D00-415A-8324-D23BE890906D}" srcOrd="0" destOrd="0" presId="urn:microsoft.com/office/officeart/2005/8/layout/chevron2"/>
    <dgm:cxn modelId="{154F2B84-708B-4FB6-BB16-52BA97E1CCD0}" type="presOf" srcId="{51C68928-B1C9-4B4A-BEAC-8F767E29B4AE}" destId="{657EE63E-EBE6-4C01-8829-9BD463FFBFF6}" srcOrd="0" destOrd="0" presId="urn:microsoft.com/office/officeart/2005/8/layout/chevron2"/>
    <dgm:cxn modelId="{C6D84DD0-AF2C-43C4-9BDD-9FA982D3BE07}" type="presOf" srcId="{7D460C8A-7AD3-4D70-9677-CDB3723643D7}" destId="{657EE63E-EBE6-4C01-8829-9BD463FFBFF6}" srcOrd="0" destOrd="1" presId="urn:microsoft.com/office/officeart/2005/8/layout/chevron2"/>
    <dgm:cxn modelId="{8B76459C-6A18-485E-A2AD-758455AE00A6}" srcId="{A50D68A4-163D-4792-AE3A-A2F6E4D60ECB}" destId="{04D2EA5F-5482-431F-8E7A-3F0F47C8A8FC}" srcOrd="0" destOrd="0" parTransId="{B38EA1BD-E8F2-46B0-8F4F-24D9332E27EC}" sibTransId="{D8483A7E-DB3F-4C3F-8BE8-8C54B7948FB5}"/>
    <dgm:cxn modelId="{8EDAFA3A-F899-468B-93C5-2A118788A163}" type="presOf" srcId="{A8F51774-3BEB-4CAF-B7B2-6D29F978B312}" destId="{8A142ACB-DD4C-4523-B25B-DE3AB4E661E4}" srcOrd="0" destOrd="0" presId="urn:microsoft.com/office/officeart/2005/8/layout/chevron2"/>
    <dgm:cxn modelId="{C4F86097-5DAF-4780-BD32-8E95F0EE8C9F}" srcId="{A8F51774-3BEB-4CAF-B7B2-6D29F978B312}" destId="{7D460C8A-7AD3-4D70-9677-CDB3723643D7}" srcOrd="1" destOrd="0" parTransId="{7A50EDCB-33E1-4C68-91FE-9F751F03FFC1}" sibTransId="{0C523D2C-EF11-4031-9EA7-620BC7CC068F}"/>
    <dgm:cxn modelId="{985FD659-3198-4631-A5A6-863D3823D8A6}" type="presOf" srcId="{14F50BBE-5714-4D2C-A6DB-2DA12B7D57E2}" destId="{90282188-C37E-4EF9-84F4-84547875638A}" srcOrd="0" destOrd="0" presId="urn:microsoft.com/office/officeart/2005/8/layout/chevron2"/>
    <dgm:cxn modelId="{8E89711A-56DF-4129-A720-9E21FBE9C6E1}" type="presOf" srcId="{9573E647-0DF8-49BB-8EA1-5D128F2C6C02}" destId="{1112F17D-AF65-49E6-A47C-DD5A8070AF0A}" srcOrd="0" destOrd="0" presId="urn:microsoft.com/office/officeart/2005/8/layout/chevron2"/>
    <dgm:cxn modelId="{AEB54FA7-DF11-4B09-ADC0-D64847162BA9}" srcId="{9573E647-0DF8-49BB-8EA1-5D128F2C6C02}" destId="{A8F51774-3BEB-4CAF-B7B2-6D29F978B312}" srcOrd="3" destOrd="0" parTransId="{33A042B8-CECD-43F3-BAC1-DCA079D9B8BD}" sibTransId="{F3762C44-9174-4393-BB80-D6EFEB922E34}"/>
    <dgm:cxn modelId="{AFBAB593-C130-4320-A2CF-75683A968B20}" srcId="{FD559D3A-24E9-4E32-B45F-BE05C929E126}" destId="{14F50BBE-5714-4D2C-A6DB-2DA12B7D57E2}" srcOrd="0" destOrd="0" parTransId="{AB58DDEA-2342-46D9-99DD-C5B9C95EB9C0}" sibTransId="{85DB1F78-8499-4E39-93C6-66DD82448C35}"/>
    <dgm:cxn modelId="{C72530C9-5119-47C8-8368-D88483A17898}" type="presOf" srcId="{474A02AA-854B-4C7F-B6F4-057B3B57D120}" destId="{657EE63E-EBE6-4C01-8829-9BD463FFBFF6}" srcOrd="0" destOrd="2" presId="urn:microsoft.com/office/officeart/2005/8/layout/chevron2"/>
    <dgm:cxn modelId="{33372150-5BD9-4124-B3EA-E3D74FCBE802}" srcId="{9573E647-0DF8-49BB-8EA1-5D128F2C6C02}" destId="{FD559D3A-24E9-4E32-B45F-BE05C929E126}" srcOrd="0" destOrd="0" parTransId="{6E010D9D-ADD7-4DFB-B461-2C5DB1AC56F8}" sibTransId="{823F3986-E46E-44FB-8AEF-1D9D9209BA9F}"/>
    <dgm:cxn modelId="{528F408E-9B91-44EA-B049-57C4DE754CB6}" type="presParOf" srcId="{1112F17D-AF65-49E6-A47C-DD5A8070AF0A}" destId="{112C3C60-5E38-4EBD-A7B5-7089BA41D88B}" srcOrd="0" destOrd="0" presId="urn:microsoft.com/office/officeart/2005/8/layout/chevron2"/>
    <dgm:cxn modelId="{2817B2E9-ABFE-4365-81BB-4BFA9592BF12}" type="presParOf" srcId="{112C3C60-5E38-4EBD-A7B5-7089BA41D88B}" destId="{D88A9ACA-C177-4495-84F0-A89CD98F2D87}" srcOrd="0" destOrd="0" presId="urn:microsoft.com/office/officeart/2005/8/layout/chevron2"/>
    <dgm:cxn modelId="{BCBDFFDB-2B16-40F5-9032-53183E782A4B}" type="presParOf" srcId="{112C3C60-5E38-4EBD-A7B5-7089BA41D88B}" destId="{90282188-C37E-4EF9-84F4-84547875638A}" srcOrd="1" destOrd="0" presId="urn:microsoft.com/office/officeart/2005/8/layout/chevron2"/>
    <dgm:cxn modelId="{170345E3-0389-4764-A7D5-6ED2B09C48B8}" type="presParOf" srcId="{1112F17D-AF65-49E6-A47C-DD5A8070AF0A}" destId="{BAD4F495-0C21-4F81-B1ED-91CBEAEEBD21}" srcOrd="1" destOrd="0" presId="urn:microsoft.com/office/officeart/2005/8/layout/chevron2"/>
    <dgm:cxn modelId="{8A4DEF70-1E8F-4276-BEC3-7C2A09CB6A24}" type="presParOf" srcId="{1112F17D-AF65-49E6-A47C-DD5A8070AF0A}" destId="{F6783C26-60D1-4778-838F-EE4269745491}" srcOrd="2" destOrd="0" presId="urn:microsoft.com/office/officeart/2005/8/layout/chevron2"/>
    <dgm:cxn modelId="{7AD61C9B-C56B-4F54-BEDF-FDF36E956740}" type="presParOf" srcId="{F6783C26-60D1-4778-838F-EE4269745491}" destId="{C986EB8A-7D00-415A-8324-D23BE890906D}" srcOrd="0" destOrd="0" presId="urn:microsoft.com/office/officeart/2005/8/layout/chevron2"/>
    <dgm:cxn modelId="{54C370F2-E2A3-44C5-B08B-4867A6B2A3E2}" type="presParOf" srcId="{F6783C26-60D1-4778-838F-EE4269745491}" destId="{94F60D7B-44EA-4E97-B391-93A309DC0B11}" srcOrd="1" destOrd="0" presId="urn:microsoft.com/office/officeart/2005/8/layout/chevron2"/>
    <dgm:cxn modelId="{9FC8B8A2-18C3-4E3C-95F7-62797EF0B569}" type="presParOf" srcId="{1112F17D-AF65-49E6-A47C-DD5A8070AF0A}" destId="{3AE203B2-C52C-4FD2-AA1D-7ADBF4C951B7}" srcOrd="3" destOrd="0" presId="urn:microsoft.com/office/officeart/2005/8/layout/chevron2"/>
    <dgm:cxn modelId="{C0F58493-F419-4AA9-81BB-2927858CD23E}" type="presParOf" srcId="{1112F17D-AF65-49E6-A47C-DD5A8070AF0A}" destId="{49614152-EFBB-405B-88C1-166F9C9A7406}" srcOrd="4" destOrd="0" presId="urn:microsoft.com/office/officeart/2005/8/layout/chevron2"/>
    <dgm:cxn modelId="{DD2A0BB4-78FA-4D64-9BF0-30FD0C4D4966}" type="presParOf" srcId="{49614152-EFBB-405B-88C1-166F9C9A7406}" destId="{84F6BDD3-B17C-4828-8628-C621E2114CD9}" srcOrd="0" destOrd="0" presId="urn:microsoft.com/office/officeart/2005/8/layout/chevron2"/>
    <dgm:cxn modelId="{E0BAFCE9-F31B-4CFA-8F61-25229C733C8F}" type="presParOf" srcId="{49614152-EFBB-405B-88C1-166F9C9A7406}" destId="{AA9F05A5-994E-4D05-B2ED-C13189504C19}" srcOrd="1" destOrd="0" presId="urn:microsoft.com/office/officeart/2005/8/layout/chevron2"/>
    <dgm:cxn modelId="{9B37A86E-A01B-4153-BF47-8C57D459FC70}" type="presParOf" srcId="{1112F17D-AF65-49E6-A47C-DD5A8070AF0A}" destId="{B2398B6B-1B92-4313-A132-7437C58E5525}" srcOrd="5" destOrd="0" presId="urn:microsoft.com/office/officeart/2005/8/layout/chevron2"/>
    <dgm:cxn modelId="{64101297-AFFF-48C7-9D5B-D319376E9EFF}" type="presParOf" srcId="{1112F17D-AF65-49E6-A47C-DD5A8070AF0A}" destId="{7ED748ED-E50E-45C2-B526-52DA4F1B2B9B}" srcOrd="6" destOrd="0" presId="urn:microsoft.com/office/officeart/2005/8/layout/chevron2"/>
    <dgm:cxn modelId="{38126C26-C94E-43A2-8DFC-1D39CD68A98F}" type="presParOf" srcId="{7ED748ED-E50E-45C2-B526-52DA4F1B2B9B}" destId="{8A142ACB-DD4C-4523-B25B-DE3AB4E661E4}" srcOrd="0" destOrd="0" presId="urn:microsoft.com/office/officeart/2005/8/layout/chevron2"/>
    <dgm:cxn modelId="{4DDCA1E0-083B-43A5-A5FF-7EC5AC1B2C66}" type="presParOf" srcId="{7ED748ED-E50E-45C2-B526-52DA4F1B2B9B}" destId="{657EE63E-EBE6-4C01-8829-9BD463FFBFF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73E647-0DF8-49BB-8EA1-5D128F2C6C0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D559D3A-24E9-4E32-B45F-BE05C929E126}">
      <dgm:prSet phldrT="[Texto]" custT="1"/>
      <dgm:spPr>
        <a:xfrm rot="5400000">
          <a:off x="-162753" y="219932"/>
          <a:ext cx="1101131" cy="916209"/>
        </a:xfrm>
        <a:solidFill>
          <a:srgbClr val="8064A2"/>
        </a:solidFill>
        <a:ln>
          <a:solidFill>
            <a:srgbClr val="8064A2"/>
          </a:solidFill>
        </a:ln>
      </dgm:spPr>
      <dgm:t>
        <a:bodyPr/>
        <a:lstStyle/>
        <a:p>
          <a:r>
            <a:rPr lang="en-GB" sz="1050" noProof="0" dirty="0" smtClean="0"/>
            <a:t/>
          </a:r>
          <a:br>
            <a:rPr lang="en-GB" sz="1050" noProof="0" dirty="0" smtClean="0"/>
          </a:br>
          <a:r>
            <a:rPr lang="en-GB" sz="1050" noProof="0" dirty="0" smtClean="0"/>
            <a:t>Materials &amp; Manufacture</a:t>
          </a:r>
          <a:endParaRPr lang="en-GB" sz="1050" noProof="0" dirty="0"/>
        </a:p>
      </dgm:t>
    </dgm:pt>
    <dgm:pt modelId="{6E010D9D-ADD7-4DFB-B461-2C5DB1AC56F8}" type="parTrans" cxnId="{33372150-5BD9-4124-B3EA-E3D74FCBE802}">
      <dgm:prSet/>
      <dgm:spPr/>
      <dgm:t>
        <a:bodyPr/>
        <a:lstStyle/>
        <a:p>
          <a:endParaRPr lang="en-GB" noProof="0" dirty="0"/>
        </a:p>
      </dgm:t>
    </dgm:pt>
    <dgm:pt modelId="{823F3986-E46E-44FB-8AEF-1D9D9209BA9F}" type="sibTrans" cxnId="{33372150-5BD9-4124-B3EA-E3D74FCBE802}">
      <dgm:prSet/>
      <dgm:spPr/>
      <dgm:t>
        <a:bodyPr/>
        <a:lstStyle/>
        <a:p>
          <a:endParaRPr lang="en-GB" noProof="0" dirty="0"/>
        </a:p>
      </dgm:t>
    </dgm:pt>
    <dgm:pt modelId="{A50D68A4-163D-4792-AE3A-A2F6E4D60ECB}">
      <dgm:prSet phldrT="[Texto]" custT="1"/>
      <dgm:spPr>
        <a:xfrm rot="5400000">
          <a:off x="-126398" y="1260524"/>
          <a:ext cx="1101131" cy="988918"/>
        </a:xfrm>
        <a:solidFill>
          <a:srgbClr val="5F5BAE"/>
        </a:solidFill>
        <a:ln>
          <a:solidFill>
            <a:srgbClr val="5F5BAE"/>
          </a:solidFill>
        </a:ln>
      </dgm:spPr>
      <dgm:t>
        <a:bodyPr/>
        <a:lstStyle/>
        <a:p>
          <a:r>
            <a:rPr lang="en-GB" sz="1050" noProof="0" dirty="0" smtClean="0"/>
            <a:t/>
          </a:r>
          <a:br>
            <a:rPr lang="en-GB" sz="1050" noProof="0" dirty="0" smtClean="0"/>
          </a:br>
          <a:r>
            <a:rPr lang="en-GB" sz="1050" noProof="0" dirty="0" smtClean="0"/>
            <a:t>Installation</a:t>
          </a:r>
          <a:endParaRPr lang="en-GB" sz="1050" noProof="0" dirty="0"/>
        </a:p>
      </dgm:t>
    </dgm:pt>
    <dgm:pt modelId="{E0207AAA-9002-4578-B5B9-6912D7ADC5D7}" type="parTrans" cxnId="{78E63218-AF10-4A9F-9918-09764373402F}">
      <dgm:prSet/>
      <dgm:spPr/>
      <dgm:t>
        <a:bodyPr/>
        <a:lstStyle/>
        <a:p>
          <a:endParaRPr lang="en-GB" noProof="0" dirty="0"/>
        </a:p>
      </dgm:t>
    </dgm:pt>
    <dgm:pt modelId="{50E8D329-6C01-436F-A0D2-FAB8DAECAC2A}" type="sibTrans" cxnId="{78E63218-AF10-4A9F-9918-09764373402F}">
      <dgm:prSet/>
      <dgm:spPr/>
      <dgm:t>
        <a:bodyPr/>
        <a:lstStyle/>
        <a:p>
          <a:endParaRPr lang="en-GB" noProof="0" dirty="0"/>
        </a:p>
      </dgm:t>
    </dgm:pt>
    <dgm:pt modelId="{FEBFED33-9AAC-41B5-A969-1D456CADB5B1}">
      <dgm:prSet phldrT="[Texto]" custT="1"/>
      <dgm:spPr>
        <a:xfrm rot="5400000">
          <a:off x="-108219" y="2319366"/>
          <a:ext cx="1101131" cy="1025276"/>
        </a:xfrm>
        <a:solidFill>
          <a:srgbClr val="537ABA"/>
        </a:solidFill>
        <a:ln>
          <a:solidFill>
            <a:srgbClr val="537ABA"/>
          </a:solidFill>
        </a:ln>
      </dgm:spPr>
      <dgm:t>
        <a:bodyPr/>
        <a:lstStyle/>
        <a:p>
          <a:endParaRPr lang="en-GB" sz="1050" noProof="0" dirty="0" smtClean="0"/>
        </a:p>
        <a:p>
          <a:r>
            <a:rPr lang="en-GB" sz="1050" noProof="0" dirty="0" smtClean="0"/>
            <a:t>Maintenance</a:t>
          </a:r>
          <a:endParaRPr lang="en-GB" sz="1050" noProof="0" dirty="0"/>
        </a:p>
      </dgm:t>
    </dgm:pt>
    <dgm:pt modelId="{480965C0-7E2E-400F-B39E-66C68646655D}" type="parTrans" cxnId="{FEFE6625-10C0-4601-BFCE-387F9BA0F6FC}">
      <dgm:prSet/>
      <dgm:spPr/>
      <dgm:t>
        <a:bodyPr/>
        <a:lstStyle/>
        <a:p>
          <a:endParaRPr lang="en-GB" noProof="0" dirty="0"/>
        </a:p>
      </dgm:t>
    </dgm:pt>
    <dgm:pt modelId="{DF501404-E3E3-4D93-9F4F-1C10240DDE3F}" type="sibTrans" cxnId="{FEFE6625-10C0-4601-BFCE-387F9BA0F6FC}">
      <dgm:prSet/>
      <dgm:spPr/>
      <dgm:t>
        <a:bodyPr/>
        <a:lstStyle/>
        <a:p>
          <a:endParaRPr lang="en-GB" noProof="0" dirty="0"/>
        </a:p>
      </dgm:t>
    </dgm:pt>
    <dgm:pt modelId="{B8D7088A-1108-4D22-9E5B-D6EE5D6E691F}">
      <dgm:prSet phldrT="[Texto]"/>
      <dgm:spPr>
        <a:xfrm rot="5400000">
          <a:off x="3629084" y="-624226"/>
          <a:ext cx="924379" cy="6527064"/>
        </a:xfrm>
        <a:ln>
          <a:solidFill>
            <a:srgbClr val="537ABA"/>
          </a:solidFill>
        </a:ln>
      </dgm:spPr>
      <dgm:t>
        <a:bodyPr/>
        <a:lstStyle/>
        <a:p>
          <a:r>
            <a:rPr lang="en-GB" noProof="0" smtClean="0"/>
            <a:t>Estimated foundation maintenance to be equivalent to one maintenance visit in lifetime</a:t>
          </a:r>
          <a:endParaRPr lang="en-GB" noProof="0" dirty="0"/>
        </a:p>
      </dgm:t>
    </dgm:pt>
    <dgm:pt modelId="{85A9554E-2342-4A82-8ABB-7B8A809D0D51}" type="parTrans" cxnId="{0FACE41D-626B-4A01-AEDF-32B102D9C855}">
      <dgm:prSet/>
      <dgm:spPr/>
      <dgm:t>
        <a:bodyPr/>
        <a:lstStyle/>
        <a:p>
          <a:endParaRPr lang="en-GB" noProof="0" dirty="0"/>
        </a:p>
      </dgm:t>
    </dgm:pt>
    <dgm:pt modelId="{579EFB18-F90B-4801-9A39-483E828C5CAD}" type="sibTrans" cxnId="{0FACE41D-626B-4A01-AEDF-32B102D9C855}">
      <dgm:prSet/>
      <dgm:spPr/>
      <dgm:t>
        <a:bodyPr/>
        <a:lstStyle/>
        <a:p>
          <a:endParaRPr lang="en-GB" noProof="0" dirty="0"/>
        </a:p>
      </dgm:t>
    </dgm:pt>
    <dgm:pt modelId="{A8F51774-3BEB-4CAF-B7B2-6D29F978B312}">
      <dgm:prSet custT="1"/>
      <dgm:spPr>
        <a:xfrm rot="5400000">
          <a:off x="-94877" y="3499158"/>
          <a:ext cx="1101131" cy="1051961"/>
        </a:xfrm>
        <a:solidFill>
          <a:srgbClr val="4BACC6"/>
        </a:solidFill>
        <a:ln>
          <a:solidFill>
            <a:srgbClr val="4BACC6"/>
          </a:solidFill>
        </a:ln>
      </dgm:spPr>
      <dgm:t>
        <a:bodyPr/>
        <a:lstStyle/>
        <a:p>
          <a:endParaRPr lang="en-GB" sz="1050" noProof="0" dirty="0" smtClean="0"/>
        </a:p>
        <a:p>
          <a:r>
            <a:rPr lang="en-GB" sz="1050" noProof="0" dirty="0" smtClean="0"/>
            <a:t>Disposal</a:t>
          </a:r>
          <a:endParaRPr lang="en-GB" sz="1050" noProof="0" dirty="0"/>
        </a:p>
      </dgm:t>
    </dgm:pt>
    <dgm:pt modelId="{33A042B8-CECD-43F3-BAC1-DCA079D9B8BD}" type="parTrans" cxnId="{AEB54FA7-DF11-4B09-ADC0-D64847162BA9}">
      <dgm:prSet/>
      <dgm:spPr/>
      <dgm:t>
        <a:bodyPr/>
        <a:lstStyle/>
        <a:p>
          <a:endParaRPr lang="en-GB" noProof="0" dirty="0"/>
        </a:p>
      </dgm:t>
    </dgm:pt>
    <dgm:pt modelId="{F3762C44-9174-4393-BB80-D6EFEB922E34}" type="sibTrans" cxnId="{AEB54FA7-DF11-4B09-ADC0-D64847162BA9}">
      <dgm:prSet/>
      <dgm:spPr/>
      <dgm:t>
        <a:bodyPr/>
        <a:lstStyle/>
        <a:p>
          <a:endParaRPr lang="en-GB" noProof="0" dirty="0"/>
        </a:p>
      </dgm:t>
    </dgm:pt>
    <dgm:pt modelId="{51C68928-B1C9-4B4A-BEAC-8F767E29B4AE}">
      <dgm:prSet/>
      <dgm:spPr>
        <a:xfrm rot="5400000">
          <a:off x="3526313" y="568908"/>
          <a:ext cx="1156607" cy="6527064"/>
        </a:xfrm>
        <a:ln>
          <a:solidFill>
            <a:srgbClr val="4BACC6"/>
          </a:solidFill>
        </a:ln>
      </dgm:spPr>
      <dgm:t>
        <a:bodyPr/>
        <a:lstStyle/>
        <a:p>
          <a:r>
            <a:rPr lang="en-GB" noProof="0" dirty="0" smtClean="0"/>
            <a:t>Decommissioning assumed to involve the same processes as installation</a:t>
          </a:r>
          <a:endParaRPr lang="en-GB" noProof="0" dirty="0"/>
        </a:p>
      </dgm:t>
    </dgm:pt>
    <dgm:pt modelId="{A2CA938D-B68D-44BF-9DB5-77EDA35B4395}" type="parTrans" cxnId="{B882459B-24FA-439F-A02D-88D1812830C6}">
      <dgm:prSet/>
      <dgm:spPr/>
      <dgm:t>
        <a:bodyPr/>
        <a:lstStyle/>
        <a:p>
          <a:endParaRPr lang="en-GB" noProof="0" dirty="0"/>
        </a:p>
      </dgm:t>
    </dgm:pt>
    <dgm:pt modelId="{D5AD15A6-2B48-4358-9DAC-E2B984907657}" type="sibTrans" cxnId="{B882459B-24FA-439F-A02D-88D1812830C6}">
      <dgm:prSet/>
      <dgm:spPr/>
      <dgm:t>
        <a:bodyPr/>
        <a:lstStyle/>
        <a:p>
          <a:endParaRPr lang="en-GB" noProof="0" dirty="0"/>
        </a:p>
      </dgm:t>
    </dgm:pt>
    <dgm:pt modelId="{14F50BBE-5714-4D2C-A6DB-2DA12B7D57E2}">
      <dgm:prSet phldrT="[Texto]"/>
      <dgm:spPr>
        <a:xfrm rot="5400000">
          <a:off x="3568228" y="-2778005"/>
          <a:ext cx="937025" cy="6527064"/>
        </a:xfrm>
        <a:ln>
          <a:solidFill>
            <a:srgbClr val="8064A2"/>
          </a:solidFill>
        </a:ln>
      </dgm:spPr>
      <dgm:t>
        <a:bodyPr/>
        <a:lstStyle/>
        <a:p>
          <a:r>
            <a:rPr lang="en-GB" noProof="0" dirty="0" smtClean="0"/>
            <a:t>1700 tonnes of steel with cutting, welding and surface treatment</a:t>
          </a:r>
          <a:endParaRPr lang="en-GB" noProof="0" dirty="0"/>
        </a:p>
      </dgm:t>
    </dgm:pt>
    <dgm:pt modelId="{85DB1F78-8499-4E39-93C6-66DD82448C35}" type="sibTrans" cxnId="{AFBAB593-C130-4320-A2CF-75683A968B20}">
      <dgm:prSet/>
      <dgm:spPr/>
      <dgm:t>
        <a:bodyPr/>
        <a:lstStyle/>
        <a:p>
          <a:endParaRPr lang="en-GB" noProof="0" dirty="0"/>
        </a:p>
      </dgm:t>
    </dgm:pt>
    <dgm:pt modelId="{AB58DDEA-2342-46D9-99DD-C5B9C95EB9C0}" type="parTrans" cxnId="{AFBAB593-C130-4320-A2CF-75683A968B20}">
      <dgm:prSet/>
      <dgm:spPr/>
      <dgm:t>
        <a:bodyPr/>
        <a:lstStyle/>
        <a:p>
          <a:endParaRPr lang="en-GB" noProof="0" dirty="0"/>
        </a:p>
      </dgm:t>
    </dgm:pt>
    <dgm:pt modelId="{941FEFEC-7023-4DAC-A41F-9CD3CCD5B879}">
      <dgm:prSet phldrT="[Texto]"/>
      <dgm:spPr>
        <a:xfrm rot="5400000">
          <a:off x="3568228" y="-2778005"/>
          <a:ext cx="937025" cy="6527064"/>
        </a:xfrm>
        <a:ln>
          <a:solidFill>
            <a:srgbClr val="8064A2"/>
          </a:solidFill>
        </a:ln>
      </dgm:spPr>
      <dgm:t>
        <a:bodyPr/>
        <a:lstStyle/>
        <a:p>
          <a:r>
            <a:rPr lang="en-GB" noProof="0" dirty="0" smtClean="0"/>
            <a:t>3 x 895m mooring lines from marine-grade steel</a:t>
          </a:r>
          <a:endParaRPr lang="en-GB" noProof="0" dirty="0"/>
        </a:p>
      </dgm:t>
    </dgm:pt>
    <dgm:pt modelId="{8E004873-E210-4B43-91C0-EB829579B7EB}" type="parTrans" cxnId="{D49CDF1F-7827-4570-B0AE-0A18ECB1C56F}">
      <dgm:prSet/>
      <dgm:spPr/>
      <dgm:t>
        <a:bodyPr/>
        <a:lstStyle/>
        <a:p>
          <a:endParaRPr lang="en-GB"/>
        </a:p>
      </dgm:t>
    </dgm:pt>
    <dgm:pt modelId="{417CBDED-5F58-493A-8C19-87AD4BF92C6F}" type="sibTrans" cxnId="{D49CDF1F-7827-4570-B0AE-0A18ECB1C56F}">
      <dgm:prSet/>
      <dgm:spPr/>
      <dgm:t>
        <a:bodyPr/>
        <a:lstStyle/>
        <a:p>
          <a:endParaRPr lang="en-GB"/>
        </a:p>
      </dgm:t>
    </dgm:pt>
    <dgm:pt modelId="{04D2EA5F-5482-431F-8E7A-3F0F47C8A8FC}">
      <dgm:prSet phldrT="[Texto]"/>
      <dgm:spPr>
        <a:xfrm rot="5400000">
          <a:off x="3610980" y="-1701247"/>
          <a:ext cx="924229" cy="6527064"/>
        </a:xfrm>
        <a:ln>
          <a:solidFill>
            <a:srgbClr val="5F5BAE"/>
          </a:solidFill>
        </a:ln>
      </dgm:spPr>
      <dgm:t>
        <a:bodyPr/>
        <a:lstStyle/>
        <a:p>
          <a:r>
            <a:rPr lang="en-GB" noProof="0" dirty="0" smtClean="0"/>
            <a:t>Towed to site by tugboat, with turbine. Impacts allocated by mass.</a:t>
          </a:r>
          <a:endParaRPr lang="en-GB" noProof="0" dirty="0"/>
        </a:p>
      </dgm:t>
    </dgm:pt>
    <dgm:pt modelId="{D8483A7E-DB3F-4C3F-8BE8-8C54B7948FB5}" type="sibTrans" cxnId="{8B76459C-6A18-485E-A2AD-758455AE00A6}">
      <dgm:prSet/>
      <dgm:spPr/>
      <dgm:t>
        <a:bodyPr/>
        <a:lstStyle/>
        <a:p>
          <a:endParaRPr lang="en-GB" noProof="0" dirty="0"/>
        </a:p>
      </dgm:t>
    </dgm:pt>
    <dgm:pt modelId="{B38EA1BD-E8F2-46B0-8F4F-24D9332E27EC}" type="parTrans" cxnId="{8B76459C-6A18-485E-A2AD-758455AE00A6}">
      <dgm:prSet/>
      <dgm:spPr/>
      <dgm:t>
        <a:bodyPr/>
        <a:lstStyle/>
        <a:p>
          <a:endParaRPr lang="en-GB" noProof="0" dirty="0"/>
        </a:p>
      </dgm:t>
    </dgm:pt>
    <dgm:pt modelId="{8844221D-8BEF-45E5-ACF7-73E9F011B84C}">
      <dgm:prSet phldrT="[Texto]"/>
      <dgm:spPr>
        <a:xfrm rot="5400000">
          <a:off x="3610980" y="-1701247"/>
          <a:ext cx="924229" cy="6527064"/>
        </a:xfrm>
        <a:ln>
          <a:solidFill>
            <a:srgbClr val="5F5BAE"/>
          </a:solidFill>
        </a:ln>
      </dgm:spPr>
      <dgm:t>
        <a:bodyPr/>
        <a:lstStyle/>
        <a:p>
          <a:r>
            <a:rPr lang="en-GB" noProof="0" dirty="0" smtClean="0"/>
            <a:t>Anchor handling support vessel for installation of moorings</a:t>
          </a:r>
          <a:endParaRPr lang="en-GB" noProof="0" dirty="0"/>
        </a:p>
      </dgm:t>
    </dgm:pt>
    <dgm:pt modelId="{09C592AF-E778-4277-AFC0-26EF593E1FDF}" type="parTrans" cxnId="{FEBB24D1-160E-41F0-955E-90AF800D6E52}">
      <dgm:prSet/>
      <dgm:spPr/>
      <dgm:t>
        <a:bodyPr/>
        <a:lstStyle/>
        <a:p>
          <a:endParaRPr lang="en-GB"/>
        </a:p>
      </dgm:t>
    </dgm:pt>
    <dgm:pt modelId="{BEBBC8CD-A54B-47DC-8652-A659DF92EEC9}" type="sibTrans" cxnId="{FEBB24D1-160E-41F0-955E-90AF800D6E52}">
      <dgm:prSet/>
      <dgm:spPr/>
      <dgm:t>
        <a:bodyPr/>
        <a:lstStyle/>
        <a:p>
          <a:endParaRPr lang="en-GB"/>
        </a:p>
      </dgm:t>
    </dgm:pt>
    <dgm:pt modelId="{217DC608-CD31-4CF8-BA14-82FCC616E294}">
      <dgm:prSet phldrT="[Texto]"/>
      <dgm:spPr>
        <a:xfrm rot="5400000">
          <a:off x="3629084" y="-624226"/>
          <a:ext cx="924379" cy="6527064"/>
        </a:xfrm>
        <a:ln>
          <a:solidFill>
            <a:srgbClr val="537ABA"/>
          </a:solidFill>
        </a:ln>
      </dgm:spPr>
      <dgm:t>
        <a:bodyPr/>
        <a:lstStyle/>
        <a:p>
          <a:r>
            <a:rPr lang="en-GB" noProof="0" smtClean="0"/>
            <a:t>Carried out by a construction support vessel</a:t>
          </a:r>
          <a:endParaRPr lang="en-GB" noProof="0" dirty="0"/>
        </a:p>
      </dgm:t>
    </dgm:pt>
    <dgm:pt modelId="{64A15E66-70B9-423D-9FAD-8502F51F58BB}" type="parTrans" cxnId="{FEC12E72-B11C-4121-8A4A-5B022E194E91}">
      <dgm:prSet/>
      <dgm:spPr/>
      <dgm:t>
        <a:bodyPr/>
        <a:lstStyle/>
        <a:p>
          <a:endParaRPr lang="en-GB"/>
        </a:p>
      </dgm:t>
    </dgm:pt>
    <dgm:pt modelId="{3DD12F4E-0AB0-4D21-BCCA-BC57BCAEE22E}" type="sibTrans" cxnId="{FEC12E72-B11C-4121-8A4A-5B022E194E91}">
      <dgm:prSet/>
      <dgm:spPr/>
      <dgm:t>
        <a:bodyPr/>
        <a:lstStyle/>
        <a:p>
          <a:endParaRPr lang="en-GB"/>
        </a:p>
      </dgm:t>
    </dgm:pt>
    <dgm:pt modelId="{474A02AA-854B-4C7F-B6F4-057B3B57D120}">
      <dgm:prSet/>
      <dgm:spPr>
        <a:xfrm rot="5400000">
          <a:off x="3526313" y="568908"/>
          <a:ext cx="1156607" cy="6527064"/>
        </a:xfrm>
        <a:ln>
          <a:solidFill>
            <a:srgbClr val="4BACC6"/>
          </a:solidFill>
        </a:ln>
      </dgm:spPr>
      <dgm:t>
        <a:bodyPr/>
        <a:lstStyle/>
        <a:p>
          <a:r>
            <a:rPr lang="en-GB" noProof="0" dirty="0" smtClean="0"/>
            <a:t>Recycling only considered as an avoided disposal impact – recycled content or 100:0 method</a:t>
          </a:r>
          <a:endParaRPr lang="en-GB" noProof="0" dirty="0"/>
        </a:p>
      </dgm:t>
    </dgm:pt>
    <dgm:pt modelId="{903F4AAE-20E0-4E4F-92A7-8EC5AB5A8E93}" type="parTrans" cxnId="{8ED4BEF1-835A-425B-A084-0C6A858FF3BC}">
      <dgm:prSet/>
      <dgm:spPr/>
      <dgm:t>
        <a:bodyPr/>
        <a:lstStyle/>
        <a:p>
          <a:endParaRPr lang="en-GB"/>
        </a:p>
      </dgm:t>
    </dgm:pt>
    <dgm:pt modelId="{9A6C2A10-24BD-47A9-9EC2-224BDD57FE38}" type="sibTrans" cxnId="{8ED4BEF1-835A-425B-A084-0C6A858FF3BC}">
      <dgm:prSet/>
      <dgm:spPr/>
      <dgm:t>
        <a:bodyPr/>
        <a:lstStyle/>
        <a:p>
          <a:endParaRPr lang="en-GB"/>
        </a:p>
      </dgm:t>
    </dgm:pt>
    <dgm:pt modelId="{1B17D26D-1B73-47F9-B43D-553017C4D31D}">
      <dgm:prSet phldrT="[Texto]"/>
      <dgm:spPr>
        <a:xfrm rot="5400000">
          <a:off x="3568228" y="-2778005"/>
          <a:ext cx="937025" cy="6527064"/>
        </a:xfrm>
        <a:ln>
          <a:solidFill>
            <a:srgbClr val="8064A2"/>
          </a:solidFill>
        </a:ln>
      </dgm:spPr>
      <dgm:t>
        <a:bodyPr/>
        <a:lstStyle/>
        <a:p>
          <a:r>
            <a:rPr lang="en-GB" noProof="0" dirty="0" smtClean="0"/>
            <a:t>Sea water ballast, so no impacts considered</a:t>
          </a:r>
          <a:endParaRPr lang="en-GB" noProof="0" dirty="0"/>
        </a:p>
      </dgm:t>
    </dgm:pt>
    <dgm:pt modelId="{70A0EBA7-8BA4-4B29-90AC-D187B7652C0D}" type="parTrans" cxnId="{F9CF27C4-2BB0-4FA7-986C-6785E5709336}">
      <dgm:prSet/>
      <dgm:spPr/>
    </dgm:pt>
    <dgm:pt modelId="{BF695848-24FB-43C5-90A8-52B671035677}" type="sibTrans" cxnId="{F9CF27C4-2BB0-4FA7-986C-6785E5709336}">
      <dgm:prSet/>
      <dgm:spPr/>
    </dgm:pt>
    <dgm:pt modelId="{B36D0774-9A5F-4120-8F85-EF73D8951B35}">
      <dgm:prSet/>
      <dgm:spPr>
        <a:xfrm rot="5400000">
          <a:off x="3526313" y="568908"/>
          <a:ext cx="1156607" cy="6527064"/>
        </a:xfrm>
        <a:ln>
          <a:solidFill>
            <a:srgbClr val="4BACC6"/>
          </a:solidFill>
        </a:ln>
      </dgm:spPr>
      <dgm:t>
        <a:bodyPr/>
        <a:lstStyle/>
        <a:p>
          <a:r>
            <a:rPr lang="en-GB" noProof="0" dirty="0" smtClean="0"/>
            <a:t>90% of all waste metals recycled, remainder of materials to landfill</a:t>
          </a:r>
          <a:endParaRPr lang="en-GB" noProof="0" dirty="0"/>
        </a:p>
      </dgm:t>
    </dgm:pt>
    <dgm:pt modelId="{64446A34-54D3-40D7-A2C8-1CAAED589A84}" type="parTrans" cxnId="{99F16D8C-F136-40E6-8B4C-73B5CA77C645}">
      <dgm:prSet/>
      <dgm:spPr/>
    </dgm:pt>
    <dgm:pt modelId="{1A32F634-A398-4C97-9990-6992002FABBD}" type="sibTrans" cxnId="{99F16D8C-F136-40E6-8B4C-73B5CA77C645}">
      <dgm:prSet/>
      <dgm:spPr/>
    </dgm:pt>
    <dgm:pt modelId="{1112F17D-AF65-49E6-A47C-DD5A8070AF0A}" type="pres">
      <dgm:prSet presAssocID="{9573E647-0DF8-49BB-8EA1-5D128F2C6C0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12C3C60-5E38-4EBD-A7B5-7089BA41D88B}" type="pres">
      <dgm:prSet presAssocID="{FD559D3A-24E9-4E32-B45F-BE05C929E126}" presName="composite" presStyleCnt="0"/>
      <dgm:spPr/>
      <dgm:t>
        <a:bodyPr/>
        <a:lstStyle/>
        <a:p>
          <a:endParaRPr lang="en-GB"/>
        </a:p>
      </dgm:t>
    </dgm:pt>
    <dgm:pt modelId="{D88A9ACA-C177-4495-84F0-A89CD98F2D87}" type="pres">
      <dgm:prSet presAssocID="{FD559D3A-24E9-4E32-B45F-BE05C929E12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282188-C37E-4EF9-84F4-84547875638A}" type="pres">
      <dgm:prSet presAssocID="{FD559D3A-24E9-4E32-B45F-BE05C929E12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D4F495-0C21-4F81-B1ED-91CBEAEEBD21}" type="pres">
      <dgm:prSet presAssocID="{823F3986-E46E-44FB-8AEF-1D9D9209BA9F}" presName="sp" presStyleCnt="0"/>
      <dgm:spPr/>
      <dgm:t>
        <a:bodyPr/>
        <a:lstStyle/>
        <a:p>
          <a:endParaRPr lang="en-GB"/>
        </a:p>
      </dgm:t>
    </dgm:pt>
    <dgm:pt modelId="{F6783C26-60D1-4778-838F-EE4269745491}" type="pres">
      <dgm:prSet presAssocID="{A50D68A4-163D-4792-AE3A-A2F6E4D60ECB}" presName="composite" presStyleCnt="0"/>
      <dgm:spPr/>
      <dgm:t>
        <a:bodyPr/>
        <a:lstStyle/>
        <a:p>
          <a:endParaRPr lang="en-GB"/>
        </a:p>
      </dgm:t>
    </dgm:pt>
    <dgm:pt modelId="{C986EB8A-7D00-415A-8324-D23BE890906D}" type="pres">
      <dgm:prSet presAssocID="{A50D68A4-163D-4792-AE3A-A2F6E4D60EC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F60D7B-44EA-4E97-B391-93A309DC0B11}" type="pres">
      <dgm:prSet presAssocID="{A50D68A4-163D-4792-AE3A-A2F6E4D60EC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E203B2-C52C-4FD2-AA1D-7ADBF4C951B7}" type="pres">
      <dgm:prSet presAssocID="{50E8D329-6C01-436F-A0D2-FAB8DAECAC2A}" presName="sp" presStyleCnt="0"/>
      <dgm:spPr/>
      <dgm:t>
        <a:bodyPr/>
        <a:lstStyle/>
        <a:p>
          <a:endParaRPr lang="en-GB"/>
        </a:p>
      </dgm:t>
    </dgm:pt>
    <dgm:pt modelId="{49614152-EFBB-405B-88C1-166F9C9A7406}" type="pres">
      <dgm:prSet presAssocID="{FEBFED33-9AAC-41B5-A969-1D456CADB5B1}" presName="composite" presStyleCnt="0"/>
      <dgm:spPr/>
      <dgm:t>
        <a:bodyPr/>
        <a:lstStyle/>
        <a:p>
          <a:endParaRPr lang="en-GB"/>
        </a:p>
      </dgm:t>
    </dgm:pt>
    <dgm:pt modelId="{84F6BDD3-B17C-4828-8628-C621E2114CD9}" type="pres">
      <dgm:prSet presAssocID="{FEBFED33-9AAC-41B5-A969-1D456CADB5B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9F05A5-994E-4D05-B2ED-C13189504C19}" type="pres">
      <dgm:prSet presAssocID="{FEBFED33-9AAC-41B5-A969-1D456CADB5B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398B6B-1B92-4313-A132-7437C58E5525}" type="pres">
      <dgm:prSet presAssocID="{DF501404-E3E3-4D93-9F4F-1C10240DDE3F}" presName="sp" presStyleCnt="0"/>
      <dgm:spPr/>
      <dgm:t>
        <a:bodyPr/>
        <a:lstStyle/>
        <a:p>
          <a:endParaRPr lang="en-GB"/>
        </a:p>
      </dgm:t>
    </dgm:pt>
    <dgm:pt modelId="{7ED748ED-E50E-45C2-B526-52DA4F1B2B9B}" type="pres">
      <dgm:prSet presAssocID="{A8F51774-3BEB-4CAF-B7B2-6D29F978B312}" presName="composite" presStyleCnt="0"/>
      <dgm:spPr/>
      <dgm:t>
        <a:bodyPr/>
        <a:lstStyle/>
        <a:p>
          <a:endParaRPr lang="en-GB"/>
        </a:p>
      </dgm:t>
    </dgm:pt>
    <dgm:pt modelId="{8A142ACB-DD4C-4523-B25B-DE3AB4E661E4}" type="pres">
      <dgm:prSet presAssocID="{A8F51774-3BEB-4CAF-B7B2-6D29F978B31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7EE63E-EBE6-4C01-8829-9BD463FFBFF6}" type="pres">
      <dgm:prSet presAssocID="{A8F51774-3BEB-4CAF-B7B2-6D29F978B31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882459B-24FA-439F-A02D-88D1812830C6}" srcId="{A8F51774-3BEB-4CAF-B7B2-6D29F978B312}" destId="{51C68928-B1C9-4B4A-BEAC-8F767E29B4AE}" srcOrd="0" destOrd="0" parTransId="{A2CA938D-B68D-44BF-9DB5-77EDA35B4395}" sibTransId="{D5AD15A6-2B48-4358-9DAC-E2B984907657}"/>
    <dgm:cxn modelId="{AEB54FA7-DF11-4B09-ADC0-D64847162BA9}" srcId="{9573E647-0DF8-49BB-8EA1-5D128F2C6C02}" destId="{A8F51774-3BEB-4CAF-B7B2-6D29F978B312}" srcOrd="3" destOrd="0" parTransId="{33A042B8-CECD-43F3-BAC1-DCA079D9B8BD}" sibTransId="{F3762C44-9174-4393-BB80-D6EFEB922E34}"/>
    <dgm:cxn modelId="{8ED4BEF1-835A-425B-A084-0C6A858FF3BC}" srcId="{A8F51774-3BEB-4CAF-B7B2-6D29F978B312}" destId="{474A02AA-854B-4C7F-B6F4-057B3B57D120}" srcOrd="2" destOrd="0" parTransId="{903F4AAE-20E0-4E4F-92A7-8EC5AB5A8E93}" sibTransId="{9A6C2A10-24BD-47A9-9EC2-224BDD57FE38}"/>
    <dgm:cxn modelId="{D49CDF1F-7827-4570-B0AE-0A18ECB1C56F}" srcId="{FD559D3A-24E9-4E32-B45F-BE05C929E126}" destId="{941FEFEC-7023-4DAC-A41F-9CD3CCD5B879}" srcOrd="2" destOrd="0" parTransId="{8E004873-E210-4B43-91C0-EB829579B7EB}" sibTransId="{417CBDED-5F58-493A-8C19-87AD4BF92C6F}"/>
    <dgm:cxn modelId="{C5CB697F-6A3F-4D2A-857E-D12D6AD4529C}" type="presOf" srcId="{51C68928-B1C9-4B4A-BEAC-8F767E29B4AE}" destId="{657EE63E-EBE6-4C01-8829-9BD463FFBFF6}" srcOrd="0" destOrd="0" presId="urn:microsoft.com/office/officeart/2005/8/layout/chevron2"/>
    <dgm:cxn modelId="{D854A5CA-567B-487A-8645-8F79D8084910}" type="presOf" srcId="{B8D7088A-1108-4D22-9E5B-D6EE5D6E691F}" destId="{AA9F05A5-994E-4D05-B2ED-C13189504C19}" srcOrd="0" destOrd="0" presId="urn:microsoft.com/office/officeart/2005/8/layout/chevron2"/>
    <dgm:cxn modelId="{50EEDE1D-2581-486F-812D-4C1B4C75F701}" type="presOf" srcId="{A8F51774-3BEB-4CAF-B7B2-6D29F978B312}" destId="{8A142ACB-DD4C-4523-B25B-DE3AB4E661E4}" srcOrd="0" destOrd="0" presId="urn:microsoft.com/office/officeart/2005/8/layout/chevron2"/>
    <dgm:cxn modelId="{AFBAB593-C130-4320-A2CF-75683A968B20}" srcId="{FD559D3A-24E9-4E32-B45F-BE05C929E126}" destId="{14F50BBE-5714-4D2C-A6DB-2DA12B7D57E2}" srcOrd="0" destOrd="0" parTransId="{AB58DDEA-2342-46D9-99DD-C5B9C95EB9C0}" sibTransId="{85DB1F78-8499-4E39-93C6-66DD82448C35}"/>
    <dgm:cxn modelId="{52B499D8-FE70-422B-AB78-875C94AC0CEF}" type="presOf" srcId="{B36D0774-9A5F-4120-8F85-EF73D8951B35}" destId="{657EE63E-EBE6-4C01-8829-9BD463FFBFF6}" srcOrd="0" destOrd="1" presId="urn:microsoft.com/office/officeart/2005/8/layout/chevron2"/>
    <dgm:cxn modelId="{0FACE41D-626B-4A01-AEDF-32B102D9C855}" srcId="{FEBFED33-9AAC-41B5-A969-1D456CADB5B1}" destId="{B8D7088A-1108-4D22-9E5B-D6EE5D6E691F}" srcOrd="0" destOrd="0" parTransId="{85A9554E-2342-4A82-8ABB-7B8A809D0D51}" sibTransId="{579EFB18-F90B-4801-9A39-483E828C5CAD}"/>
    <dgm:cxn modelId="{429E1DC1-3D24-49EE-A59B-87B49D142DD1}" type="presOf" srcId="{9573E647-0DF8-49BB-8EA1-5D128F2C6C02}" destId="{1112F17D-AF65-49E6-A47C-DD5A8070AF0A}" srcOrd="0" destOrd="0" presId="urn:microsoft.com/office/officeart/2005/8/layout/chevron2"/>
    <dgm:cxn modelId="{2E74A13D-4D3D-45E2-91BF-0A8C80E98D2D}" type="presOf" srcId="{04D2EA5F-5482-431F-8E7A-3F0F47C8A8FC}" destId="{94F60D7B-44EA-4E97-B391-93A309DC0B11}" srcOrd="0" destOrd="0" presId="urn:microsoft.com/office/officeart/2005/8/layout/chevron2"/>
    <dgm:cxn modelId="{345E9C83-1106-48EE-9062-B832A0244D08}" type="presOf" srcId="{474A02AA-854B-4C7F-B6F4-057B3B57D120}" destId="{657EE63E-EBE6-4C01-8829-9BD463FFBFF6}" srcOrd="0" destOrd="2" presId="urn:microsoft.com/office/officeart/2005/8/layout/chevron2"/>
    <dgm:cxn modelId="{D0396906-6E67-42B1-AF11-DF9D11A2B002}" type="presOf" srcId="{8844221D-8BEF-45E5-ACF7-73E9F011B84C}" destId="{94F60D7B-44EA-4E97-B391-93A309DC0B11}" srcOrd="0" destOrd="1" presId="urn:microsoft.com/office/officeart/2005/8/layout/chevron2"/>
    <dgm:cxn modelId="{DB3CF0FD-5636-4EEB-8406-9F497007B412}" type="presOf" srcId="{941FEFEC-7023-4DAC-A41F-9CD3CCD5B879}" destId="{90282188-C37E-4EF9-84F4-84547875638A}" srcOrd="0" destOrd="2" presId="urn:microsoft.com/office/officeart/2005/8/layout/chevron2"/>
    <dgm:cxn modelId="{33372150-5BD9-4124-B3EA-E3D74FCBE802}" srcId="{9573E647-0DF8-49BB-8EA1-5D128F2C6C02}" destId="{FD559D3A-24E9-4E32-B45F-BE05C929E126}" srcOrd="0" destOrd="0" parTransId="{6E010D9D-ADD7-4DFB-B461-2C5DB1AC56F8}" sibTransId="{823F3986-E46E-44FB-8AEF-1D9D9209BA9F}"/>
    <dgm:cxn modelId="{F9CF27C4-2BB0-4FA7-986C-6785E5709336}" srcId="{FD559D3A-24E9-4E32-B45F-BE05C929E126}" destId="{1B17D26D-1B73-47F9-B43D-553017C4D31D}" srcOrd="1" destOrd="0" parTransId="{70A0EBA7-8BA4-4B29-90AC-D187B7652C0D}" sibTransId="{BF695848-24FB-43C5-90A8-52B671035677}"/>
    <dgm:cxn modelId="{0C743A3D-9393-49FB-8DDB-5CC465B0656A}" type="presOf" srcId="{A50D68A4-163D-4792-AE3A-A2F6E4D60ECB}" destId="{C986EB8A-7D00-415A-8324-D23BE890906D}" srcOrd="0" destOrd="0" presId="urn:microsoft.com/office/officeart/2005/8/layout/chevron2"/>
    <dgm:cxn modelId="{FEC12E72-B11C-4121-8A4A-5B022E194E91}" srcId="{FEBFED33-9AAC-41B5-A969-1D456CADB5B1}" destId="{217DC608-CD31-4CF8-BA14-82FCC616E294}" srcOrd="1" destOrd="0" parTransId="{64A15E66-70B9-423D-9FAD-8502F51F58BB}" sibTransId="{3DD12F4E-0AB0-4D21-BCCA-BC57BCAEE22E}"/>
    <dgm:cxn modelId="{A81EC359-F3E7-43F9-86EA-9E6D95C92B3D}" type="presOf" srcId="{14F50BBE-5714-4D2C-A6DB-2DA12B7D57E2}" destId="{90282188-C37E-4EF9-84F4-84547875638A}" srcOrd="0" destOrd="0" presId="urn:microsoft.com/office/officeart/2005/8/layout/chevron2"/>
    <dgm:cxn modelId="{3BE30FFE-3490-496F-8B1A-C4BD647A349A}" type="presOf" srcId="{217DC608-CD31-4CF8-BA14-82FCC616E294}" destId="{AA9F05A5-994E-4D05-B2ED-C13189504C19}" srcOrd="0" destOrd="1" presId="urn:microsoft.com/office/officeart/2005/8/layout/chevron2"/>
    <dgm:cxn modelId="{8B76459C-6A18-485E-A2AD-758455AE00A6}" srcId="{A50D68A4-163D-4792-AE3A-A2F6E4D60ECB}" destId="{04D2EA5F-5482-431F-8E7A-3F0F47C8A8FC}" srcOrd="0" destOrd="0" parTransId="{B38EA1BD-E8F2-46B0-8F4F-24D9332E27EC}" sibTransId="{D8483A7E-DB3F-4C3F-8BE8-8C54B7948FB5}"/>
    <dgm:cxn modelId="{FECC82FF-EAD5-4C94-B468-1D5A5C745DFD}" type="presOf" srcId="{FEBFED33-9AAC-41B5-A969-1D456CADB5B1}" destId="{84F6BDD3-B17C-4828-8628-C621E2114CD9}" srcOrd="0" destOrd="0" presId="urn:microsoft.com/office/officeart/2005/8/layout/chevron2"/>
    <dgm:cxn modelId="{B9CF22CD-2E55-4230-89BF-8F2959609493}" type="presOf" srcId="{1B17D26D-1B73-47F9-B43D-553017C4D31D}" destId="{90282188-C37E-4EF9-84F4-84547875638A}" srcOrd="0" destOrd="1" presId="urn:microsoft.com/office/officeart/2005/8/layout/chevron2"/>
    <dgm:cxn modelId="{FEFE6625-10C0-4601-BFCE-387F9BA0F6FC}" srcId="{9573E647-0DF8-49BB-8EA1-5D128F2C6C02}" destId="{FEBFED33-9AAC-41B5-A969-1D456CADB5B1}" srcOrd="2" destOrd="0" parTransId="{480965C0-7E2E-400F-B39E-66C68646655D}" sibTransId="{DF501404-E3E3-4D93-9F4F-1C10240DDE3F}"/>
    <dgm:cxn modelId="{78E63218-AF10-4A9F-9918-09764373402F}" srcId="{9573E647-0DF8-49BB-8EA1-5D128F2C6C02}" destId="{A50D68A4-163D-4792-AE3A-A2F6E4D60ECB}" srcOrd="1" destOrd="0" parTransId="{E0207AAA-9002-4578-B5B9-6912D7ADC5D7}" sibTransId="{50E8D329-6C01-436F-A0D2-FAB8DAECAC2A}"/>
    <dgm:cxn modelId="{FEBB24D1-160E-41F0-955E-90AF800D6E52}" srcId="{A50D68A4-163D-4792-AE3A-A2F6E4D60ECB}" destId="{8844221D-8BEF-45E5-ACF7-73E9F011B84C}" srcOrd="1" destOrd="0" parTransId="{09C592AF-E778-4277-AFC0-26EF593E1FDF}" sibTransId="{BEBBC8CD-A54B-47DC-8652-A659DF92EEC9}"/>
    <dgm:cxn modelId="{15D1D12F-E2C8-49D6-A519-16E9A85D2549}" type="presOf" srcId="{FD559D3A-24E9-4E32-B45F-BE05C929E126}" destId="{D88A9ACA-C177-4495-84F0-A89CD98F2D87}" srcOrd="0" destOrd="0" presId="urn:microsoft.com/office/officeart/2005/8/layout/chevron2"/>
    <dgm:cxn modelId="{99F16D8C-F136-40E6-8B4C-73B5CA77C645}" srcId="{A8F51774-3BEB-4CAF-B7B2-6D29F978B312}" destId="{B36D0774-9A5F-4120-8F85-EF73D8951B35}" srcOrd="1" destOrd="0" parTransId="{64446A34-54D3-40D7-A2C8-1CAAED589A84}" sibTransId="{1A32F634-A398-4C97-9990-6992002FABBD}"/>
    <dgm:cxn modelId="{0EBBF090-1F5D-4C73-8C1F-CAF75B06F96F}" type="presParOf" srcId="{1112F17D-AF65-49E6-A47C-DD5A8070AF0A}" destId="{112C3C60-5E38-4EBD-A7B5-7089BA41D88B}" srcOrd="0" destOrd="0" presId="urn:microsoft.com/office/officeart/2005/8/layout/chevron2"/>
    <dgm:cxn modelId="{63349745-660B-41DB-8DB1-AC2B32E0B2CA}" type="presParOf" srcId="{112C3C60-5E38-4EBD-A7B5-7089BA41D88B}" destId="{D88A9ACA-C177-4495-84F0-A89CD98F2D87}" srcOrd="0" destOrd="0" presId="urn:microsoft.com/office/officeart/2005/8/layout/chevron2"/>
    <dgm:cxn modelId="{B8F7CB2A-1AA3-4064-AD51-7259ADE79804}" type="presParOf" srcId="{112C3C60-5E38-4EBD-A7B5-7089BA41D88B}" destId="{90282188-C37E-4EF9-84F4-84547875638A}" srcOrd="1" destOrd="0" presId="urn:microsoft.com/office/officeart/2005/8/layout/chevron2"/>
    <dgm:cxn modelId="{7958AF30-2B37-49A2-A3D9-4EEE0F9F642D}" type="presParOf" srcId="{1112F17D-AF65-49E6-A47C-DD5A8070AF0A}" destId="{BAD4F495-0C21-4F81-B1ED-91CBEAEEBD21}" srcOrd="1" destOrd="0" presId="urn:microsoft.com/office/officeart/2005/8/layout/chevron2"/>
    <dgm:cxn modelId="{FCA02C00-1E58-4F9E-9A0D-48C1BE78000A}" type="presParOf" srcId="{1112F17D-AF65-49E6-A47C-DD5A8070AF0A}" destId="{F6783C26-60D1-4778-838F-EE4269745491}" srcOrd="2" destOrd="0" presId="urn:microsoft.com/office/officeart/2005/8/layout/chevron2"/>
    <dgm:cxn modelId="{48EED147-2A05-41D2-8F9F-C0FA2AC44F50}" type="presParOf" srcId="{F6783C26-60D1-4778-838F-EE4269745491}" destId="{C986EB8A-7D00-415A-8324-D23BE890906D}" srcOrd="0" destOrd="0" presId="urn:microsoft.com/office/officeart/2005/8/layout/chevron2"/>
    <dgm:cxn modelId="{03D31415-E892-44F1-B4C6-315C41289705}" type="presParOf" srcId="{F6783C26-60D1-4778-838F-EE4269745491}" destId="{94F60D7B-44EA-4E97-B391-93A309DC0B11}" srcOrd="1" destOrd="0" presId="urn:microsoft.com/office/officeart/2005/8/layout/chevron2"/>
    <dgm:cxn modelId="{961C9881-660B-4137-AACB-717541CAC7B0}" type="presParOf" srcId="{1112F17D-AF65-49E6-A47C-DD5A8070AF0A}" destId="{3AE203B2-C52C-4FD2-AA1D-7ADBF4C951B7}" srcOrd="3" destOrd="0" presId="urn:microsoft.com/office/officeart/2005/8/layout/chevron2"/>
    <dgm:cxn modelId="{49B27A32-4A11-460C-9730-CD5A3479DC61}" type="presParOf" srcId="{1112F17D-AF65-49E6-A47C-DD5A8070AF0A}" destId="{49614152-EFBB-405B-88C1-166F9C9A7406}" srcOrd="4" destOrd="0" presId="urn:microsoft.com/office/officeart/2005/8/layout/chevron2"/>
    <dgm:cxn modelId="{769D4DE6-D63A-436F-82E9-C47E2769C0F3}" type="presParOf" srcId="{49614152-EFBB-405B-88C1-166F9C9A7406}" destId="{84F6BDD3-B17C-4828-8628-C621E2114CD9}" srcOrd="0" destOrd="0" presId="urn:microsoft.com/office/officeart/2005/8/layout/chevron2"/>
    <dgm:cxn modelId="{01D19C70-7339-4032-B2DF-24F79229637C}" type="presParOf" srcId="{49614152-EFBB-405B-88C1-166F9C9A7406}" destId="{AA9F05A5-994E-4D05-B2ED-C13189504C19}" srcOrd="1" destOrd="0" presId="urn:microsoft.com/office/officeart/2005/8/layout/chevron2"/>
    <dgm:cxn modelId="{CA319572-0E3A-4543-B6EC-7EA01C587D7A}" type="presParOf" srcId="{1112F17D-AF65-49E6-A47C-DD5A8070AF0A}" destId="{B2398B6B-1B92-4313-A132-7437C58E5525}" srcOrd="5" destOrd="0" presId="urn:microsoft.com/office/officeart/2005/8/layout/chevron2"/>
    <dgm:cxn modelId="{C99BBA77-EC05-4802-B317-E179A5819BE8}" type="presParOf" srcId="{1112F17D-AF65-49E6-A47C-DD5A8070AF0A}" destId="{7ED748ED-E50E-45C2-B526-52DA4F1B2B9B}" srcOrd="6" destOrd="0" presId="urn:microsoft.com/office/officeart/2005/8/layout/chevron2"/>
    <dgm:cxn modelId="{4B053A5D-482E-4BA7-9844-FAAA44C50017}" type="presParOf" srcId="{7ED748ED-E50E-45C2-B526-52DA4F1B2B9B}" destId="{8A142ACB-DD4C-4523-B25B-DE3AB4E661E4}" srcOrd="0" destOrd="0" presId="urn:microsoft.com/office/officeart/2005/8/layout/chevron2"/>
    <dgm:cxn modelId="{127AA473-DB01-43AB-A3B5-01F43C33E4CE}" type="presParOf" srcId="{7ED748ED-E50E-45C2-B526-52DA4F1B2B9B}" destId="{657EE63E-EBE6-4C01-8829-9BD463FFBFF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73E647-0DF8-49BB-8EA1-5D128F2C6C0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D559D3A-24E9-4E32-B45F-BE05C929E126}">
      <dgm:prSet phldrT="[Texto]" custT="1"/>
      <dgm:spPr>
        <a:xfrm rot="5400000">
          <a:off x="-162753" y="219932"/>
          <a:ext cx="1101131" cy="916209"/>
        </a:xfrm>
        <a:solidFill>
          <a:srgbClr val="8064A2"/>
        </a:solidFill>
        <a:ln>
          <a:solidFill>
            <a:srgbClr val="8064A2"/>
          </a:solidFill>
        </a:ln>
      </dgm:spPr>
      <dgm:t>
        <a:bodyPr/>
        <a:lstStyle/>
        <a:p>
          <a:endParaRPr lang="en-GB" sz="1200" b="1" noProof="0" dirty="0" smtClean="0"/>
        </a:p>
        <a:p>
          <a:r>
            <a:rPr lang="en-GB" sz="1200" b="1" noProof="0" dirty="0" smtClean="0"/>
            <a:t>Floating foundation</a:t>
          </a:r>
          <a:endParaRPr lang="en-GB" sz="1200" b="1" noProof="0" dirty="0"/>
        </a:p>
      </dgm:t>
    </dgm:pt>
    <dgm:pt modelId="{6E010D9D-ADD7-4DFB-B461-2C5DB1AC56F8}" type="parTrans" cxnId="{33372150-5BD9-4124-B3EA-E3D74FCBE802}">
      <dgm:prSet/>
      <dgm:spPr/>
      <dgm:t>
        <a:bodyPr/>
        <a:lstStyle/>
        <a:p>
          <a:endParaRPr lang="en-GB" noProof="0" dirty="0"/>
        </a:p>
      </dgm:t>
    </dgm:pt>
    <dgm:pt modelId="{823F3986-E46E-44FB-8AEF-1D9D9209BA9F}" type="sibTrans" cxnId="{33372150-5BD9-4124-B3EA-E3D74FCBE802}">
      <dgm:prSet/>
      <dgm:spPr/>
      <dgm:t>
        <a:bodyPr/>
        <a:lstStyle/>
        <a:p>
          <a:endParaRPr lang="en-GB" noProof="0" dirty="0"/>
        </a:p>
      </dgm:t>
    </dgm:pt>
    <dgm:pt modelId="{14F50BBE-5714-4D2C-A6DB-2DA12B7D57E2}">
      <dgm:prSet phldrT="[Texto]" custT="1"/>
      <dgm:spPr>
        <a:xfrm rot="5400000">
          <a:off x="3568228" y="-2778005"/>
          <a:ext cx="937025" cy="6527064"/>
        </a:xfrm>
        <a:ln>
          <a:solidFill>
            <a:srgbClr val="8064A2"/>
          </a:solidFill>
        </a:ln>
      </dgm:spPr>
      <dgm:t>
        <a:bodyPr/>
        <a:lstStyle/>
        <a:p>
          <a:r>
            <a:rPr lang="en-GB" sz="1200" b="1" noProof="0" dirty="0" smtClean="0"/>
            <a:t>Higher impacts than jacket and GBF</a:t>
          </a:r>
          <a:endParaRPr lang="en-GB" sz="1200" b="1" noProof="0" dirty="0"/>
        </a:p>
      </dgm:t>
    </dgm:pt>
    <dgm:pt modelId="{AB58DDEA-2342-46D9-99DD-C5B9C95EB9C0}" type="parTrans" cxnId="{AFBAB593-C130-4320-A2CF-75683A968B20}">
      <dgm:prSet/>
      <dgm:spPr/>
      <dgm:t>
        <a:bodyPr/>
        <a:lstStyle/>
        <a:p>
          <a:endParaRPr lang="en-GB" noProof="0" dirty="0"/>
        </a:p>
      </dgm:t>
    </dgm:pt>
    <dgm:pt modelId="{85DB1F78-8499-4E39-93C6-66DD82448C35}" type="sibTrans" cxnId="{AFBAB593-C130-4320-A2CF-75683A968B20}">
      <dgm:prSet/>
      <dgm:spPr/>
      <dgm:t>
        <a:bodyPr/>
        <a:lstStyle/>
        <a:p>
          <a:endParaRPr lang="en-GB" noProof="0" dirty="0"/>
        </a:p>
      </dgm:t>
    </dgm:pt>
    <dgm:pt modelId="{916099C6-3682-481F-A1ED-D8553C142920}">
      <dgm:prSet phldrT="[Texto]" custT="1"/>
      <dgm:spPr>
        <a:xfrm rot="5400000">
          <a:off x="3568228" y="-2778005"/>
          <a:ext cx="937025" cy="6527064"/>
        </a:xfrm>
        <a:ln>
          <a:solidFill>
            <a:srgbClr val="8064A2"/>
          </a:solidFill>
        </a:ln>
      </dgm:spPr>
      <dgm:t>
        <a:bodyPr/>
        <a:lstStyle/>
        <a:p>
          <a:r>
            <a:rPr lang="en-GB" sz="1200" b="1" noProof="0" dirty="0" smtClean="0"/>
            <a:t>More steel per unit of energy produced </a:t>
          </a:r>
          <a:r>
            <a:rPr lang="en-GB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rPr>
            <a:t> High human toxicity</a:t>
          </a:r>
          <a:endParaRPr lang="en-GB" sz="1200" b="1" noProof="0" dirty="0"/>
        </a:p>
      </dgm:t>
    </dgm:pt>
    <dgm:pt modelId="{1AE6DF90-922B-448B-AAF6-BDD9820A9794}" type="parTrans" cxnId="{93F360D1-49AC-44DE-B3FA-5D2A89FA551E}">
      <dgm:prSet/>
      <dgm:spPr/>
      <dgm:t>
        <a:bodyPr/>
        <a:lstStyle/>
        <a:p>
          <a:endParaRPr lang="en-GB" noProof="0" dirty="0"/>
        </a:p>
      </dgm:t>
    </dgm:pt>
    <dgm:pt modelId="{1D4E6587-4D7A-4A6B-B320-B1CE799683E6}" type="sibTrans" cxnId="{93F360D1-49AC-44DE-B3FA-5D2A89FA551E}">
      <dgm:prSet/>
      <dgm:spPr/>
      <dgm:t>
        <a:bodyPr/>
        <a:lstStyle/>
        <a:p>
          <a:endParaRPr lang="en-GB" noProof="0" dirty="0"/>
        </a:p>
      </dgm:t>
    </dgm:pt>
    <dgm:pt modelId="{A50D68A4-163D-4792-AE3A-A2F6E4D60ECB}">
      <dgm:prSet phldrT="[Texto]" custT="1"/>
      <dgm:spPr>
        <a:xfrm rot="5400000">
          <a:off x="-126398" y="1260524"/>
          <a:ext cx="1101131" cy="988918"/>
        </a:xfrm>
        <a:solidFill>
          <a:srgbClr val="5F5BAE"/>
        </a:solidFill>
        <a:ln>
          <a:solidFill>
            <a:srgbClr val="5F5BAE"/>
          </a:solidFill>
        </a:ln>
      </dgm:spPr>
      <dgm:t>
        <a:bodyPr/>
        <a:lstStyle/>
        <a:p>
          <a:endParaRPr lang="en-GB" sz="1200" b="1" noProof="0" dirty="0" smtClean="0"/>
        </a:p>
        <a:p>
          <a:r>
            <a:rPr lang="en-GB" sz="1200" b="1" noProof="0" dirty="0" smtClean="0"/>
            <a:t>Jacket foundation</a:t>
          </a:r>
          <a:endParaRPr lang="en-GB" sz="1200" b="1" noProof="0" dirty="0"/>
        </a:p>
      </dgm:t>
    </dgm:pt>
    <dgm:pt modelId="{E0207AAA-9002-4578-B5B9-6912D7ADC5D7}" type="parTrans" cxnId="{78E63218-AF10-4A9F-9918-09764373402F}">
      <dgm:prSet/>
      <dgm:spPr/>
      <dgm:t>
        <a:bodyPr/>
        <a:lstStyle/>
        <a:p>
          <a:endParaRPr lang="en-GB" noProof="0" dirty="0"/>
        </a:p>
      </dgm:t>
    </dgm:pt>
    <dgm:pt modelId="{50E8D329-6C01-436F-A0D2-FAB8DAECAC2A}" type="sibTrans" cxnId="{78E63218-AF10-4A9F-9918-09764373402F}">
      <dgm:prSet/>
      <dgm:spPr/>
      <dgm:t>
        <a:bodyPr/>
        <a:lstStyle/>
        <a:p>
          <a:endParaRPr lang="en-GB" noProof="0" dirty="0"/>
        </a:p>
      </dgm:t>
    </dgm:pt>
    <dgm:pt modelId="{04D2EA5F-5482-431F-8E7A-3F0F47C8A8FC}">
      <dgm:prSet phldrT="[Texto]" custT="1"/>
      <dgm:spPr>
        <a:xfrm rot="5400000">
          <a:off x="3610980" y="-1701247"/>
          <a:ext cx="924229" cy="6527064"/>
        </a:xfrm>
        <a:ln>
          <a:solidFill>
            <a:srgbClr val="5F5BAE"/>
          </a:solidFill>
        </a:ln>
      </dgm:spPr>
      <dgm:t>
        <a:bodyPr/>
        <a:lstStyle/>
        <a:p>
          <a:r>
            <a:rPr lang="en-GB" sz="1200" b="1" noProof="0" dirty="0" smtClean="0"/>
            <a:t>Lower impact than GBF in 5/8 most important impact categories</a:t>
          </a:r>
          <a:endParaRPr lang="en-GB" sz="1200" b="1" noProof="0" dirty="0"/>
        </a:p>
      </dgm:t>
    </dgm:pt>
    <dgm:pt modelId="{B38EA1BD-E8F2-46B0-8F4F-24D9332E27EC}" type="parTrans" cxnId="{8B76459C-6A18-485E-A2AD-758455AE00A6}">
      <dgm:prSet/>
      <dgm:spPr/>
      <dgm:t>
        <a:bodyPr/>
        <a:lstStyle/>
        <a:p>
          <a:endParaRPr lang="en-GB" noProof="0" dirty="0"/>
        </a:p>
      </dgm:t>
    </dgm:pt>
    <dgm:pt modelId="{D8483A7E-DB3F-4C3F-8BE8-8C54B7948FB5}" type="sibTrans" cxnId="{8B76459C-6A18-485E-A2AD-758455AE00A6}">
      <dgm:prSet/>
      <dgm:spPr/>
      <dgm:t>
        <a:bodyPr/>
        <a:lstStyle/>
        <a:p>
          <a:endParaRPr lang="en-GB" noProof="0" dirty="0"/>
        </a:p>
      </dgm:t>
    </dgm:pt>
    <dgm:pt modelId="{20117B35-317E-40BA-A467-190EDB9E39E1}">
      <dgm:prSet phldrT="[Texto]" custT="1"/>
      <dgm:spPr>
        <a:xfrm rot="5400000">
          <a:off x="3610980" y="-1701247"/>
          <a:ext cx="924229" cy="6527064"/>
        </a:xfrm>
        <a:ln>
          <a:solidFill>
            <a:srgbClr val="5F5BAE"/>
          </a:solidFill>
        </a:ln>
      </dgm:spPr>
      <dgm:t>
        <a:bodyPr/>
        <a:lstStyle/>
        <a:p>
          <a:r>
            <a:rPr lang="en-GB" sz="1200" b="1" noProof="0" dirty="0" smtClean="0"/>
            <a:t>Better environmental option?</a:t>
          </a:r>
          <a:endParaRPr lang="en-GB" sz="1200" b="1" noProof="0" dirty="0"/>
        </a:p>
      </dgm:t>
    </dgm:pt>
    <dgm:pt modelId="{DCD00B10-DB51-43F4-867F-F0280367F07D}" type="parTrans" cxnId="{239CA500-F3E7-4524-AFF0-0F7B6FBF4E8C}">
      <dgm:prSet/>
      <dgm:spPr/>
      <dgm:t>
        <a:bodyPr/>
        <a:lstStyle/>
        <a:p>
          <a:endParaRPr lang="en-GB" noProof="0" dirty="0"/>
        </a:p>
      </dgm:t>
    </dgm:pt>
    <dgm:pt modelId="{A9B3E077-6D99-408D-BEC6-1D0A84F0190B}" type="sibTrans" cxnId="{239CA500-F3E7-4524-AFF0-0F7B6FBF4E8C}">
      <dgm:prSet/>
      <dgm:spPr/>
      <dgm:t>
        <a:bodyPr/>
        <a:lstStyle/>
        <a:p>
          <a:endParaRPr lang="en-GB" noProof="0" dirty="0"/>
        </a:p>
      </dgm:t>
    </dgm:pt>
    <dgm:pt modelId="{FEBFED33-9AAC-41B5-A969-1D456CADB5B1}">
      <dgm:prSet phldrT="[Texto]" custT="1"/>
      <dgm:spPr>
        <a:xfrm rot="5400000">
          <a:off x="-108219" y="2319366"/>
          <a:ext cx="1101131" cy="1025276"/>
        </a:xfrm>
        <a:solidFill>
          <a:srgbClr val="537ABA"/>
        </a:solidFill>
        <a:ln>
          <a:solidFill>
            <a:srgbClr val="537ABA"/>
          </a:solidFill>
        </a:ln>
      </dgm:spPr>
      <dgm:t>
        <a:bodyPr/>
        <a:lstStyle/>
        <a:p>
          <a:endParaRPr lang="en-GB" sz="1200" b="1" noProof="0" dirty="0" smtClean="0"/>
        </a:p>
        <a:p>
          <a:r>
            <a:rPr lang="en-GB" sz="1200" b="1" noProof="0" dirty="0" smtClean="0"/>
            <a:t>GBF</a:t>
          </a:r>
          <a:endParaRPr lang="en-GB" sz="1200" b="1" noProof="0" dirty="0"/>
        </a:p>
      </dgm:t>
    </dgm:pt>
    <dgm:pt modelId="{480965C0-7E2E-400F-B39E-66C68646655D}" type="parTrans" cxnId="{FEFE6625-10C0-4601-BFCE-387F9BA0F6FC}">
      <dgm:prSet/>
      <dgm:spPr/>
      <dgm:t>
        <a:bodyPr/>
        <a:lstStyle/>
        <a:p>
          <a:endParaRPr lang="en-GB" noProof="0" dirty="0"/>
        </a:p>
      </dgm:t>
    </dgm:pt>
    <dgm:pt modelId="{DF501404-E3E3-4D93-9F4F-1C10240DDE3F}" type="sibTrans" cxnId="{FEFE6625-10C0-4601-BFCE-387F9BA0F6FC}">
      <dgm:prSet/>
      <dgm:spPr/>
      <dgm:t>
        <a:bodyPr/>
        <a:lstStyle/>
        <a:p>
          <a:endParaRPr lang="en-GB" noProof="0" dirty="0"/>
        </a:p>
      </dgm:t>
    </dgm:pt>
    <dgm:pt modelId="{B8D7088A-1108-4D22-9E5B-D6EE5D6E691F}">
      <dgm:prSet phldrT="[Texto]" custT="1"/>
      <dgm:spPr>
        <a:xfrm rot="5400000">
          <a:off x="3629084" y="-624226"/>
          <a:ext cx="924379" cy="6527064"/>
        </a:xfrm>
        <a:ln>
          <a:solidFill>
            <a:srgbClr val="537ABA"/>
          </a:solidFill>
        </a:ln>
      </dgm:spPr>
      <dgm:t>
        <a:bodyPr/>
        <a:lstStyle/>
        <a:p>
          <a:r>
            <a:rPr lang="en-GB" sz="1200" b="1" noProof="0" dirty="0" smtClean="0"/>
            <a:t>Higher impact than Jackets in 5/12 impact categories but including 3 crucial categories.</a:t>
          </a:r>
          <a:endParaRPr lang="en-GB" sz="1200" b="1" noProof="0" dirty="0"/>
        </a:p>
      </dgm:t>
    </dgm:pt>
    <dgm:pt modelId="{85A9554E-2342-4A82-8ABB-7B8A809D0D51}" type="parTrans" cxnId="{0FACE41D-626B-4A01-AEDF-32B102D9C855}">
      <dgm:prSet/>
      <dgm:spPr/>
      <dgm:t>
        <a:bodyPr/>
        <a:lstStyle/>
        <a:p>
          <a:endParaRPr lang="en-GB" noProof="0" dirty="0"/>
        </a:p>
      </dgm:t>
    </dgm:pt>
    <dgm:pt modelId="{579EFB18-F90B-4801-9A39-483E828C5CAD}" type="sibTrans" cxnId="{0FACE41D-626B-4A01-AEDF-32B102D9C855}">
      <dgm:prSet/>
      <dgm:spPr/>
      <dgm:t>
        <a:bodyPr/>
        <a:lstStyle/>
        <a:p>
          <a:endParaRPr lang="en-GB" noProof="0" dirty="0"/>
        </a:p>
      </dgm:t>
    </dgm:pt>
    <dgm:pt modelId="{D7E1BFA7-F2E1-4D04-A76F-D97316A14B91}">
      <dgm:prSet phldrT="[Texto]" custT="1"/>
      <dgm:spPr>
        <a:xfrm rot="5400000">
          <a:off x="3629084" y="-624226"/>
          <a:ext cx="924379" cy="6527064"/>
        </a:xfrm>
        <a:ln>
          <a:solidFill>
            <a:srgbClr val="537ABA"/>
          </a:solidFill>
        </a:ln>
      </dgm:spPr>
      <dgm:t>
        <a:bodyPr/>
        <a:lstStyle/>
        <a:p>
          <a:r>
            <a:rPr lang="en-GB" sz="1200" b="1" noProof="0" dirty="0" smtClean="0"/>
            <a:t>Worse environmental option than jackets?  </a:t>
          </a:r>
          <a:r>
            <a:rPr lang="en-GB" sz="1200" b="1" noProof="0" dirty="0" smtClean="0">
              <a:sym typeface="Wingdings" panose="05000000000000000000" pitchFamily="2" charset="2"/>
            </a:rPr>
            <a:t> subjective decision</a:t>
          </a:r>
          <a:endParaRPr lang="en-GB" sz="1200" b="1" noProof="0" dirty="0"/>
        </a:p>
      </dgm:t>
    </dgm:pt>
    <dgm:pt modelId="{D50AC083-51D0-4CFC-8569-019A13B617CB}" type="parTrans" cxnId="{0D6A9F97-94D6-464A-A316-5F04B157D4DA}">
      <dgm:prSet/>
      <dgm:spPr/>
      <dgm:t>
        <a:bodyPr/>
        <a:lstStyle/>
        <a:p>
          <a:endParaRPr lang="en-GB" noProof="0" dirty="0"/>
        </a:p>
      </dgm:t>
    </dgm:pt>
    <dgm:pt modelId="{69F7AAF3-530E-4D81-929A-6E88339F2C72}" type="sibTrans" cxnId="{0D6A9F97-94D6-464A-A316-5F04B157D4DA}">
      <dgm:prSet/>
      <dgm:spPr/>
      <dgm:t>
        <a:bodyPr/>
        <a:lstStyle/>
        <a:p>
          <a:endParaRPr lang="en-GB" noProof="0" dirty="0"/>
        </a:p>
      </dgm:t>
    </dgm:pt>
    <dgm:pt modelId="{E341BA08-DEA3-4941-A022-231DA3D95309}">
      <dgm:prSet phldrT="[Texto]" custT="1"/>
      <dgm:spPr>
        <a:xfrm rot="5400000">
          <a:off x="3568228" y="-2778005"/>
          <a:ext cx="937025" cy="6527064"/>
        </a:xfrm>
        <a:ln>
          <a:solidFill>
            <a:srgbClr val="8064A2"/>
          </a:solidFill>
        </a:ln>
      </dgm:spPr>
      <dgm:t>
        <a:bodyPr/>
        <a:lstStyle/>
        <a:p>
          <a:r>
            <a:rPr lang="en-GB" sz="1200" b="1" noProof="0" dirty="0" smtClean="0"/>
            <a:t>Advantage of typology: flexibility over the choice of installation location</a:t>
          </a:r>
          <a:endParaRPr lang="en-GB" sz="1200" b="1" noProof="0" dirty="0"/>
        </a:p>
      </dgm:t>
    </dgm:pt>
    <dgm:pt modelId="{A14F5EE2-2093-4FAD-A132-DD39DA3A80C4}" type="parTrans" cxnId="{FB47DE92-B243-4811-B38F-FD8D81BC0A47}">
      <dgm:prSet/>
      <dgm:spPr/>
      <dgm:t>
        <a:bodyPr/>
        <a:lstStyle/>
        <a:p>
          <a:endParaRPr lang="en-GB" noProof="0" dirty="0"/>
        </a:p>
      </dgm:t>
    </dgm:pt>
    <dgm:pt modelId="{B0D7B945-8D7D-4BCF-B9DF-9BCD3057D1B5}" type="sibTrans" cxnId="{FB47DE92-B243-4811-B38F-FD8D81BC0A47}">
      <dgm:prSet/>
      <dgm:spPr/>
      <dgm:t>
        <a:bodyPr/>
        <a:lstStyle/>
        <a:p>
          <a:endParaRPr lang="en-GB" noProof="0" dirty="0"/>
        </a:p>
      </dgm:t>
    </dgm:pt>
    <dgm:pt modelId="{FA3F9328-411B-499B-916D-D168B72D398F}">
      <dgm:prSet phldrT="[Texto]" custT="1"/>
      <dgm:spPr>
        <a:xfrm rot="5400000">
          <a:off x="3629084" y="-624226"/>
          <a:ext cx="924379" cy="6527064"/>
        </a:xfrm>
        <a:ln>
          <a:solidFill>
            <a:srgbClr val="537ABA"/>
          </a:solidFill>
        </a:ln>
      </dgm:spPr>
      <dgm:t>
        <a:bodyPr/>
        <a:lstStyle/>
        <a:p>
          <a:r>
            <a:rPr lang="en-GB" sz="1200" b="1" noProof="0" dirty="0" smtClean="0"/>
            <a:t>Perform worst in terms of POCP and energy demand </a:t>
          </a:r>
          <a:r>
            <a:rPr lang="en-GB" sz="1200" b="1" noProof="0" dirty="0" smtClean="0">
              <a:sym typeface="Wingdings" panose="05000000000000000000" pitchFamily="2" charset="2"/>
            </a:rPr>
            <a:t> Installation vessels</a:t>
          </a:r>
          <a:endParaRPr lang="en-GB" sz="1200" b="1" noProof="0" dirty="0"/>
        </a:p>
      </dgm:t>
    </dgm:pt>
    <dgm:pt modelId="{D1309545-C123-4987-8E80-437CEC81884E}" type="parTrans" cxnId="{51A2C4BE-C9EF-4500-959C-2A4C6C74D7B6}">
      <dgm:prSet/>
      <dgm:spPr/>
      <dgm:t>
        <a:bodyPr/>
        <a:lstStyle/>
        <a:p>
          <a:endParaRPr lang="en-GB" noProof="0" dirty="0"/>
        </a:p>
      </dgm:t>
    </dgm:pt>
    <dgm:pt modelId="{CB58036E-A20E-4985-B879-42DD3182BC6B}" type="sibTrans" cxnId="{51A2C4BE-C9EF-4500-959C-2A4C6C74D7B6}">
      <dgm:prSet/>
      <dgm:spPr/>
      <dgm:t>
        <a:bodyPr/>
        <a:lstStyle/>
        <a:p>
          <a:endParaRPr lang="en-GB" noProof="0" dirty="0"/>
        </a:p>
      </dgm:t>
    </dgm:pt>
    <dgm:pt modelId="{A8F51774-3BEB-4CAF-B7B2-6D29F978B312}">
      <dgm:prSet custT="1"/>
      <dgm:spPr>
        <a:xfrm rot="5400000">
          <a:off x="-94877" y="3499158"/>
          <a:ext cx="1101131" cy="1051961"/>
        </a:xfrm>
        <a:solidFill>
          <a:srgbClr val="4BACC6"/>
        </a:solidFill>
        <a:ln>
          <a:solidFill>
            <a:srgbClr val="4BACC6"/>
          </a:solidFill>
        </a:ln>
      </dgm:spPr>
      <dgm:t>
        <a:bodyPr/>
        <a:lstStyle/>
        <a:p>
          <a:endParaRPr lang="en-GB" sz="1200" b="1" noProof="0" dirty="0" smtClean="0"/>
        </a:p>
        <a:p>
          <a:r>
            <a:rPr lang="en-GB" sz="1200" b="1" noProof="0" dirty="0" smtClean="0"/>
            <a:t>Key areas</a:t>
          </a:r>
          <a:endParaRPr lang="en-GB" sz="1200" b="1" noProof="0" dirty="0"/>
        </a:p>
      </dgm:t>
    </dgm:pt>
    <dgm:pt modelId="{33A042B8-CECD-43F3-BAC1-DCA079D9B8BD}" type="parTrans" cxnId="{AEB54FA7-DF11-4B09-ADC0-D64847162BA9}">
      <dgm:prSet/>
      <dgm:spPr/>
      <dgm:t>
        <a:bodyPr/>
        <a:lstStyle/>
        <a:p>
          <a:endParaRPr lang="en-GB" noProof="0" dirty="0"/>
        </a:p>
      </dgm:t>
    </dgm:pt>
    <dgm:pt modelId="{F3762C44-9174-4393-BB80-D6EFEB922E34}" type="sibTrans" cxnId="{AEB54FA7-DF11-4B09-ADC0-D64847162BA9}">
      <dgm:prSet/>
      <dgm:spPr/>
      <dgm:t>
        <a:bodyPr/>
        <a:lstStyle/>
        <a:p>
          <a:endParaRPr lang="en-GB" noProof="0" dirty="0"/>
        </a:p>
      </dgm:t>
    </dgm:pt>
    <dgm:pt modelId="{51C68928-B1C9-4B4A-BEAC-8F767E29B4AE}">
      <dgm:prSet custT="1"/>
      <dgm:spPr>
        <a:xfrm rot="5400000">
          <a:off x="3526313" y="568908"/>
          <a:ext cx="1156607" cy="6527064"/>
        </a:xfrm>
        <a:ln>
          <a:solidFill>
            <a:srgbClr val="4BACC6"/>
          </a:solidFill>
        </a:ln>
      </dgm:spPr>
      <dgm:t>
        <a:bodyPr/>
        <a:lstStyle/>
        <a:p>
          <a:r>
            <a:rPr lang="en-GB" sz="1200" b="1" noProof="0" dirty="0" smtClean="0"/>
            <a:t>Floating foundation </a:t>
          </a:r>
          <a:r>
            <a:rPr lang="en-GB" sz="1200" b="1" noProof="0" dirty="0" smtClean="0">
              <a:sym typeface="Wingdings" panose="05000000000000000000" pitchFamily="2" charset="2"/>
            </a:rPr>
            <a:t> Reducing the length of the mooring lines per turbine / sharing  the lines</a:t>
          </a:r>
          <a:endParaRPr lang="en-GB" sz="1200" b="1" noProof="0" dirty="0"/>
        </a:p>
      </dgm:t>
    </dgm:pt>
    <dgm:pt modelId="{A2CA938D-B68D-44BF-9DB5-77EDA35B4395}" type="parTrans" cxnId="{B882459B-24FA-439F-A02D-88D1812830C6}">
      <dgm:prSet/>
      <dgm:spPr/>
      <dgm:t>
        <a:bodyPr/>
        <a:lstStyle/>
        <a:p>
          <a:endParaRPr lang="en-GB" noProof="0" dirty="0"/>
        </a:p>
      </dgm:t>
    </dgm:pt>
    <dgm:pt modelId="{D5AD15A6-2B48-4358-9DAC-E2B984907657}" type="sibTrans" cxnId="{B882459B-24FA-439F-A02D-88D1812830C6}">
      <dgm:prSet/>
      <dgm:spPr/>
      <dgm:t>
        <a:bodyPr/>
        <a:lstStyle/>
        <a:p>
          <a:endParaRPr lang="en-GB" noProof="0" dirty="0"/>
        </a:p>
      </dgm:t>
    </dgm:pt>
    <dgm:pt modelId="{19D38F41-5203-4459-9665-E6513988F89F}">
      <dgm:prSet custT="1"/>
      <dgm:spPr>
        <a:xfrm rot="5400000">
          <a:off x="3526313" y="568908"/>
          <a:ext cx="1156607" cy="6527064"/>
        </a:xfrm>
        <a:ln>
          <a:solidFill>
            <a:srgbClr val="4BACC6"/>
          </a:solidFill>
        </a:ln>
      </dgm:spPr>
      <dgm:t>
        <a:bodyPr/>
        <a:lstStyle/>
        <a:p>
          <a:r>
            <a:rPr lang="en-GB" sz="1200" b="1" noProof="0" dirty="0" smtClean="0"/>
            <a:t>Floating and Jacket foundations </a:t>
          </a:r>
          <a:r>
            <a:rPr lang="en-GB" sz="1200" b="1" noProof="0" dirty="0" smtClean="0">
              <a:sym typeface="Wingdings" panose="05000000000000000000" pitchFamily="2" charset="2"/>
            </a:rPr>
            <a:t> Optimising the design for minimal use of steel</a:t>
          </a:r>
          <a:endParaRPr lang="en-GB" sz="1200" b="1" noProof="0" dirty="0"/>
        </a:p>
      </dgm:t>
    </dgm:pt>
    <dgm:pt modelId="{9F06A579-CB67-4CA8-9A56-F425C8BE1AB0}" type="parTrans" cxnId="{0ED8D7E8-8933-4B4E-9F2A-2EE290B12097}">
      <dgm:prSet/>
      <dgm:spPr/>
      <dgm:t>
        <a:bodyPr/>
        <a:lstStyle/>
        <a:p>
          <a:endParaRPr lang="en-GB" noProof="0" dirty="0"/>
        </a:p>
      </dgm:t>
    </dgm:pt>
    <dgm:pt modelId="{BE704E24-50FF-401B-AFA3-D2C1267AC884}" type="sibTrans" cxnId="{0ED8D7E8-8933-4B4E-9F2A-2EE290B12097}">
      <dgm:prSet/>
      <dgm:spPr/>
      <dgm:t>
        <a:bodyPr/>
        <a:lstStyle/>
        <a:p>
          <a:endParaRPr lang="en-GB" noProof="0" dirty="0"/>
        </a:p>
      </dgm:t>
    </dgm:pt>
    <dgm:pt modelId="{C89A6AAD-491D-4CA9-A1D9-D5812E855D96}">
      <dgm:prSet custT="1"/>
      <dgm:spPr>
        <a:xfrm rot="5400000">
          <a:off x="3526313" y="568908"/>
          <a:ext cx="1156607" cy="6527064"/>
        </a:xfrm>
        <a:ln>
          <a:solidFill>
            <a:srgbClr val="4BACC6"/>
          </a:solidFill>
        </a:ln>
      </dgm:spPr>
      <dgm:t>
        <a:bodyPr/>
        <a:lstStyle/>
        <a:p>
          <a:r>
            <a:rPr lang="en-GB" sz="1200" b="1" noProof="0" dirty="0" smtClean="0"/>
            <a:t>GBF </a:t>
          </a:r>
          <a:r>
            <a:rPr lang="en-GB" sz="1200" b="1" noProof="0" dirty="0" smtClean="0">
              <a:sym typeface="Wingdings" panose="05000000000000000000" pitchFamily="2" charset="2"/>
            </a:rPr>
            <a:t> optimising installation vessels (seabed preparation) for reducing fuel consumption</a:t>
          </a:r>
          <a:endParaRPr lang="en-GB" sz="1200" b="1" noProof="0" dirty="0"/>
        </a:p>
      </dgm:t>
    </dgm:pt>
    <dgm:pt modelId="{CCA64A46-6328-4422-81E6-7FB19B04D48A}" type="parTrans" cxnId="{3E0BB0CF-FA83-42D5-B56A-56CF1F08EA40}">
      <dgm:prSet/>
      <dgm:spPr/>
      <dgm:t>
        <a:bodyPr/>
        <a:lstStyle/>
        <a:p>
          <a:endParaRPr lang="en-GB" noProof="0" dirty="0"/>
        </a:p>
      </dgm:t>
    </dgm:pt>
    <dgm:pt modelId="{D0EE8A5B-601C-413A-B7BC-05474E7B60C4}" type="sibTrans" cxnId="{3E0BB0CF-FA83-42D5-B56A-56CF1F08EA40}">
      <dgm:prSet/>
      <dgm:spPr/>
      <dgm:t>
        <a:bodyPr/>
        <a:lstStyle/>
        <a:p>
          <a:endParaRPr lang="en-GB" noProof="0" dirty="0"/>
        </a:p>
      </dgm:t>
    </dgm:pt>
    <dgm:pt modelId="{8C5EF4B7-0C12-4661-B85F-FC3DFBA654C1}">
      <dgm:prSet phldrT="[Texto]" custT="1"/>
      <dgm:spPr>
        <a:xfrm rot="5400000">
          <a:off x="3610980" y="-1701247"/>
          <a:ext cx="924229" cy="6527064"/>
        </a:xfrm>
        <a:ln>
          <a:solidFill>
            <a:srgbClr val="5F5BAE"/>
          </a:solidFill>
        </a:ln>
      </dgm:spPr>
      <dgm:t>
        <a:bodyPr/>
        <a:lstStyle/>
        <a:p>
          <a:r>
            <a:rPr lang="en-GB" sz="1200" b="1" noProof="0" dirty="0" smtClean="0"/>
            <a:t>Perform worse in terms of ozone and abiotic depletion </a:t>
          </a:r>
          <a:r>
            <a:rPr lang="en-GB" sz="1200" b="1" noProof="0" dirty="0" smtClean="0">
              <a:sym typeface="Wingdings" panose="05000000000000000000" pitchFamily="2" charset="2"/>
            </a:rPr>
            <a:t> Steel production, aluminium alloy</a:t>
          </a:r>
          <a:endParaRPr lang="en-GB" sz="1200" b="1" noProof="0" dirty="0"/>
        </a:p>
      </dgm:t>
    </dgm:pt>
    <dgm:pt modelId="{32941801-A693-4345-A110-C5605297AE43}" type="sibTrans" cxnId="{49CE0956-198A-4D0F-932F-C7811EBFB1E8}">
      <dgm:prSet/>
      <dgm:spPr/>
      <dgm:t>
        <a:bodyPr/>
        <a:lstStyle/>
        <a:p>
          <a:endParaRPr lang="en-GB" noProof="0" dirty="0"/>
        </a:p>
      </dgm:t>
    </dgm:pt>
    <dgm:pt modelId="{D78CC9AA-C374-4AC0-B21F-E5B596936C0E}" type="parTrans" cxnId="{49CE0956-198A-4D0F-932F-C7811EBFB1E8}">
      <dgm:prSet/>
      <dgm:spPr/>
      <dgm:t>
        <a:bodyPr/>
        <a:lstStyle/>
        <a:p>
          <a:endParaRPr lang="en-GB" noProof="0" dirty="0"/>
        </a:p>
      </dgm:t>
    </dgm:pt>
    <dgm:pt modelId="{1112F17D-AF65-49E6-A47C-DD5A8070AF0A}" type="pres">
      <dgm:prSet presAssocID="{9573E647-0DF8-49BB-8EA1-5D128F2C6C0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12C3C60-5E38-4EBD-A7B5-7089BA41D88B}" type="pres">
      <dgm:prSet presAssocID="{FD559D3A-24E9-4E32-B45F-BE05C929E126}" presName="composite" presStyleCnt="0"/>
      <dgm:spPr/>
      <dgm:t>
        <a:bodyPr/>
        <a:lstStyle/>
        <a:p>
          <a:endParaRPr lang="en-GB"/>
        </a:p>
      </dgm:t>
    </dgm:pt>
    <dgm:pt modelId="{D88A9ACA-C177-4495-84F0-A89CD98F2D87}" type="pres">
      <dgm:prSet presAssocID="{FD559D3A-24E9-4E32-B45F-BE05C929E12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282188-C37E-4EF9-84F4-84547875638A}" type="pres">
      <dgm:prSet presAssocID="{FD559D3A-24E9-4E32-B45F-BE05C929E12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D4F495-0C21-4F81-B1ED-91CBEAEEBD21}" type="pres">
      <dgm:prSet presAssocID="{823F3986-E46E-44FB-8AEF-1D9D9209BA9F}" presName="sp" presStyleCnt="0"/>
      <dgm:spPr/>
      <dgm:t>
        <a:bodyPr/>
        <a:lstStyle/>
        <a:p>
          <a:endParaRPr lang="en-GB"/>
        </a:p>
      </dgm:t>
    </dgm:pt>
    <dgm:pt modelId="{F6783C26-60D1-4778-838F-EE4269745491}" type="pres">
      <dgm:prSet presAssocID="{A50D68A4-163D-4792-AE3A-A2F6E4D60ECB}" presName="composite" presStyleCnt="0"/>
      <dgm:spPr/>
      <dgm:t>
        <a:bodyPr/>
        <a:lstStyle/>
        <a:p>
          <a:endParaRPr lang="en-GB"/>
        </a:p>
      </dgm:t>
    </dgm:pt>
    <dgm:pt modelId="{C986EB8A-7D00-415A-8324-D23BE890906D}" type="pres">
      <dgm:prSet presAssocID="{A50D68A4-163D-4792-AE3A-A2F6E4D60EC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F60D7B-44EA-4E97-B391-93A309DC0B11}" type="pres">
      <dgm:prSet presAssocID="{A50D68A4-163D-4792-AE3A-A2F6E4D60EC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E203B2-C52C-4FD2-AA1D-7ADBF4C951B7}" type="pres">
      <dgm:prSet presAssocID="{50E8D329-6C01-436F-A0D2-FAB8DAECAC2A}" presName="sp" presStyleCnt="0"/>
      <dgm:spPr/>
      <dgm:t>
        <a:bodyPr/>
        <a:lstStyle/>
        <a:p>
          <a:endParaRPr lang="en-GB"/>
        </a:p>
      </dgm:t>
    </dgm:pt>
    <dgm:pt modelId="{49614152-EFBB-405B-88C1-166F9C9A7406}" type="pres">
      <dgm:prSet presAssocID="{FEBFED33-9AAC-41B5-A969-1D456CADB5B1}" presName="composite" presStyleCnt="0"/>
      <dgm:spPr/>
      <dgm:t>
        <a:bodyPr/>
        <a:lstStyle/>
        <a:p>
          <a:endParaRPr lang="en-GB"/>
        </a:p>
      </dgm:t>
    </dgm:pt>
    <dgm:pt modelId="{84F6BDD3-B17C-4828-8628-C621E2114CD9}" type="pres">
      <dgm:prSet presAssocID="{FEBFED33-9AAC-41B5-A969-1D456CADB5B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9F05A5-994E-4D05-B2ED-C13189504C19}" type="pres">
      <dgm:prSet presAssocID="{FEBFED33-9AAC-41B5-A969-1D456CADB5B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398B6B-1B92-4313-A132-7437C58E5525}" type="pres">
      <dgm:prSet presAssocID="{DF501404-E3E3-4D93-9F4F-1C10240DDE3F}" presName="sp" presStyleCnt="0"/>
      <dgm:spPr/>
      <dgm:t>
        <a:bodyPr/>
        <a:lstStyle/>
        <a:p>
          <a:endParaRPr lang="en-GB"/>
        </a:p>
      </dgm:t>
    </dgm:pt>
    <dgm:pt modelId="{7ED748ED-E50E-45C2-B526-52DA4F1B2B9B}" type="pres">
      <dgm:prSet presAssocID="{A8F51774-3BEB-4CAF-B7B2-6D29F978B312}" presName="composite" presStyleCnt="0"/>
      <dgm:spPr/>
      <dgm:t>
        <a:bodyPr/>
        <a:lstStyle/>
        <a:p>
          <a:endParaRPr lang="en-GB"/>
        </a:p>
      </dgm:t>
    </dgm:pt>
    <dgm:pt modelId="{8A142ACB-DD4C-4523-B25B-DE3AB4E661E4}" type="pres">
      <dgm:prSet presAssocID="{A8F51774-3BEB-4CAF-B7B2-6D29F978B31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7EE63E-EBE6-4C01-8829-9BD463FFBFF6}" type="pres">
      <dgm:prSet presAssocID="{A8F51774-3BEB-4CAF-B7B2-6D29F978B31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9CE0956-198A-4D0F-932F-C7811EBFB1E8}" srcId="{A50D68A4-163D-4792-AE3A-A2F6E4D60ECB}" destId="{8C5EF4B7-0C12-4661-B85F-FC3DFBA654C1}" srcOrd="2" destOrd="0" parTransId="{D78CC9AA-C374-4AC0-B21F-E5B596936C0E}" sibTransId="{32941801-A693-4345-A110-C5605297AE43}"/>
    <dgm:cxn modelId="{0FACE41D-626B-4A01-AEDF-32B102D9C855}" srcId="{FEBFED33-9AAC-41B5-A969-1D456CADB5B1}" destId="{B8D7088A-1108-4D22-9E5B-D6EE5D6E691F}" srcOrd="0" destOrd="0" parTransId="{85A9554E-2342-4A82-8ABB-7B8A809D0D51}" sibTransId="{579EFB18-F90B-4801-9A39-483E828C5CAD}"/>
    <dgm:cxn modelId="{0ED8D7E8-8933-4B4E-9F2A-2EE290B12097}" srcId="{A8F51774-3BEB-4CAF-B7B2-6D29F978B312}" destId="{19D38F41-5203-4459-9665-E6513988F89F}" srcOrd="1" destOrd="0" parTransId="{9F06A579-CB67-4CA8-9A56-F425C8BE1AB0}" sibTransId="{BE704E24-50FF-401B-AFA3-D2C1267AC884}"/>
    <dgm:cxn modelId="{8E9A5783-1AD2-4ED9-B6E7-FEBBC3271C9E}" type="presOf" srcId="{19D38F41-5203-4459-9665-E6513988F89F}" destId="{657EE63E-EBE6-4C01-8829-9BD463FFBFF6}" srcOrd="0" destOrd="1" presId="urn:microsoft.com/office/officeart/2005/8/layout/chevron2"/>
    <dgm:cxn modelId="{7CA0EE3E-9F09-4F4B-8125-4A5870CCDEF1}" type="presOf" srcId="{A8F51774-3BEB-4CAF-B7B2-6D29F978B312}" destId="{8A142ACB-DD4C-4523-B25B-DE3AB4E661E4}" srcOrd="0" destOrd="0" presId="urn:microsoft.com/office/officeart/2005/8/layout/chevron2"/>
    <dgm:cxn modelId="{3E6B7E72-953B-4487-8E12-57E6052E91A8}" type="presOf" srcId="{A50D68A4-163D-4792-AE3A-A2F6E4D60ECB}" destId="{C986EB8A-7D00-415A-8324-D23BE890906D}" srcOrd="0" destOrd="0" presId="urn:microsoft.com/office/officeart/2005/8/layout/chevron2"/>
    <dgm:cxn modelId="{33372150-5BD9-4124-B3EA-E3D74FCBE802}" srcId="{9573E647-0DF8-49BB-8EA1-5D128F2C6C02}" destId="{FD559D3A-24E9-4E32-B45F-BE05C929E126}" srcOrd="0" destOrd="0" parTransId="{6E010D9D-ADD7-4DFB-B461-2C5DB1AC56F8}" sibTransId="{823F3986-E46E-44FB-8AEF-1D9D9209BA9F}"/>
    <dgm:cxn modelId="{239CA500-F3E7-4524-AFF0-0F7B6FBF4E8C}" srcId="{A50D68A4-163D-4792-AE3A-A2F6E4D60ECB}" destId="{20117B35-317E-40BA-A467-190EDB9E39E1}" srcOrd="1" destOrd="0" parTransId="{DCD00B10-DB51-43F4-867F-F0280367F07D}" sibTransId="{A9B3E077-6D99-408D-BEC6-1D0A84F0190B}"/>
    <dgm:cxn modelId="{326E4E1E-138B-4013-9760-75D41E84624F}" type="presOf" srcId="{14F50BBE-5714-4D2C-A6DB-2DA12B7D57E2}" destId="{90282188-C37E-4EF9-84F4-84547875638A}" srcOrd="0" destOrd="0" presId="urn:microsoft.com/office/officeart/2005/8/layout/chevron2"/>
    <dgm:cxn modelId="{8B3B7794-6DA4-48EC-AA79-C0A45D06A1C0}" type="presOf" srcId="{8C5EF4B7-0C12-4661-B85F-FC3DFBA654C1}" destId="{94F60D7B-44EA-4E97-B391-93A309DC0B11}" srcOrd="0" destOrd="2" presId="urn:microsoft.com/office/officeart/2005/8/layout/chevron2"/>
    <dgm:cxn modelId="{8D599D9B-51E9-4C6D-9E23-D22A9F9C90DD}" type="presOf" srcId="{9573E647-0DF8-49BB-8EA1-5D128F2C6C02}" destId="{1112F17D-AF65-49E6-A47C-DD5A8070AF0A}" srcOrd="0" destOrd="0" presId="urn:microsoft.com/office/officeart/2005/8/layout/chevron2"/>
    <dgm:cxn modelId="{6B973444-7BFD-4DE8-A023-49690B51133B}" type="presOf" srcId="{C89A6AAD-491D-4CA9-A1D9-D5812E855D96}" destId="{657EE63E-EBE6-4C01-8829-9BD463FFBFF6}" srcOrd="0" destOrd="2" presId="urn:microsoft.com/office/officeart/2005/8/layout/chevron2"/>
    <dgm:cxn modelId="{D5323093-D722-42AD-A7D7-F3E5B073995D}" type="presOf" srcId="{D7E1BFA7-F2E1-4D04-A76F-D97316A14B91}" destId="{AA9F05A5-994E-4D05-B2ED-C13189504C19}" srcOrd="0" destOrd="1" presId="urn:microsoft.com/office/officeart/2005/8/layout/chevron2"/>
    <dgm:cxn modelId="{78E63218-AF10-4A9F-9918-09764373402F}" srcId="{9573E647-0DF8-49BB-8EA1-5D128F2C6C02}" destId="{A50D68A4-163D-4792-AE3A-A2F6E4D60ECB}" srcOrd="1" destOrd="0" parTransId="{E0207AAA-9002-4578-B5B9-6912D7ADC5D7}" sibTransId="{50E8D329-6C01-436F-A0D2-FAB8DAECAC2A}"/>
    <dgm:cxn modelId="{51A2C4BE-C9EF-4500-959C-2A4C6C74D7B6}" srcId="{FEBFED33-9AAC-41B5-A969-1D456CADB5B1}" destId="{FA3F9328-411B-499B-916D-D168B72D398F}" srcOrd="2" destOrd="0" parTransId="{D1309545-C123-4987-8E80-437CEC81884E}" sibTransId="{CB58036E-A20E-4985-B879-42DD3182BC6B}"/>
    <dgm:cxn modelId="{ADF80263-3FE8-4B49-987B-5B0D69058A25}" type="presOf" srcId="{20117B35-317E-40BA-A467-190EDB9E39E1}" destId="{94F60D7B-44EA-4E97-B391-93A309DC0B11}" srcOrd="0" destOrd="1" presId="urn:microsoft.com/office/officeart/2005/8/layout/chevron2"/>
    <dgm:cxn modelId="{93F360D1-49AC-44DE-B3FA-5D2A89FA551E}" srcId="{FD559D3A-24E9-4E32-B45F-BE05C929E126}" destId="{916099C6-3682-481F-A1ED-D8553C142920}" srcOrd="1" destOrd="0" parTransId="{1AE6DF90-922B-448B-AAF6-BDD9820A9794}" sibTransId="{1D4E6587-4D7A-4A6B-B320-B1CE799683E6}"/>
    <dgm:cxn modelId="{119915AD-2ADF-4C06-A083-2450CDA2C04F}" type="presOf" srcId="{B8D7088A-1108-4D22-9E5B-D6EE5D6E691F}" destId="{AA9F05A5-994E-4D05-B2ED-C13189504C19}" srcOrd="0" destOrd="0" presId="urn:microsoft.com/office/officeart/2005/8/layout/chevron2"/>
    <dgm:cxn modelId="{AFBAB593-C130-4320-A2CF-75683A968B20}" srcId="{FD559D3A-24E9-4E32-B45F-BE05C929E126}" destId="{14F50BBE-5714-4D2C-A6DB-2DA12B7D57E2}" srcOrd="0" destOrd="0" parTransId="{AB58DDEA-2342-46D9-99DD-C5B9C95EB9C0}" sibTransId="{85DB1F78-8499-4E39-93C6-66DD82448C35}"/>
    <dgm:cxn modelId="{8A351A38-27DD-44FB-BB97-EA495D781AC7}" type="presOf" srcId="{04D2EA5F-5482-431F-8E7A-3F0F47C8A8FC}" destId="{94F60D7B-44EA-4E97-B391-93A309DC0B11}" srcOrd="0" destOrd="0" presId="urn:microsoft.com/office/officeart/2005/8/layout/chevron2"/>
    <dgm:cxn modelId="{FEFE6625-10C0-4601-BFCE-387F9BA0F6FC}" srcId="{9573E647-0DF8-49BB-8EA1-5D128F2C6C02}" destId="{FEBFED33-9AAC-41B5-A969-1D456CADB5B1}" srcOrd="2" destOrd="0" parTransId="{480965C0-7E2E-400F-B39E-66C68646655D}" sibTransId="{DF501404-E3E3-4D93-9F4F-1C10240DDE3F}"/>
    <dgm:cxn modelId="{0D6A9F97-94D6-464A-A316-5F04B157D4DA}" srcId="{FEBFED33-9AAC-41B5-A969-1D456CADB5B1}" destId="{D7E1BFA7-F2E1-4D04-A76F-D97316A14B91}" srcOrd="1" destOrd="0" parTransId="{D50AC083-51D0-4CFC-8569-019A13B617CB}" sibTransId="{69F7AAF3-530E-4D81-929A-6E88339F2C72}"/>
    <dgm:cxn modelId="{8B76459C-6A18-485E-A2AD-758455AE00A6}" srcId="{A50D68A4-163D-4792-AE3A-A2F6E4D60ECB}" destId="{04D2EA5F-5482-431F-8E7A-3F0F47C8A8FC}" srcOrd="0" destOrd="0" parTransId="{B38EA1BD-E8F2-46B0-8F4F-24D9332E27EC}" sibTransId="{D8483A7E-DB3F-4C3F-8BE8-8C54B7948FB5}"/>
    <dgm:cxn modelId="{FB47DE92-B243-4811-B38F-FD8D81BC0A47}" srcId="{FD559D3A-24E9-4E32-B45F-BE05C929E126}" destId="{E341BA08-DEA3-4941-A022-231DA3D95309}" srcOrd="2" destOrd="0" parTransId="{A14F5EE2-2093-4FAD-A132-DD39DA3A80C4}" sibTransId="{B0D7B945-8D7D-4BCF-B9DF-9BCD3057D1B5}"/>
    <dgm:cxn modelId="{3E0BB0CF-FA83-42D5-B56A-56CF1F08EA40}" srcId="{A8F51774-3BEB-4CAF-B7B2-6D29F978B312}" destId="{C89A6AAD-491D-4CA9-A1D9-D5812E855D96}" srcOrd="2" destOrd="0" parTransId="{CCA64A46-6328-4422-81E6-7FB19B04D48A}" sibTransId="{D0EE8A5B-601C-413A-B7BC-05474E7B60C4}"/>
    <dgm:cxn modelId="{9FF13684-B516-4EBF-A2DE-7B7B00E86D68}" type="presOf" srcId="{FEBFED33-9AAC-41B5-A969-1D456CADB5B1}" destId="{84F6BDD3-B17C-4828-8628-C621E2114CD9}" srcOrd="0" destOrd="0" presId="urn:microsoft.com/office/officeart/2005/8/layout/chevron2"/>
    <dgm:cxn modelId="{2362E9CD-B3C2-403E-A0E5-E974FBDAA51E}" type="presOf" srcId="{FA3F9328-411B-499B-916D-D168B72D398F}" destId="{AA9F05A5-994E-4D05-B2ED-C13189504C19}" srcOrd="0" destOrd="2" presId="urn:microsoft.com/office/officeart/2005/8/layout/chevron2"/>
    <dgm:cxn modelId="{B882459B-24FA-439F-A02D-88D1812830C6}" srcId="{A8F51774-3BEB-4CAF-B7B2-6D29F978B312}" destId="{51C68928-B1C9-4B4A-BEAC-8F767E29B4AE}" srcOrd="0" destOrd="0" parTransId="{A2CA938D-B68D-44BF-9DB5-77EDA35B4395}" sibTransId="{D5AD15A6-2B48-4358-9DAC-E2B984907657}"/>
    <dgm:cxn modelId="{FC8E6BDE-6471-49FB-8F14-B49EC81C4D12}" type="presOf" srcId="{E341BA08-DEA3-4941-A022-231DA3D95309}" destId="{90282188-C37E-4EF9-84F4-84547875638A}" srcOrd="0" destOrd="2" presId="urn:microsoft.com/office/officeart/2005/8/layout/chevron2"/>
    <dgm:cxn modelId="{B4CD0814-E360-4F65-AEB6-C26C342C7492}" type="presOf" srcId="{FD559D3A-24E9-4E32-B45F-BE05C929E126}" destId="{D88A9ACA-C177-4495-84F0-A89CD98F2D87}" srcOrd="0" destOrd="0" presId="urn:microsoft.com/office/officeart/2005/8/layout/chevron2"/>
    <dgm:cxn modelId="{9AECCC6E-939E-4612-A8D4-F7FF809B98F9}" type="presOf" srcId="{51C68928-B1C9-4B4A-BEAC-8F767E29B4AE}" destId="{657EE63E-EBE6-4C01-8829-9BD463FFBFF6}" srcOrd="0" destOrd="0" presId="urn:microsoft.com/office/officeart/2005/8/layout/chevron2"/>
    <dgm:cxn modelId="{20FD5C64-8252-4DFB-8F85-78F919A5D181}" type="presOf" srcId="{916099C6-3682-481F-A1ED-D8553C142920}" destId="{90282188-C37E-4EF9-84F4-84547875638A}" srcOrd="0" destOrd="1" presId="urn:microsoft.com/office/officeart/2005/8/layout/chevron2"/>
    <dgm:cxn modelId="{AEB54FA7-DF11-4B09-ADC0-D64847162BA9}" srcId="{9573E647-0DF8-49BB-8EA1-5D128F2C6C02}" destId="{A8F51774-3BEB-4CAF-B7B2-6D29F978B312}" srcOrd="3" destOrd="0" parTransId="{33A042B8-CECD-43F3-BAC1-DCA079D9B8BD}" sibTransId="{F3762C44-9174-4393-BB80-D6EFEB922E34}"/>
    <dgm:cxn modelId="{922F9463-8659-4FE6-90B7-7565721A66F2}" type="presParOf" srcId="{1112F17D-AF65-49E6-A47C-DD5A8070AF0A}" destId="{112C3C60-5E38-4EBD-A7B5-7089BA41D88B}" srcOrd="0" destOrd="0" presId="urn:microsoft.com/office/officeart/2005/8/layout/chevron2"/>
    <dgm:cxn modelId="{D5A2F5F2-97BB-4A9E-B4A6-59A36EEECE8B}" type="presParOf" srcId="{112C3C60-5E38-4EBD-A7B5-7089BA41D88B}" destId="{D88A9ACA-C177-4495-84F0-A89CD98F2D87}" srcOrd="0" destOrd="0" presId="urn:microsoft.com/office/officeart/2005/8/layout/chevron2"/>
    <dgm:cxn modelId="{E22E63BF-216B-4B96-B658-670A72C169D3}" type="presParOf" srcId="{112C3C60-5E38-4EBD-A7B5-7089BA41D88B}" destId="{90282188-C37E-4EF9-84F4-84547875638A}" srcOrd="1" destOrd="0" presId="urn:microsoft.com/office/officeart/2005/8/layout/chevron2"/>
    <dgm:cxn modelId="{5043F950-3055-4F9D-A449-3EA36439B2A5}" type="presParOf" srcId="{1112F17D-AF65-49E6-A47C-DD5A8070AF0A}" destId="{BAD4F495-0C21-4F81-B1ED-91CBEAEEBD21}" srcOrd="1" destOrd="0" presId="urn:microsoft.com/office/officeart/2005/8/layout/chevron2"/>
    <dgm:cxn modelId="{8BC4AD0C-C607-4B90-B410-5BC1D5262227}" type="presParOf" srcId="{1112F17D-AF65-49E6-A47C-DD5A8070AF0A}" destId="{F6783C26-60D1-4778-838F-EE4269745491}" srcOrd="2" destOrd="0" presId="urn:microsoft.com/office/officeart/2005/8/layout/chevron2"/>
    <dgm:cxn modelId="{66C6B2E2-FFD1-4561-8887-37F5400CDE68}" type="presParOf" srcId="{F6783C26-60D1-4778-838F-EE4269745491}" destId="{C986EB8A-7D00-415A-8324-D23BE890906D}" srcOrd="0" destOrd="0" presId="urn:microsoft.com/office/officeart/2005/8/layout/chevron2"/>
    <dgm:cxn modelId="{89BFC299-596D-496F-A678-A1666EEDE0FB}" type="presParOf" srcId="{F6783C26-60D1-4778-838F-EE4269745491}" destId="{94F60D7B-44EA-4E97-B391-93A309DC0B11}" srcOrd="1" destOrd="0" presId="urn:microsoft.com/office/officeart/2005/8/layout/chevron2"/>
    <dgm:cxn modelId="{F82F9A3F-D195-4CE2-920A-789E7BFEFDC7}" type="presParOf" srcId="{1112F17D-AF65-49E6-A47C-DD5A8070AF0A}" destId="{3AE203B2-C52C-4FD2-AA1D-7ADBF4C951B7}" srcOrd="3" destOrd="0" presId="urn:microsoft.com/office/officeart/2005/8/layout/chevron2"/>
    <dgm:cxn modelId="{875596F9-2B31-4B7A-9682-26916394FA2B}" type="presParOf" srcId="{1112F17D-AF65-49E6-A47C-DD5A8070AF0A}" destId="{49614152-EFBB-405B-88C1-166F9C9A7406}" srcOrd="4" destOrd="0" presId="urn:microsoft.com/office/officeart/2005/8/layout/chevron2"/>
    <dgm:cxn modelId="{F6BF739E-79F7-46CB-BAFB-2C6BA888FF76}" type="presParOf" srcId="{49614152-EFBB-405B-88C1-166F9C9A7406}" destId="{84F6BDD3-B17C-4828-8628-C621E2114CD9}" srcOrd="0" destOrd="0" presId="urn:microsoft.com/office/officeart/2005/8/layout/chevron2"/>
    <dgm:cxn modelId="{D60D9927-4D4E-4396-9AE6-7941EA2FDB4A}" type="presParOf" srcId="{49614152-EFBB-405B-88C1-166F9C9A7406}" destId="{AA9F05A5-994E-4D05-B2ED-C13189504C19}" srcOrd="1" destOrd="0" presId="urn:microsoft.com/office/officeart/2005/8/layout/chevron2"/>
    <dgm:cxn modelId="{A5AB48A3-0865-437C-A642-96F640CC89EB}" type="presParOf" srcId="{1112F17D-AF65-49E6-A47C-DD5A8070AF0A}" destId="{B2398B6B-1B92-4313-A132-7437C58E5525}" srcOrd="5" destOrd="0" presId="urn:microsoft.com/office/officeart/2005/8/layout/chevron2"/>
    <dgm:cxn modelId="{12C7655E-5EE7-4686-BE63-6A73DCB34896}" type="presParOf" srcId="{1112F17D-AF65-49E6-A47C-DD5A8070AF0A}" destId="{7ED748ED-E50E-45C2-B526-52DA4F1B2B9B}" srcOrd="6" destOrd="0" presId="urn:microsoft.com/office/officeart/2005/8/layout/chevron2"/>
    <dgm:cxn modelId="{2FDD3242-1E18-4EEB-9351-822B4DDC75D8}" type="presParOf" srcId="{7ED748ED-E50E-45C2-B526-52DA4F1B2B9B}" destId="{8A142ACB-DD4C-4523-B25B-DE3AB4E661E4}" srcOrd="0" destOrd="0" presId="urn:microsoft.com/office/officeart/2005/8/layout/chevron2"/>
    <dgm:cxn modelId="{8FE23E0E-6066-43EC-8E1F-E077606786C4}" type="presParOf" srcId="{7ED748ED-E50E-45C2-B526-52DA4F1B2B9B}" destId="{657EE63E-EBE6-4C01-8829-9BD463FFBFF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0.43887</cdr:x>
      <cdr:y>0.64444</cdr:y>
    </cdr:from>
    <cdr:to>
      <cdr:x>0.50064</cdr:x>
      <cdr:y>0.69841</cdr:y>
    </cdr:to>
    <cdr:cxnSp macro="">
      <cdr:nvCxnSpPr>
        <cdr:cNvPr id="3" name="2 Conector recto de flecha"/>
        <cdr:cNvCxnSpPr/>
      </cdr:nvCxnSpPr>
      <cdr:spPr>
        <a:xfrm xmlns:a="http://schemas.openxmlformats.org/drawingml/2006/main">
          <a:off x="1624013" y="1933575"/>
          <a:ext cx="228600" cy="16192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ysClr val="windowText" lastClr="0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0.5018</cdr:x>
      <cdr:y>0.65308</cdr:y>
    </cdr:from>
    <cdr:to>
      <cdr:x>0.74892</cdr:x>
      <cdr:y>0.79276</cdr:y>
    </cdr:to>
    <cdr:sp macro="" textlink="">
      <cdr:nvSpPr>
        <cdr:cNvPr id="5" name="8 Elipse"/>
        <cdr:cNvSpPr/>
      </cdr:nvSpPr>
      <cdr:spPr>
        <a:xfrm xmlns:a="http://schemas.openxmlformats.org/drawingml/2006/main">
          <a:off x="1856715" y="1959483"/>
          <a:ext cx="914400" cy="4191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175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0.26595</cdr:x>
      <cdr:y>0.38304</cdr:y>
    </cdr:from>
    <cdr:to>
      <cdr:x>0.53244</cdr:x>
      <cdr:y>0.48685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1074911" y="1583432"/>
          <a:ext cx="1077094" cy="4291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50" b="1" dirty="0"/>
            <a:t>Materials and Manufacture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gi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 descr="A2SEA_SEA-JACK_Tony-West_Vattenfall_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4" b="7755"/>
          <a:stretch>
            <a:fillRect/>
          </a:stretch>
        </p:blipFill>
        <p:spPr bwMode="auto">
          <a:xfrm>
            <a:off x="0" y="0"/>
            <a:ext cx="9144000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" r="243"/>
          <a:stretch>
            <a:fillRect/>
          </a:stretch>
        </p:blipFill>
        <p:spPr bwMode="auto">
          <a:xfrm>
            <a:off x="21554" y="3754438"/>
            <a:ext cx="91440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42874" y="4536034"/>
            <a:ext cx="7010400" cy="1851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78BDE8"/>
                </a:solidFill>
                <a:ea typeface="+mj-ea"/>
              </a:rPr>
              <a:t>Examples</a:t>
            </a:r>
            <a:r>
              <a:rPr lang="en-US" b="1" baseline="0" dirty="0" smtClean="0">
                <a:solidFill>
                  <a:srgbClr val="78BDE8"/>
                </a:solidFill>
                <a:ea typeface="+mj-ea"/>
              </a:rPr>
              <a:t> of Applied LCA</a:t>
            </a:r>
            <a:endParaRPr lang="en-US" b="1" dirty="0">
              <a:solidFill>
                <a:srgbClr val="78BDE8"/>
              </a:solidFill>
              <a:ea typeface="+mj-ea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2874" y="5123654"/>
            <a:ext cx="655320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rPr>
              <a:t>Impacts</a:t>
            </a:r>
            <a:r>
              <a:rPr lang="en-US" baseline="0" dirty="0" smtClean="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rPr>
              <a:t> of Foundations</a:t>
            </a:r>
            <a:endParaRPr lang="en-US" dirty="0">
              <a:solidFill>
                <a:schemeClr val="tx1"/>
              </a:solidFill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6" name="TextBox 21"/>
          <p:cNvSpPr txBox="1">
            <a:spLocks noChangeArrowheads="1"/>
          </p:cNvSpPr>
          <p:nvPr/>
        </p:nvSpPr>
        <p:spPr bwMode="auto">
          <a:xfrm>
            <a:off x="152665" y="5783481"/>
            <a:ext cx="4461955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>
              <a:defRPr/>
            </a:pPr>
            <a:r>
              <a:rPr lang="en-GB" sz="1800" dirty="0" smtClean="0">
                <a:solidFill>
                  <a:srgbClr val="7F7F7F"/>
                </a:solidFill>
                <a:latin typeface="Franklin Gothic Book" charset="0"/>
              </a:rPr>
              <a:t>MARÍA</a:t>
            </a:r>
            <a:r>
              <a:rPr lang="en-GB" sz="1800" baseline="0" dirty="0" smtClean="0">
                <a:solidFill>
                  <a:srgbClr val="7F7F7F"/>
                </a:solidFill>
                <a:latin typeface="Franklin Gothic Book" charset="0"/>
              </a:rPr>
              <a:t> DEL MAR PINTOR ESCOBAR &amp; CAMILLA THOMSON</a:t>
            </a:r>
            <a:endParaRPr lang="en-GB" sz="1800" dirty="0">
              <a:solidFill>
                <a:srgbClr val="7F7F7F"/>
              </a:solidFill>
              <a:latin typeface="Franklin Gothic Book" charset="0"/>
            </a:endParaRPr>
          </a:p>
          <a:p>
            <a:pPr>
              <a:defRPr/>
            </a:pPr>
            <a:r>
              <a:rPr lang="en-GB" sz="1300" i="1" dirty="0" smtClean="0">
                <a:solidFill>
                  <a:srgbClr val="7F7F7F"/>
                </a:solidFill>
                <a:latin typeface="Franklin Gothic Book" charset="0"/>
              </a:rPr>
              <a:t>ACCIONA</a:t>
            </a:r>
            <a:r>
              <a:rPr lang="en-GB" sz="1300" i="1" baseline="0" dirty="0" smtClean="0">
                <a:solidFill>
                  <a:srgbClr val="7F7F7F"/>
                </a:solidFill>
                <a:latin typeface="Franklin Gothic Book" charset="0"/>
              </a:rPr>
              <a:t> </a:t>
            </a:r>
            <a:r>
              <a:rPr lang="en-GB" sz="1300" i="1" baseline="0" dirty="0" err="1" smtClean="0">
                <a:solidFill>
                  <a:srgbClr val="7F7F7F"/>
                </a:solidFill>
                <a:latin typeface="Franklin Gothic Book" charset="0"/>
              </a:rPr>
              <a:t>Construcción</a:t>
            </a:r>
            <a:r>
              <a:rPr lang="en-GB" sz="1300" i="1" baseline="0" dirty="0" smtClean="0">
                <a:solidFill>
                  <a:srgbClr val="7F7F7F"/>
                </a:solidFill>
                <a:latin typeface="Franklin Gothic Book" charset="0"/>
              </a:rPr>
              <a:t> &amp; The University of Edinburgh</a:t>
            </a:r>
            <a:endParaRPr lang="en-GB" sz="1300" i="1" dirty="0">
              <a:solidFill>
                <a:srgbClr val="7F7F7F"/>
              </a:solidFill>
              <a:latin typeface="Franklin Gothic Book" charset="0"/>
            </a:endParaRPr>
          </a:p>
        </p:txBody>
      </p:sp>
      <p:pic>
        <p:nvPicPr>
          <p:cNvPr id="7" name="Afbeelding 9" descr="Leanwind_FINAL_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6082617" y="4367249"/>
            <a:ext cx="2160365" cy="116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2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752047"/>
            <a:ext cx="1255275" cy="84010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894349" y="5775787"/>
            <a:ext cx="2518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The research leading to these results has received funding from the European Union Seventh Framework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Programme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 under the agreement SCP2-GA-2013-614020.</a:t>
            </a:r>
            <a:endParaRPr lang="en-GB" sz="1000" kern="1200" dirty="0" smtClean="0">
              <a:solidFill>
                <a:schemeClr val="tx1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80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O:\Policy Department\Policy Analysis Unit\PROJ\LEANWind\WP 9 - Dissemination and exploitation\Logo\FP7-General\EU_flag_lo-res.gi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28800"/>
            <a:ext cx="3810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611560" y="4365104"/>
            <a:ext cx="8303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1200" dirty="0" smtClean="0">
                <a:solidFill>
                  <a:schemeClr val="accent1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The research leading to these results has received funding from the European Union Seventh Framework </a:t>
            </a:r>
            <a:r>
              <a:rPr lang="en-US" sz="2400" kern="1200" dirty="0" err="1" smtClean="0">
                <a:solidFill>
                  <a:schemeClr val="accent1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Programme</a:t>
            </a:r>
            <a:r>
              <a:rPr lang="en-US" sz="2400" kern="1200" dirty="0" smtClean="0">
                <a:solidFill>
                  <a:schemeClr val="accent1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 under the agreement SCP2-GA-2013-614020.</a:t>
            </a:r>
            <a:endParaRPr lang="en-GB" sz="2400" kern="1200" dirty="0" smtClean="0">
              <a:solidFill>
                <a:schemeClr val="accent1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47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2005013" y="3636963"/>
            <a:ext cx="517683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500" b="1">
                <a:solidFill>
                  <a:srgbClr val="78BDE8"/>
                </a:solidFill>
                <a:latin typeface="Franklin Gothic Book" charset="0"/>
                <a:cs typeface="Franklin Gothic Book" charset="0"/>
              </a:rPr>
              <a:t>Thank you very much </a:t>
            </a:r>
          </a:p>
          <a:p>
            <a:pPr algn="ctr"/>
            <a:r>
              <a:rPr lang="en-GB" sz="3500" b="1">
                <a:solidFill>
                  <a:srgbClr val="78BDE8"/>
                </a:solidFill>
                <a:latin typeface="Franklin Gothic Book" charset="0"/>
                <a:cs typeface="Franklin Gothic Book" charset="0"/>
              </a:rPr>
              <a:t>for your attention  </a:t>
            </a: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250825" y="103188"/>
            <a:ext cx="18732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31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065041"/>
            <a:ext cx="7924800" cy="4061121"/>
          </a:xfrm>
        </p:spPr>
        <p:txBody>
          <a:bodyPr/>
          <a:lstStyle>
            <a:lvl1pPr>
              <a:spcAft>
                <a:spcPts val="600"/>
              </a:spcAft>
              <a:buClr>
                <a:schemeClr val="tx2"/>
              </a:buClr>
              <a:defRPr sz="1600">
                <a:solidFill>
                  <a:srgbClr val="005596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rgbClr val="005596"/>
                </a:solidFill>
              </a:defRPr>
            </a:lvl2pPr>
            <a:lvl3pPr>
              <a:spcAft>
                <a:spcPts val="600"/>
              </a:spcAft>
              <a:buClr>
                <a:srgbClr val="6BA8CF"/>
              </a:buClr>
              <a:defRPr sz="1400">
                <a:solidFill>
                  <a:srgbClr val="005596"/>
                </a:solidFill>
              </a:defRPr>
            </a:lvl3pPr>
            <a:lvl4pPr>
              <a:spcAft>
                <a:spcPts val="600"/>
              </a:spcAft>
              <a:defRPr sz="1200">
                <a:solidFill>
                  <a:srgbClr val="005596"/>
                </a:solidFill>
              </a:defRPr>
            </a:lvl4pPr>
            <a:lvl5pPr>
              <a:spcAft>
                <a:spcPts val="600"/>
              </a:spcAft>
              <a:defRPr sz="1100">
                <a:solidFill>
                  <a:srgbClr val="00559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1600201"/>
            <a:ext cx="7924800" cy="464840"/>
          </a:xfrm>
        </p:spPr>
        <p:txBody>
          <a:bodyPr/>
          <a:lstStyle>
            <a:lvl1pPr marL="0" indent="0">
              <a:buClr>
                <a:schemeClr val="tx2"/>
              </a:buClr>
              <a:buNone/>
              <a:defRPr sz="2400" b="1" cap="all" baseline="0">
                <a:solidFill>
                  <a:schemeClr val="tx1"/>
                </a:solidFill>
              </a:defRPr>
            </a:lvl1pPr>
            <a:lvl2pPr>
              <a:defRPr sz="2000">
                <a:solidFill>
                  <a:srgbClr val="005596"/>
                </a:solidFill>
              </a:defRPr>
            </a:lvl2pPr>
            <a:lvl3pPr>
              <a:buClr>
                <a:srgbClr val="6BA8CF"/>
              </a:buClr>
              <a:defRPr sz="1800">
                <a:solidFill>
                  <a:srgbClr val="005596"/>
                </a:solidFill>
              </a:defRPr>
            </a:lvl3pPr>
            <a:lvl4pPr>
              <a:defRPr sz="1600">
                <a:solidFill>
                  <a:srgbClr val="005596"/>
                </a:solidFill>
              </a:defRPr>
            </a:lvl4pPr>
            <a:lvl5pPr>
              <a:defRPr sz="1400">
                <a:solidFill>
                  <a:srgbClr val="00559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369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4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685800" y="1600200"/>
            <a:ext cx="395820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0"/>
          </p:nvPr>
        </p:nvSpPr>
        <p:spPr bwMode="auto">
          <a:xfrm>
            <a:off x="4788024" y="1600200"/>
            <a:ext cx="395820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39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4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76400"/>
            <a:ext cx="4040188" cy="456456"/>
          </a:xfrm>
        </p:spPr>
        <p:txBody>
          <a:bodyPr anchor="b"/>
          <a:lstStyle>
            <a:lvl1pPr marL="0" indent="0">
              <a:buNone/>
              <a:defRPr sz="24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32856"/>
            <a:ext cx="4040188" cy="4134594"/>
          </a:xfrm>
        </p:spPr>
        <p:txBody>
          <a:bodyPr/>
          <a:lstStyle>
            <a:lvl1pPr>
              <a:spcAft>
                <a:spcPts val="600"/>
              </a:spcAft>
              <a:defRPr sz="1600">
                <a:solidFill>
                  <a:srgbClr val="005596"/>
                </a:solidFill>
              </a:defRPr>
            </a:lvl1pPr>
            <a:lvl2pPr>
              <a:spcAft>
                <a:spcPts val="600"/>
              </a:spcAft>
              <a:defRPr sz="1400">
                <a:solidFill>
                  <a:srgbClr val="005596"/>
                </a:solidFill>
              </a:defRPr>
            </a:lvl2pPr>
            <a:lvl3pPr>
              <a:spcAft>
                <a:spcPts val="600"/>
              </a:spcAft>
              <a:defRPr sz="1200">
                <a:solidFill>
                  <a:srgbClr val="005596"/>
                </a:solidFill>
              </a:defRPr>
            </a:lvl3pPr>
            <a:lvl4pPr>
              <a:spcAft>
                <a:spcPts val="600"/>
              </a:spcAft>
              <a:defRPr sz="1100">
                <a:solidFill>
                  <a:srgbClr val="005596"/>
                </a:solidFill>
              </a:defRPr>
            </a:lvl4pPr>
            <a:lvl5pPr>
              <a:spcAft>
                <a:spcPts val="600"/>
              </a:spcAft>
              <a:defRPr sz="1100">
                <a:solidFill>
                  <a:srgbClr val="00559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676400"/>
            <a:ext cx="4041775" cy="456456"/>
          </a:xfrm>
        </p:spPr>
        <p:txBody>
          <a:bodyPr anchor="b"/>
          <a:lstStyle>
            <a:lvl1pPr marL="0" indent="0">
              <a:buNone/>
              <a:defRPr sz="24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132856"/>
            <a:ext cx="4041775" cy="4134594"/>
          </a:xfrm>
        </p:spPr>
        <p:txBody>
          <a:bodyPr/>
          <a:lstStyle>
            <a:lvl1pPr>
              <a:spcAft>
                <a:spcPts val="600"/>
              </a:spcAft>
              <a:defRPr sz="1600">
                <a:solidFill>
                  <a:srgbClr val="005596"/>
                </a:solidFill>
              </a:defRPr>
            </a:lvl1pPr>
            <a:lvl2pPr>
              <a:spcAft>
                <a:spcPts val="600"/>
              </a:spcAft>
              <a:defRPr sz="1400">
                <a:solidFill>
                  <a:srgbClr val="005596"/>
                </a:solidFill>
              </a:defRPr>
            </a:lvl2pPr>
            <a:lvl3pPr>
              <a:spcAft>
                <a:spcPts val="600"/>
              </a:spcAft>
              <a:defRPr sz="1200">
                <a:solidFill>
                  <a:srgbClr val="005596"/>
                </a:solidFill>
              </a:defRPr>
            </a:lvl3pPr>
            <a:lvl4pPr>
              <a:spcAft>
                <a:spcPts val="600"/>
              </a:spcAft>
              <a:defRPr sz="1100">
                <a:solidFill>
                  <a:srgbClr val="005596"/>
                </a:solidFill>
              </a:defRPr>
            </a:lvl4pPr>
            <a:lvl5pPr>
              <a:spcAft>
                <a:spcPts val="600"/>
              </a:spcAft>
              <a:defRPr sz="1100">
                <a:solidFill>
                  <a:srgbClr val="00559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14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" t="36855" r="5287" b="51048"/>
          <a:stretch>
            <a:fillRect/>
          </a:stretch>
        </p:blipFill>
        <p:spPr bwMode="auto">
          <a:xfrm>
            <a:off x="0" y="854075"/>
            <a:ext cx="9144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001000" cy="5905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Franklin Gothic Book"/>
                <a:ea typeface="+mj-ea"/>
                <a:cs typeface="Franklin Gothic Book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Click to edit Master title style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Afbeelding 6" descr="Leanwind_FINAL_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104880"/>
              </p:ext>
            </p:extLst>
          </p:nvPr>
        </p:nvGraphicFramePr>
        <p:xfrm>
          <a:off x="1384300" y="3192463"/>
          <a:ext cx="6096000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chemeClr val="bg1"/>
                          </a:solidFill>
                        </a:rPr>
                        <a:t>Table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chemeClr val="bg1"/>
                          </a:solidFill>
                        </a:rPr>
                        <a:t>Table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chemeClr val="bg1"/>
                          </a:solidFill>
                        </a:rPr>
                        <a:t>Table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b="0" i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Table</a:t>
                      </a:r>
                      <a:endParaRPr lang="nl-NL" b="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8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nl-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8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nl-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8CF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b="0" i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Table</a:t>
                      </a:r>
                      <a:endParaRPr lang="nl-NL" b="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nl-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nl-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b="0" i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Table</a:t>
                      </a:r>
                      <a:endParaRPr lang="nl-NL" b="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8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nl-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8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nl-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8CF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b="0" i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Table</a:t>
                      </a:r>
                      <a:endParaRPr lang="nl-NL" b="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nl-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nl-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201" y="1752600"/>
            <a:ext cx="8001000" cy="590706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1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228600"/>
            <a:ext cx="8001000" cy="5905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Franklin Gothic Book"/>
                <a:ea typeface="+mj-ea"/>
                <a:cs typeface="Franklin Gothic Book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Click to edit Master title style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8662" y="2700337"/>
            <a:ext cx="3008313" cy="4005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512" y="1538287"/>
            <a:ext cx="4916488" cy="516731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62" y="1538287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488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228600"/>
            <a:ext cx="8001000" cy="5905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Franklin Gothic Book"/>
                <a:ea typeface="+mj-ea"/>
                <a:cs typeface="Franklin Gothic Book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Click to edit Master title style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53340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09800" y="1450975"/>
            <a:ext cx="5486400" cy="3883025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9800" y="59007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04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001000" cy="5905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Franklin Gothic Book"/>
                <a:ea typeface="+mj-ea"/>
                <a:cs typeface="Franklin Gothic Book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Click to edit Master title style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600200"/>
            <a:ext cx="7848600" cy="452596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38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001000" cy="5905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Franklin Gothic Book"/>
                <a:ea typeface="+mj-ea"/>
                <a:cs typeface="Franklin Gothic Book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Click to edit Master title style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463675"/>
            <a:ext cx="2057400" cy="5318125"/>
          </a:xfrm>
        </p:spPr>
        <p:txBody>
          <a:bodyPr vert="eaVert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463675"/>
            <a:ext cx="5562600" cy="53181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801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cid:image001.jpg@01D26B3E.D60C9960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/>
              <a:t>Titelstijl van model bewerken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0" y="6134175"/>
            <a:ext cx="2897954" cy="657944"/>
          </a:xfrm>
          <a:prstGeom prst="rect">
            <a:avLst/>
          </a:prstGeom>
        </p:spPr>
      </p:pic>
      <p:pic>
        <p:nvPicPr>
          <p:cNvPr id="6" name="47 Imagen" descr="Construc_rgb ESPAÑOL"/>
          <p:cNvPicPr/>
          <p:nvPr userDrawn="1"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87" y="6150988"/>
            <a:ext cx="1225001" cy="64593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b="1" kern="1200">
          <a:solidFill>
            <a:schemeClr val="accent1"/>
          </a:solidFill>
          <a:latin typeface="Franklin Gothic Book"/>
          <a:ea typeface="ヒラギノ角ゴ Pro W3" charset="0"/>
          <a:cs typeface="Franklin Gothic Book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bg2"/>
          </a:solidFill>
          <a:latin typeface="Franklin Gothic Book"/>
          <a:ea typeface="ヒラギノ角ゴ Pro W3" charset="0"/>
          <a:cs typeface="Franklin Gothic Book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bg2"/>
          </a:solidFill>
          <a:latin typeface="Franklin Gothic Book"/>
          <a:ea typeface="ヒラギノ角ゴ Pro W3" charset="0"/>
          <a:cs typeface="Franklin Gothic Book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6BA8CF"/>
        </a:buClr>
        <a:buFont typeface="Arial" charset="0"/>
        <a:buChar char="•"/>
        <a:defRPr sz="2000" kern="1200">
          <a:solidFill>
            <a:schemeClr val="bg2"/>
          </a:solidFill>
          <a:latin typeface="Franklin Gothic Book"/>
          <a:ea typeface="ヒラギノ角ゴ Pro W3" charset="0"/>
          <a:cs typeface="Franklin Gothic Book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2"/>
          </a:solidFill>
          <a:latin typeface="Franklin Gothic Book"/>
          <a:ea typeface="ヒラギノ角ゴ Pro W3" charset="0"/>
          <a:cs typeface="Franklin Gothic Book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2"/>
          </a:solidFill>
          <a:latin typeface="Franklin Gothic Book"/>
          <a:ea typeface="ヒラギノ角ゴ Pro W3" charset="0"/>
          <a:cs typeface="Franklin Gothic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95129256"/>
              </p:ext>
            </p:extLst>
          </p:nvPr>
        </p:nvGraphicFramePr>
        <p:xfrm>
          <a:off x="533400" y="1974910"/>
          <a:ext cx="4040189" cy="40690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0076"/>
                <a:gridCol w="1020978"/>
                <a:gridCol w="399827"/>
                <a:gridCol w="399827"/>
                <a:gridCol w="399827"/>
                <a:gridCol w="399827"/>
                <a:gridCol w="399827"/>
              </a:tblGrid>
              <a:tr h="9772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Impact category</a:t>
                      </a:r>
                      <a:endParaRPr lang="en-GB" sz="900" dirty="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Unit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Total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Materials &amp; Manufacture</a:t>
                      </a:r>
                      <a:endParaRPr lang="en-GB" sz="900" dirty="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 vert="vert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Installation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 vert="vert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Maintenance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 vert="vert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Decommissioning &amp; Disposal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 vert="vert"/>
                </a:tc>
              </a:tr>
              <a:tr h="259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Global warming (GWP100a)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</a:rPr>
                        <a:t>kt</a:t>
                      </a:r>
                      <a:r>
                        <a:rPr lang="en-GB" sz="900" dirty="0">
                          <a:effectLst/>
                        </a:rPr>
                        <a:t> CO</a:t>
                      </a:r>
                      <a:r>
                        <a:rPr lang="en-GB" sz="900" baseline="-25000" dirty="0">
                          <a:effectLst/>
                        </a:rPr>
                        <a:t>2</a:t>
                      </a:r>
                      <a:r>
                        <a:rPr lang="en-GB" sz="900" dirty="0">
                          <a:effectLst/>
                        </a:rPr>
                        <a:t> </a:t>
                      </a:r>
                      <a:r>
                        <a:rPr lang="en-GB" sz="900" dirty="0" err="1">
                          <a:effectLst/>
                        </a:rPr>
                        <a:t>eq</a:t>
                      </a:r>
                      <a:endParaRPr lang="en-GB" sz="900" dirty="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4.52</a:t>
                      </a:r>
                      <a:endParaRPr lang="en-GB" sz="900" b="1" dirty="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effectLst/>
                        </a:rPr>
                        <a:t>96%</a:t>
                      </a:r>
                      <a:endParaRPr lang="en-GB" sz="900" b="1" dirty="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effectLst/>
                        </a:rPr>
                        <a:t>2%</a:t>
                      </a:r>
                      <a:endParaRPr lang="en-GB" sz="900" b="1" dirty="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effectLst/>
                        </a:rPr>
                        <a:t>2%</a:t>
                      </a:r>
                      <a:endParaRPr lang="en-GB" sz="900" b="1" dirty="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 b="1" dirty="0" smtClean="0">
                          <a:effectLst/>
                        </a:rPr>
                        <a:t>0%</a:t>
                      </a:r>
                      <a:endParaRPr lang="en-GB" sz="900" b="1" dirty="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</a:tr>
              <a:tr h="259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Ozone layer depletion (ODP)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kg CFC-11 eq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0.34</a:t>
                      </a:r>
                      <a:endParaRPr lang="en-GB" sz="900" dirty="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/>
                </a:tc>
              </a:tr>
              <a:tr h="129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Acidification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 SO</a:t>
                      </a:r>
                      <a:r>
                        <a:rPr lang="en-GB" sz="900" baseline="-25000">
                          <a:effectLst/>
                        </a:rPr>
                        <a:t>2</a:t>
                      </a:r>
                      <a:r>
                        <a:rPr lang="en-GB" sz="900">
                          <a:effectLst/>
                        </a:rPr>
                        <a:t> eq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25.24</a:t>
                      </a:r>
                      <a:endParaRPr lang="en-GB" sz="900" dirty="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/>
                </a:tc>
              </a:tr>
              <a:tr h="129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Eutrophication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 PO4--- eq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12.46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/>
                </a:tc>
              </a:tr>
              <a:tr h="259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Photochemical oxidation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 C</a:t>
                      </a:r>
                      <a:r>
                        <a:rPr lang="en-GB" sz="900" baseline="-25000">
                          <a:effectLst/>
                        </a:rPr>
                        <a:t>2</a:t>
                      </a:r>
                      <a:r>
                        <a:rPr lang="en-GB" sz="900">
                          <a:effectLst/>
                        </a:rPr>
                        <a:t>H</a:t>
                      </a:r>
                      <a:r>
                        <a:rPr lang="en-GB" sz="900" baseline="-25000">
                          <a:effectLst/>
                        </a:rPr>
                        <a:t>4</a:t>
                      </a:r>
                      <a:r>
                        <a:rPr lang="en-GB" sz="900">
                          <a:effectLst/>
                        </a:rPr>
                        <a:t> eq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2.18</a:t>
                      </a:r>
                      <a:endParaRPr lang="en-GB" sz="900" dirty="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/>
                </a:tc>
              </a:tr>
              <a:tr h="129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Abiotic depletion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kg Sb eq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59.12</a:t>
                      </a:r>
                      <a:endParaRPr lang="en-GB" sz="900" dirty="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/>
                </a:tc>
              </a:tr>
              <a:tr h="259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Abiotic depletion (fossil fuels)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TJ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49.06</a:t>
                      </a:r>
                      <a:endParaRPr lang="en-GB" sz="900" dirty="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/>
                </a:tc>
              </a:tr>
              <a:tr h="129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Human toxicity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kt 1,4-DB eq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12.81</a:t>
                      </a:r>
                      <a:endParaRPr lang="en-GB" sz="900" dirty="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/>
                </a:tc>
              </a:tr>
              <a:tr h="259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Fresh water aquatic ecotox.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kt 1,4-DB eq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8.77</a:t>
                      </a:r>
                      <a:endParaRPr lang="en-GB" sz="900" dirty="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/>
                </a:tc>
              </a:tr>
              <a:tr h="259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Marine aquatic ecotoxicity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Mt 1,4-DB eq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12.02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/>
                </a:tc>
              </a:tr>
              <a:tr h="259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Terrestrial ecotoxicity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 1,4-DB eq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65.54</a:t>
                      </a:r>
                      <a:endParaRPr lang="en-GB" sz="900" dirty="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/>
                </a:tc>
              </a:tr>
              <a:tr h="259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Cumulative Energy Demand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TJ</a:t>
                      </a:r>
                      <a:endParaRPr lang="en-GB" sz="900" dirty="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58.39</a:t>
                      </a:r>
                      <a:endParaRPr lang="en-GB" sz="900" b="1" dirty="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6. LCA RESULTS FOR JACKET</a:t>
            </a:r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13130703"/>
              </p:ext>
            </p:extLst>
          </p:nvPr>
        </p:nvGraphicFramePr>
        <p:xfrm>
          <a:off x="4721225" y="1905372"/>
          <a:ext cx="4041775" cy="413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21225" y="1448172"/>
            <a:ext cx="4041775" cy="456456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347864" y="4928964"/>
            <a:ext cx="432048" cy="2880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987824" y="1974910"/>
            <a:ext cx="360040" cy="40643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533401" y="1448172"/>
            <a:ext cx="4040188" cy="456456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31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description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Semi-submerged triangular design</a:t>
            </a:r>
          </a:p>
          <a:p>
            <a:r>
              <a:rPr lang="en-GB" dirty="0" smtClean="0"/>
              <a:t>3-catenary line mooring system – sized for 60m water depth</a:t>
            </a:r>
          </a:p>
          <a:p>
            <a:r>
              <a:rPr lang="en-GB" dirty="0" smtClean="0"/>
              <a:t>Currently designed to support a 5MW turbine</a:t>
            </a:r>
          </a:p>
          <a:p>
            <a:endParaRPr lang="en-GB" dirty="0"/>
          </a:p>
          <a:p>
            <a:r>
              <a:rPr lang="en-GB" dirty="0"/>
              <a:t>Focuses solely on foundation – doesn’t include turbine, cables or transition piece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</a:t>
            </a:r>
            <a:r>
              <a:rPr lang="en-GB" dirty="0" smtClean="0"/>
              <a:t>. FLOATING FOUNDATION</a:t>
            </a:r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50" y="1268760"/>
            <a:ext cx="3732626" cy="487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1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7. FLOATING FOUNDATION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dirty="0" smtClean="0"/>
              <a:t>ANALYSIS</a:t>
            </a:r>
            <a:endParaRPr lang="en-GB" dirty="0"/>
          </a:p>
        </p:txBody>
      </p:sp>
      <p:graphicFrame>
        <p:nvGraphicFramePr>
          <p:cNvPr id="12" name="2 Diagrama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4122301"/>
              </p:ext>
            </p:extLst>
          </p:nvPr>
        </p:nvGraphicFramePr>
        <p:xfrm>
          <a:off x="990600" y="2065338"/>
          <a:ext cx="7924800" cy="4060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191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77508560"/>
              </p:ext>
            </p:extLst>
          </p:nvPr>
        </p:nvGraphicFramePr>
        <p:xfrm>
          <a:off x="524644" y="1974910"/>
          <a:ext cx="4040189" cy="40690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0076"/>
                <a:gridCol w="1020978"/>
                <a:gridCol w="399827"/>
                <a:gridCol w="399827"/>
                <a:gridCol w="399827"/>
                <a:gridCol w="399827"/>
                <a:gridCol w="399827"/>
              </a:tblGrid>
              <a:tr h="9772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Impact category</a:t>
                      </a:r>
                      <a:endParaRPr lang="en-GB" sz="900" dirty="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Unit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Total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Materials &amp; Manufacture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 vert="vert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Installation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 vert="vert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Maintenance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 vert="vert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Decommissioning &amp; Disposal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 vert="vert"/>
                </a:tc>
              </a:tr>
              <a:tr h="259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Global warming (GWP100a)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kt CO</a:t>
                      </a:r>
                      <a:r>
                        <a:rPr lang="en-GB" sz="900" baseline="-25000">
                          <a:effectLst/>
                        </a:rPr>
                        <a:t>2</a:t>
                      </a:r>
                      <a:r>
                        <a:rPr lang="en-GB" sz="900">
                          <a:effectLst/>
                        </a:rPr>
                        <a:t> eq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4.79</a:t>
                      </a:r>
                      <a:endParaRPr lang="en-GB" sz="900" b="1" dirty="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/>
                </a:tc>
              </a:tr>
              <a:tr h="259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Ozone layer depletion (ODP)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kg CFC-11 eq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0.32</a:t>
                      </a:r>
                      <a:endParaRPr lang="en-GB" sz="900" dirty="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/>
                </a:tc>
              </a:tr>
              <a:tr h="129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Acidification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 SO</a:t>
                      </a:r>
                      <a:r>
                        <a:rPr lang="en-GB" sz="900" baseline="-25000">
                          <a:effectLst/>
                        </a:rPr>
                        <a:t>2</a:t>
                      </a:r>
                      <a:r>
                        <a:rPr lang="en-GB" sz="900">
                          <a:effectLst/>
                        </a:rPr>
                        <a:t> eq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30.16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/>
                </a:tc>
              </a:tr>
              <a:tr h="129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Eutrophication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 PO4--- eq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13.07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/>
                </a:tc>
              </a:tr>
              <a:tr h="259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Photochemical oxidation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 C</a:t>
                      </a:r>
                      <a:r>
                        <a:rPr lang="en-GB" sz="900" baseline="-25000">
                          <a:effectLst/>
                        </a:rPr>
                        <a:t>2</a:t>
                      </a:r>
                      <a:r>
                        <a:rPr lang="en-GB" sz="900">
                          <a:effectLst/>
                        </a:rPr>
                        <a:t>H</a:t>
                      </a:r>
                      <a:r>
                        <a:rPr lang="en-GB" sz="900" baseline="-25000">
                          <a:effectLst/>
                        </a:rPr>
                        <a:t>4</a:t>
                      </a:r>
                      <a:r>
                        <a:rPr lang="en-GB" sz="900">
                          <a:effectLst/>
                        </a:rPr>
                        <a:t> eq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2.29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/>
                </a:tc>
              </a:tr>
              <a:tr h="129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Abiotic depletion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kg Sb eq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66.09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/>
                </a:tc>
              </a:tr>
              <a:tr h="259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Abiotic depletion (fossil fuels)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TJ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51.56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/>
                </a:tc>
              </a:tr>
              <a:tr h="129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Human toxicity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kt 1,4-DB eq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27.48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/>
                </a:tc>
              </a:tr>
              <a:tr h="259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Fresh water aquatic ecotox.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kt 1,4-DB eq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11.35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/>
                </a:tc>
              </a:tr>
              <a:tr h="259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Marine aquatic ecotoxicity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Mt 1,4-DB eq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13.13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/>
                </a:tc>
              </a:tr>
              <a:tr h="259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Terrestrial ecotoxicity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 1,4-DB eq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83.85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/>
                </a:tc>
              </a:tr>
              <a:tr h="259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Cumulative Energy Demand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TJ</a:t>
                      </a:r>
                      <a:endParaRPr lang="en-GB" sz="90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61.55</a:t>
                      </a:r>
                      <a:endParaRPr lang="en-GB" sz="900" b="1" dirty="0">
                        <a:effectLst/>
                        <a:latin typeface="Franklin Gothic Book" panose="020B0503020102020204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48682" marR="48682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</a:t>
            </a:r>
            <a:r>
              <a:rPr lang="en-GB" dirty="0" smtClean="0"/>
              <a:t>. LCA RESULTS FOR FLOATING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2469" y="1448172"/>
            <a:ext cx="4041775" cy="456456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339108" y="4928964"/>
            <a:ext cx="432048" cy="2880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979068" y="1974910"/>
            <a:ext cx="360040" cy="40643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339108" y="3506116"/>
            <a:ext cx="1225725" cy="14838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323266897"/>
              </p:ext>
            </p:extLst>
          </p:nvPr>
        </p:nvGraphicFramePr>
        <p:xfrm>
          <a:off x="4712469" y="1905372"/>
          <a:ext cx="4041775" cy="413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6"/>
          <p:cNvSpPr txBox="1"/>
          <p:nvPr/>
        </p:nvSpPr>
        <p:spPr>
          <a:xfrm>
            <a:off x="5793532" y="3506116"/>
            <a:ext cx="1077094" cy="42915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b="1" dirty="0"/>
              <a:t>Materials and Manufacture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52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550584"/>
            <a:ext cx="5870118" cy="470546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72200" y="1550585"/>
            <a:ext cx="2543200" cy="457557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Highest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b="1" dirty="0" smtClean="0"/>
              <a:t>Floating </a:t>
            </a:r>
            <a:r>
              <a:rPr lang="en-GB" b="1" dirty="0"/>
              <a:t>foundation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GB" u="sng" dirty="0"/>
              <a:t>Human toxicity</a:t>
            </a:r>
            <a:r>
              <a:rPr lang="en-GB" dirty="0"/>
              <a:t>:</a:t>
            </a:r>
          </a:p>
          <a:p>
            <a:r>
              <a:rPr lang="en-GB" dirty="0"/>
              <a:t>High quantity of steel (90% more than Jacket)</a:t>
            </a:r>
          </a:p>
          <a:p>
            <a:r>
              <a:rPr lang="en-GB" dirty="0"/>
              <a:t>Marine-grade steel for mooring lines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b="1" dirty="0" smtClean="0"/>
              <a:t>GBF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GB" u="sng" dirty="0"/>
              <a:t>POCP</a:t>
            </a:r>
            <a:r>
              <a:rPr lang="en-GB" dirty="0"/>
              <a:t>:</a:t>
            </a:r>
          </a:p>
          <a:p>
            <a:r>
              <a:rPr lang="en-GB" dirty="0"/>
              <a:t>Installation vessels</a:t>
            </a:r>
          </a:p>
          <a:p>
            <a:pPr marL="0" indent="0">
              <a:buNone/>
            </a:pPr>
            <a:r>
              <a:rPr lang="en-GB" u="sng" dirty="0"/>
              <a:t>Primary Energy Demand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b="1" dirty="0" smtClean="0"/>
              <a:t>Jacket </a:t>
            </a:r>
            <a:r>
              <a:rPr lang="en-GB" b="1" dirty="0"/>
              <a:t>foundation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GB" u="sng" dirty="0"/>
              <a:t>ODP</a:t>
            </a:r>
            <a:r>
              <a:rPr lang="en-GB" dirty="0"/>
              <a:t>:</a:t>
            </a:r>
          </a:p>
          <a:p>
            <a:r>
              <a:rPr lang="en-GB" dirty="0"/>
              <a:t>Steel production </a:t>
            </a:r>
          </a:p>
          <a:p>
            <a:pPr marL="0" indent="0">
              <a:buNone/>
            </a:pPr>
            <a:r>
              <a:rPr lang="en-GB" u="sng" dirty="0"/>
              <a:t>Abiotic depletion (elements)</a:t>
            </a:r>
            <a:r>
              <a:rPr lang="en-GB" dirty="0"/>
              <a:t>:</a:t>
            </a:r>
          </a:p>
          <a:p>
            <a:r>
              <a:rPr lang="en-GB" dirty="0"/>
              <a:t>Steel and aluminium </a:t>
            </a:r>
            <a:r>
              <a:rPr lang="en-GB" dirty="0" smtClean="0"/>
              <a:t>alloys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7219528" cy="590706"/>
          </a:xfrm>
        </p:spPr>
        <p:txBody>
          <a:bodyPr/>
          <a:lstStyle/>
          <a:p>
            <a:r>
              <a:rPr lang="en-GB" dirty="0"/>
              <a:t>9</a:t>
            </a:r>
            <a:r>
              <a:rPr lang="en-GB" dirty="0" smtClean="0"/>
              <a:t>. COMPARISON OF LEANWIND FOUNDATIONS</a:t>
            </a:r>
            <a:endParaRPr lang="en-GB" dirty="0"/>
          </a:p>
        </p:txBody>
      </p:sp>
      <p:sp>
        <p:nvSpPr>
          <p:cNvPr id="6" name="2 Rectángulo"/>
          <p:cNvSpPr/>
          <p:nvPr/>
        </p:nvSpPr>
        <p:spPr>
          <a:xfrm>
            <a:off x="5724128" y="4600575"/>
            <a:ext cx="648072" cy="3015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19 Rectángulo"/>
          <p:cNvSpPr/>
          <p:nvPr/>
        </p:nvSpPr>
        <p:spPr>
          <a:xfrm>
            <a:off x="5112419" y="3714750"/>
            <a:ext cx="611709" cy="31209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20 Rectángulo"/>
          <p:cNvSpPr/>
          <p:nvPr/>
        </p:nvSpPr>
        <p:spPr>
          <a:xfrm>
            <a:off x="4467776" y="2833653"/>
            <a:ext cx="608280" cy="31268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9" name="21 Rectángulo"/>
          <p:cNvSpPr/>
          <p:nvPr/>
        </p:nvSpPr>
        <p:spPr>
          <a:xfrm>
            <a:off x="4483884" y="4026846"/>
            <a:ext cx="576064" cy="2850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22 Rectángulo"/>
          <p:cNvSpPr/>
          <p:nvPr/>
        </p:nvSpPr>
        <p:spPr>
          <a:xfrm>
            <a:off x="5102894" y="5761647"/>
            <a:ext cx="611709" cy="3264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36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all" dirty="0" smtClean="0"/>
              <a:t>10. Impact of LEANWIND Innovations</a:t>
            </a:r>
            <a:endParaRPr lang="en-GB" cap="all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871010"/>
              </p:ext>
            </p:extLst>
          </p:nvPr>
        </p:nvGraphicFramePr>
        <p:xfrm>
          <a:off x="304800" y="1562099"/>
          <a:ext cx="273407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75993"/>
              </p:ext>
            </p:extLst>
          </p:nvPr>
        </p:nvGraphicFramePr>
        <p:xfrm>
          <a:off x="6060976" y="1562099"/>
          <a:ext cx="273407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32983" t="93789" r="32983" b="293"/>
          <a:stretch/>
        </p:blipFill>
        <p:spPr>
          <a:xfrm>
            <a:off x="3923928" y="6273317"/>
            <a:ext cx="2520279" cy="286394"/>
          </a:xfrm>
          <a:prstGeom prst="rect">
            <a:avLst/>
          </a:prstGeom>
        </p:spPr>
      </p:pic>
      <p:graphicFrame>
        <p:nvGraphicFramePr>
          <p:cNvPr id="14" name="Content Placeholder 13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319641285"/>
              </p:ext>
            </p:extLst>
          </p:nvPr>
        </p:nvGraphicFramePr>
        <p:xfrm>
          <a:off x="3205248" y="1562099"/>
          <a:ext cx="273490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3882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11. KEY CONCLUSIONS</a:t>
            </a:r>
            <a:endParaRPr lang="en-GB" dirty="0"/>
          </a:p>
        </p:txBody>
      </p:sp>
      <p:graphicFrame>
        <p:nvGraphicFramePr>
          <p:cNvPr id="6" name="2 Diagrama"/>
          <p:cNvGraphicFramePr/>
          <p:nvPr>
            <p:extLst>
              <p:ext uri="{D42A27DB-BD31-4B8C-83A1-F6EECF244321}">
                <p14:modId xmlns:p14="http://schemas.microsoft.com/office/powerpoint/2010/main" val="2551847983"/>
              </p:ext>
            </p:extLst>
          </p:nvPr>
        </p:nvGraphicFramePr>
        <p:xfrm>
          <a:off x="755576" y="1556792"/>
          <a:ext cx="7848872" cy="4592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984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91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654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721225" y="1555996"/>
            <a:ext cx="4041775" cy="4423422"/>
          </a:xfrm>
        </p:spPr>
        <p:txBody>
          <a:bodyPr/>
          <a:lstStyle/>
          <a:p>
            <a:r>
              <a:rPr lang="en-GB" dirty="0" smtClean="0"/>
              <a:t>Only one study identified reporting impacts of a gravity base foundation</a:t>
            </a:r>
          </a:p>
          <a:p>
            <a:r>
              <a:rPr lang="en-GB" dirty="0" smtClean="0"/>
              <a:t>Higher impacts for LEANWIND foundation</a:t>
            </a:r>
          </a:p>
          <a:p>
            <a:r>
              <a:rPr lang="en-GB" dirty="0" smtClean="0"/>
              <a:t>Could be due to higher proportion of steel</a:t>
            </a:r>
          </a:p>
          <a:p>
            <a:r>
              <a:rPr lang="en-GB" dirty="0" smtClean="0"/>
              <a:t>Also much higher impacts of sea bed preparation considered in LEANWIND study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(Literature values adjusted for same capacity factor (40%) and design life (20 years) as this analysis.)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74525689"/>
              </p:ext>
            </p:extLst>
          </p:nvPr>
        </p:nvGraphicFramePr>
        <p:xfrm>
          <a:off x="533400" y="1556792"/>
          <a:ext cx="4040188" cy="442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all" dirty="0" smtClean="0"/>
              <a:t>10. Impact of LEANWIND Innovations</a:t>
            </a:r>
            <a:endParaRPr lang="en-GB" cap="all" dirty="0"/>
          </a:p>
        </p:txBody>
      </p:sp>
    </p:spTree>
    <p:extLst>
      <p:ext uri="{BB962C8B-B14F-4D97-AF65-F5344CB8AC3E}">
        <p14:creationId xmlns:p14="http://schemas.microsoft.com/office/powerpoint/2010/main" val="73331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963023"/>
            <a:ext cx="7924800" cy="4061121"/>
          </a:xfrm>
        </p:spPr>
        <p:txBody>
          <a:bodyPr/>
          <a:lstStyle/>
          <a:p>
            <a:r>
              <a:rPr lang="en-GB" dirty="0"/>
              <a:t>Assess the environmental aspects and potential impacts associated with a product, process, or service.</a:t>
            </a:r>
          </a:p>
          <a:p>
            <a:r>
              <a:rPr lang="en-GB" dirty="0"/>
              <a:t>Systematic process with four components</a:t>
            </a:r>
          </a:p>
          <a:p>
            <a:r>
              <a:rPr lang="en-GB" dirty="0" smtClean="0"/>
              <a:t>“Cradle-to-grave</a:t>
            </a:r>
            <a:r>
              <a:rPr lang="en-GB" dirty="0"/>
              <a:t>” approach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5596"/>
                </a:solidFill>
              </a:rPr>
              <a:t>1. INTRODUCTION TO </a:t>
            </a:r>
            <a:r>
              <a:rPr lang="en-US" dirty="0" smtClean="0">
                <a:solidFill>
                  <a:srgbClr val="005596"/>
                </a:solidFill>
              </a:rPr>
              <a:t>LCA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990600" y="1498183"/>
            <a:ext cx="7924800" cy="464840"/>
          </a:xfrm>
        </p:spPr>
        <p:txBody>
          <a:bodyPr/>
          <a:lstStyle/>
          <a:p>
            <a:r>
              <a:rPr lang="es-ES_tradnl" cap="none" dirty="0">
                <a:solidFill>
                  <a:srgbClr val="000000"/>
                </a:solidFill>
              </a:rPr>
              <a:t>LCA </a:t>
            </a:r>
            <a:r>
              <a:rPr lang="es-ES_tradnl" cap="none" dirty="0" smtClean="0">
                <a:solidFill>
                  <a:srgbClr val="000000"/>
                </a:solidFill>
              </a:rPr>
              <a:t>METHODOLOGY</a:t>
            </a:r>
            <a:endParaRPr lang="es-ES" cap="none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17579"/>
            <a:ext cx="2699506" cy="247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Corchetes"/>
          <p:cNvSpPr/>
          <p:nvPr/>
        </p:nvSpPr>
        <p:spPr>
          <a:xfrm>
            <a:off x="3703402" y="3974855"/>
            <a:ext cx="4829038" cy="2211291"/>
          </a:xfrm>
          <a:prstGeom prst="bracketPair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3200"/>
          </a:p>
        </p:txBody>
      </p:sp>
      <p:sp>
        <p:nvSpPr>
          <p:cNvPr id="9" name="6 Rectángulo"/>
          <p:cNvSpPr/>
          <p:nvPr/>
        </p:nvSpPr>
        <p:spPr>
          <a:xfrm>
            <a:off x="5192142" y="4051226"/>
            <a:ext cx="1818127" cy="20905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3200"/>
          </a:p>
        </p:txBody>
      </p:sp>
      <p:sp>
        <p:nvSpPr>
          <p:cNvPr id="11" name="Cuadro de texto 2"/>
          <p:cNvSpPr txBox="1">
            <a:spLocks noChangeArrowheads="1"/>
          </p:cNvSpPr>
          <p:nvPr/>
        </p:nvSpPr>
        <p:spPr bwMode="auto">
          <a:xfrm>
            <a:off x="3887078" y="4029147"/>
            <a:ext cx="764308" cy="26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b="1" dirty="0">
                <a:effectLst/>
                <a:latin typeface="Franklin Gothic Book" panose="020B0503020102020204"/>
                <a:ea typeface="HGSoeiKakugothicUB"/>
                <a:cs typeface="Times New Roman" panose="02020603050405020304" pitchFamily="18" charset="0"/>
              </a:rPr>
              <a:t>INPUTS</a:t>
            </a:r>
            <a:endParaRPr lang="en-GB" sz="1200" dirty="0">
              <a:effectLst/>
              <a:latin typeface="Franklin Gothic Book" panose="020B0503020102020204"/>
              <a:ea typeface="HGSoeiKakugothicUB"/>
              <a:cs typeface="Times New Roman" panose="02020603050405020304" pitchFamily="18" charset="0"/>
            </a:endParaRPr>
          </a:p>
        </p:txBody>
      </p:sp>
      <p:sp>
        <p:nvSpPr>
          <p:cNvPr id="12" name="Cuadro de texto 2"/>
          <p:cNvSpPr txBox="1">
            <a:spLocks noChangeArrowheads="1"/>
          </p:cNvSpPr>
          <p:nvPr/>
        </p:nvSpPr>
        <p:spPr bwMode="auto">
          <a:xfrm>
            <a:off x="3798311" y="4352883"/>
            <a:ext cx="1114189" cy="139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71450" indent="-17145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050" b="1" dirty="0">
                <a:effectLst/>
                <a:latin typeface="Franklin Gothic Book" panose="020B0503020102020204"/>
                <a:ea typeface="HGSoeiKakugothicUB"/>
                <a:cs typeface="Times New Roman" panose="02020603050405020304" pitchFamily="18" charset="0"/>
              </a:rPr>
              <a:t>Raw </a:t>
            </a:r>
            <a:r>
              <a:rPr lang="en-GB" sz="1050" b="1" dirty="0" smtClean="0">
                <a:effectLst/>
                <a:latin typeface="Franklin Gothic Book" panose="020B0503020102020204"/>
                <a:ea typeface="HGSoeiKakugothicUB"/>
                <a:cs typeface="Times New Roman" panose="02020603050405020304" pitchFamily="18" charset="0"/>
              </a:rPr>
              <a:t>materials</a:t>
            </a:r>
          </a:p>
          <a:p>
            <a:pPr marL="171450" indent="-17145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050" b="1" dirty="0" smtClean="0">
                <a:latin typeface="Franklin Gothic Book" panose="020B0503020102020204"/>
                <a:ea typeface="HGSoeiKakugothicUB"/>
                <a:cs typeface="Times New Roman" panose="02020603050405020304" pitchFamily="18" charset="0"/>
              </a:rPr>
              <a:t>Energy</a:t>
            </a:r>
          </a:p>
          <a:p>
            <a:pPr marL="171450" indent="-17145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050" b="1" dirty="0" smtClean="0">
                <a:effectLst/>
                <a:latin typeface="Franklin Gothic Book" panose="020B0503020102020204"/>
                <a:ea typeface="HGSoeiKakugothicUB"/>
                <a:cs typeface="Times New Roman" panose="02020603050405020304" pitchFamily="18" charset="0"/>
              </a:rPr>
              <a:t>Fuel</a:t>
            </a:r>
            <a:endParaRPr lang="en-GB" sz="1600" dirty="0">
              <a:effectLst/>
              <a:latin typeface="Franklin Gothic Book" panose="020B0503020102020204"/>
              <a:ea typeface="HGSoeiKakugothicUB"/>
              <a:cs typeface="Times New Roman" panose="02020603050405020304" pitchFamily="18" charset="0"/>
            </a:endParaRPr>
          </a:p>
        </p:txBody>
      </p:sp>
      <p:sp>
        <p:nvSpPr>
          <p:cNvPr id="14" name="Cuadro de texto 2"/>
          <p:cNvSpPr txBox="1">
            <a:spLocks noChangeArrowheads="1"/>
          </p:cNvSpPr>
          <p:nvPr/>
        </p:nvSpPr>
        <p:spPr bwMode="auto">
          <a:xfrm>
            <a:off x="7289911" y="4021392"/>
            <a:ext cx="972756" cy="26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b="1" dirty="0">
                <a:effectLst/>
                <a:latin typeface="Franklin Gothic Book" panose="020B0503020102020204"/>
                <a:ea typeface="HGSoeiKakugothicUB"/>
                <a:cs typeface="Times New Roman" panose="02020603050405020304" pitchFamily="18" charset="0"/>
              </a:rPr>
              <a:t>OUTPUTS</a:t>
            </a:r>
            <a:endParaRPr lang="en-GB" sz="1200" dirty="0">
              <a:effectLst/>
              <a:latin typeface="Franklin Gothic Book" panose="020B0503020102020204"/>
              <a:ea typeface="HGSoeiKakugothicUB"/>
              <a:cs typeface="Times New Roman" panose="02020603050405020304" pitchFamily="18" charset="0"/>
            </a:endParaRPr>
          </a:p>
        </p:txBody>
      </p:sp>
      <p:sp>
        <p:nvSpPr>
          <p:cNvPr id="21" name="20 Flecha derecha"/>
          <p:cNvSpPr/>
          <p:nvPr/>
        </p:nvSpPr>
        <p:spPr>
          <a:xfrm>
            <a:off x="4659922" y="5003270"/>
            <a:ext cx="486378" cy="239816"/>
          </a:xfrm>
          <a:prstGeom prst="rightArrow">
            <a:avLst/>
          </a:prstGeom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3200"/>
          </a:p>
        </p:txBody>
      </p:sp>
      <p:sp>
        <p:nvSpPr>
          <p:cNvPr id="24" name="23 Flecha derecha"/>
          <p:cNvSpPr/>
          <p:nvPr/>
        </p:nvSpPr>
        <p:spPr>
          <a:xfrm>
            <a:off x="7056512" y="4994295"/>
            <a:ext cx="486378" cy="241004"/>
          </a:xfrm>
          <a:prstGeom prst="rightArrow">
            <a:avLst/>
          </a:prstGeom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3200"/>
          </a:p>
        </p:txBody>
      </p:sp>
      <p:sp>
        <p:nvSpPr>
          <p:cNvPr id="26" name="Cuadro de texto 2"/>
          <p:cNvSpPr txBox="1">
            <a:spLocks noChangeArrowheads="1"/>
          </p:cNvSpPr>
          <p:nvPr/>
        </p:nvSpPr>
        <p:spPr bwMode="auto">
          <a:xfrm>
            <a:off x="5346816" y="4135370"/>
            <a:ext cx="1517036" cy="3716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50" b="1" dirty="0">
                <a:effectLst/>
                <a:latin typeface="Franklin Gothic Book" panose="020B0503020102020204"/>
                <a:ea typeface="HGSoeiKakugothicUB"/>
                <a:cs typeface="Times New Roman" panose="02020603050405020304" pitchFamily="18" charset="0"/>
              </a:rPr>
              <a:t>Raw material extraction</a:t>
            </a:r>
            <a:endParaRPr lang="en-GB" sz="1600" dirty="0">
              <a:effectLst/>
              <a:latin typeface="Franklin Gothic Book" panose="020B0503020102020204"/>
              <a:ea typeface="HGSoeiKakugothicUB"/>
              <a:cs typeface="Times New Roman" panose="02020603050405020304" pitchFamily="18" charset="0"/>
            </a:endParaRPr>
          </a:p>
        </p:txBody>
      </p:sp>
      <p:sp>
        <p:nvSpPr>
          <p:cNvPr id="27" name="Cuadro de texto 2"/>
          <p:cNvSpPr txBox="1">
            <a:spLocks noChangeArrowheads="1"/>
          </p:cNvSpPr>
          <p:nvPr/>
        </p:nvSpPr>
        <p:spPr bwMode="auto">
          <a:xfrm>
            <a:off x="5346816" y="4678294"/>
            <a:ext cx="1517036" cy="3856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50" b="1" dirty="0" smtClean="0">
                <a:effectLst/>
                <a:latin typeface="Franklin Gothic Book" panose="020B0503020102020204"/>
                <a:ea typeface="HGSoeiKakugothicUB"/>
                <a:cs typeface="Times New Roman" panose="02020603050405020304" pitchFamily="18" charset="0"/>
              </a:rPr>
              <a:t>Manufacture/ Installation</a:t>
            </a:r>
            <a:endParaRPr lang="en-GB" sz="1600" dirty="0">
              <a:effectLst/>
              <a:latin typeface="Franklin Gothic Book" panose="020B0503020102020204"/>
              <a:ea typeface="HGSoeiKakugothicUB"/>
              <a:cs typeface="Times New Roman" panose="02020603050405020304" pitchFamily="18" charset="0"/>
            </a:endParaRPr>
          </a:p>
        </p:txBody>
      </p:sp>
      <p:sp>
        <p:nvSpPr>
          <p:cNvPr id="29" name="Cuadro de texto 2"/>
          <p:cNvSpPr txBox="1">
            <a:spLocks noChangeArrowheads="1"/>
          </p:cNvSpPr>
          <p:nvPr/>
        </p:nvSpPr>
        <p:spPr bwMode="auto">
          <a:xfrm>
            <a:off x="5346816" y="5201943"/>
            <a:ext cx="1517036" cy="36817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50" b="1" dirty="0" smtClean="0">
                <a:effectLst/>
                <a:latin typeface="Franklin Gothic Book" panose="020B0503020102020204"/>
                <a:ea typeface="HGSoeiKakugothicUB"/>
                <a:cs typeface="Times New Roman" panose="02020603050405020304" pitchFamily="18" charset="0"/>
              </a:rPr>
              <a:t>Use/ Maintenance</a:t>
            </a:r>
            <a:endParaRPr lang="en-GB" sz="1600" dirty="0">
              <a:effectLst/>
              <a:latin typeface="Franklin Gothic Book" panose="020B0503020102020204"/>
              <a:ea typeface="HGSoeiKakugothicUB"/>
              <a:cs typeface="Times New Roman" panose="02020603050405020304" pitchFamily="18" charset="0"/>
            </a:endParaRPr>
          </a:p>
        </p:txBody>
      </p:sp>
      <p:sp>
        <p:nvSpPr>
          <p:cNvPr id="30" name="Cuadro de texto 2"/>
          <p:cNvSpPr txBox="1">
            <a:spLocks noChangeArrowheads="1"/>
          </p:cNvSpPr>
          <p:nvPr/>
        </p:nvSpPr>
        <p:spPr bwMode="auto">
          <a:xfrm>
            <a:off x="5346816" y="5709305"/>
            <a:ext cx="1517036" cy="34294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50" b="1" dirty="0" smtClean="0">
                <a:effectLst/>
                <a:latin typeface="Franklin Gothic Book" panose="020B0503020102020204"/>
                <a:ea typeface="HGSoeiKakugothicUB"/>
                <a:cs typeface="Times New Roman" panose="02020603050405020304" pitchFamily="18" charset="0"/>
              </a:rPr>
              <a:t>Recycling/ Waste treatment</a:t>
            </a:r>
            <a:endParaRPr lang="en-GB" sz="1600" dirty="0">
              <a:effectLst/>
              <a:latin typeface="Franklin Gothic Book" panose="020B0503020102020204"/>
              <a:ea typeface="HGSoeiKakugothicUB"/>
              <a:cs typeface="Times New Roman" panose="02020603050405020304" pitchFamily="18" charset="0"/>
            </a:endParaRPr>
          </a:p>
        </p:txBody>
      </p:sp>
      <p:sp>
        <p:nvSpPr>
          <p:cNvPr id="38" name="20 Flecha derecha"/>
          <p:cNvSpPr/>
          <p:nvPr/>
        </p:nvSpPr>
        <p:spPr>
          <a:xfrm rot="5400000">
            <a:off x="6007359" y="4500539"/>
            <a:ext cx="187687" cy="206024"/>
          </a:xfrm>
          <a:prstGeom prst="rightArrow">
            <a:avLst/>
          </a:prstGeom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3200"/>
          </a:p>
        </p:txBody>
      </p:sp>
      <p:sp>
        <p:nvSpPr>
          <p:cNvPr id="39" name="20 Flecha derecha"/>
          <p:cNvSpPr/>
          <p:nvPr/>
        </p:nvSpPr>
        <p:spPr>
          <a:xfrm rot="5400000">
            <a:off x="6007358" y="5048077"/>
            <a:ext cx="187687" cy="206024"/>
          </a:xfrm>
          <a:prstGeom prst="rightArrow">
            <a:avLst/>
          </a:prstGeom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3200"/>
          </a:p>
        </p:txBody>
      </p:sp>
      <p:sp>
        <p:nvSpPr>
          <p:cNvPr id="40" name="20 Flecha derecha"/>
          <p:cNvSpPr/>
          <p:nvPr/>
        </p:nvSpPr>
        <p:spPr>
          <a:xfrm rot="5400000">
            <a:off x="6024077" y="5560946"/>
            <a:ext cx="187687" cy="206024"/>
          </a:xfrm>
          <a:prstGeom prst="rightArrow">
            <a:avLst/>
          </a:prstGeom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3200"/>
          </a:p>
        </p:txBody>
      </p:sp>
      <p:sp>
        <p:nvSpPr>
          <p:cNvPr id="42" name="Cuadro de texto 2"/>
          <p:cNvSpPr txBox="1">
            <a:spLocks noChangeArrowheads="1"/>
          </p:cNvSpPr>
          <p:nvPr/>
        </p:nvSpPr>
        <p:spPr bwMode="auto">
          <a:xfrm>
            <a:off x="7452320" y="4264189"/>
            <a:ext cx="1125962" cy="177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050" b="1" dirty="0" smtClean="0">
                <a:effectLst/>
                <a:latin typeface="Franklin Gothic Book" panose="020B0503020102020204"/>
                <a:ea typeface="HGSoeiKakugothicUB"/>
                <a:cs typeface="Times New Roman" panose="02020603050405020304" pitchFamily="18" charset="0"/>
              </a:rPr>
              <a:t>Emissions to air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050" b="1" dirty="0" smtClean="0">
                <a:latin typeface="Franklin Gothic Book" panose="020B0503020102020204"/>
                <a:ea typeface="HGSoeiKakugothicUB"/>
                <a:cs typeface="Times New Roman" panose="02020603050405020304" pitchFamily="18" charset="0"/>
              </a:rPr>
              <a:t>Emissions to water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050" b="1" dirty="0" smtClean="0">
                <a:effectLst/>
                <a:latin typeface="Franklin Gothic Book" panose="020B0503020102020204"/>
                <a:ea typeface="HGSoeiKakugothicUB"/>
                <a:cs typeface="Times New Roman" panose="02020603050405020304" pitchFamily="18" charset="0"/>
              </a:rPr>
              <a:t>Solid waste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050" b="1" dirty="0" smtClean="0">
                <a:latin typeface="Franklin Gothic Book" panose="020B0503020102020204"/>
                <a:ea typeface="HGSoeiKakugothicUB"/>
                <a:cs typeface="Times New Roman" panose="02020603050405020304" pitchFamily="18" charset="0"/>
              </a:rPr>
              <a:t>Coproducts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050" b="1" dirty="0" smtClean="0">
                <a:effectLst/>
                <a:latin typeface="Franklin Gothic Book" panose="020B0503020102020204"/>
                <a:ea typeface="HGSoeiKakugothicUB"/>
                <a:cs typeface="Times New Roman" panose="02020603050405020304" pitchFamily="18" charset="0"/>
              </a:rPr>
              <a:t>Others</a:t>
            </a:r>
            <a:endParaRPr lang="en-GB" sz="1600" dirty="0">
              <a:effectLst/>
              <a:latin typeface="Franklin Gothic Book" panose="020B0503020102020204"/>
              <a:ea typeface="HGSoeiKakugothicUB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9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87524892"/>
              </p:ext>
            </p:extLst>
          </p:nvPr>
        </p:nvGraphicFramePr>
        <p:xfrm>
          <a:off x="533400" y="1556792"/>
          <a:ext cx="404018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1556026"/>
            <a:ext cx="4041775" cy="4465300"/>
          </a:xfrm>
        </p:spPr>
        <p:txBody>
          <a:bodyPr/>
          <a:lstStyle/>
          <a:p>
            <a:r>
              <a:rPr lang="en-GB" dirty="0" smtClean="0"/>
              <a:t>LEANWIND foundation impacts lower than average of adjusted literature values</a:t>
            </a:r>
          </a:p>
          <a:p>
            <a:r>
              <a:rPr lang="en-GB" dirty="0" smtClean="0"/>
              <a:t>All but one of the studies considers installation in much shallower water depth (25 – 30m)</a:t>
            </a:r>
          </a:p>
          <a:p>
            <a:r>
              <a:rPr lang="en-GB" dirty="0" smtClean="0"/>
              <a:t>Impacts per unit mass of LEANWIND foundation are significantly lower than literature</a:t>
            </a:r>
          </a:p>
          <a:p>
            <a:pPr lvl="1"/>
            <a:r>
              <a:rPr lang="en-GB" dirty="0" smtClean="0"/>
              <a:t>Could indicate impacts have been underestimated in this study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(Literature values adjusted for same capacity factor (40%) and design life (20 years) as this analysis.)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all" dirty="0" smtClean="0"/>
              <a:t>10. Impact of LEANWIND Innovations</a:t>
            </a:r>
            <a:endParaRPr lang="en-GB" cap="all" dirty="0"/>
          </a:p>
        </p:txBody>
      </p:sp>
    </p:spTree>
    <p:extLst>
      <p:ext uri="{BB962C8B-B14F-4D97-AF65-F5344CB8AC3E}">
        <p14:creationId xmlns:p14="http://schemas.microsoft.com/office/powerpoint/2010/main" val="372902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11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25376859"/>
              </p:ext>
            </p:extLst>
          </p:nvPr>
        </p:nvGraphicFramePr>
        <p:xfrm>
          <a:off x="533400" y="1556792"/>
          <a:ext cx="404018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1556026"/>
            <a:ext cx="4041775" cy="4465300"/>
          </a:xfrm>
        </p:spPr>
        <p:txBody>
          <a:bodyPr/>
          <a:lstStyle/>
          <a:p>
            <a:r>
              <a:rPr lang="en-GB" dirty="0" smtClean="0"/>
              <a:t>LEANWIND foundation impacts lower than average of literature values</a:t>
            </a:r>
          </a:p>
          <a:p>
            <a:r>
              <a:rPr lang="en-GB" dirty="0" smtClean="0"/>
              <a:t>Lowest literature values don’t include mooring lines</a:t>
            </a:r>
          </a:p>
          <a:p>
            <a:r>
              <a:rPr lang="en-GB" dirty="0"/>
              <a:t>Impacts per unit mass of LEANWIND foundation are significantly lower than literature</a:t>
            </a:r>
          </a:p>
          <a:p>
            <a:pPr lvl="1"/>
            <a:r>
              <a:rPr lang="en-GB" dirty="0"/>
              <a:t>Could indicate impacts have been underestimated in this study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(Literature values adjusted for same capacity factor (40%) and design life (20 years) as this analysis</a:t>
            </a:r>
            <a:r>
              <a:rPr lang="en-GB" dirty="0" smtClean="0"/>
              <a:t>.)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all" dirty="0" smtClean="0"/>
              <a:t>10. Impact of LEANWIND Innovations</a:t>
            </a:r>
            <a:endParaRPr lang="en-GB" cap="all" dirty="0"/>
          </a:p>
        </p:txBody>
      </p:sp>
    </p:spTree>
    <p:extLst>
      <p:ext uri="{BB962C8B-B14F-4D97-AF65-F5344CB8AC3E}">
        <p14:creationId xmlns:p14="http://schemas.microsoft.com/office/powerpoint/2010/main" val="373178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Provided by PE International, in  collaboration with IKP University of Stuttgart</a:t>
            </a:r>
          </a:p>
          <a:p>
            <a:r>
              <a:rPr lang="en-GB" dirty="0"/>
              <a:t>The program incorporates its own database with information of many processes </a:t>
            </a:r>
          </a:p>
          <a:p>
            <a:r>
              <a:rPr lang="en-GB" dirty="0"/>
              <a:t>It includes Ecoinvent, </a:t>
            </a:r>
            <a:r>
              <a:rPr lang="en-GB" dirty="0" err="1"/>
              <a:t>GaBi</a:t>
            </a:r>
            <a:r>
              <a:rPr lang="en-GB" dirty="0"/>
              <a:t> and ELCD databases (update 2016)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5596"/>
                </a:solidFill>
              </a:rPr>
              <a:t>2. LCA TOOLS</a:t>
            </a:r>
            <a:r>
              <a:rPr lang="en-US" dirty="0">
                <a:solidFill>
                  <a:srgbClr val="005596"/>
                </a:solidFill>
              </a:rPr>
              <a:t/>
            </a:r>
            <a:br>
              <a:rPr lang="en-US" dirty="0">
                <a:solidFill>
                  <a:srgbClr val="005596"/>
                </a:solidFill>
              </a:rPr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s-ES_tradnl" cap="none" dirty="0" err="1" smtClean="0">
                <a:solidFill>
                  <a:srgbClr val="000000"/>
                </a:solidFill>
              </a:rPr>
              <a:t>GaBi</a:t>
            </a:r>
            <a:r>
              <a:rPr lang="es-ES_tradnl" cap="none" dirty="0" smtClean="0">
                <a:solidFill>
                  <a:srgbClr val="000000"/>
                </a:solidFill>
              </a:rPr>
              <a:t> </a:t>
            </a:r>
            <a:r>
              <a:rPr lang="es-ES_tradnl" cap="none" dirty="0">
                <a:solidFill>
                  <a:srgbClr val="000000"/>
                </a:solidFill>
              </a:rPr>
              <a:t>6 </a:t>
            </a:r>
            <a:r>
              <a:rPr lang="es-ES_tradnl" cap="none" dirty="0" smtClean="0">
                <a:solidFill>
                  <a:srgbClr val="000000"/>
                </a:solidFill>
              </a:rPr>
              <a:t>SOFTWARE</a:t>
            </a:r>
            <a:endParaRPr lang="es-ES" cap="none" dirty="0">
              <a:solidFill>
                <a:srgbClr val="000000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105191" y="3425495"/>
            <a:ext cx="23146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ES" sz="1400">
                <a:solidFill>
                  <a:srgbClr val="000000"/>
                </a:solidFill>
                <a:latin typeface="Arial" charset="0"/>
                <a:cs typeface="Arial" charset="0"/>
              </a:rPr>
              <a:t>Latest upgrade: Gabi 6</a:t>
            </a:r>
            <a:endParaRPr lang="es-ES" altLang="es-ES" sz="1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" b="6250"/>
          <a:stretch>
            <a:fillRect/>
          </a:stretch>
        </p:blipFill>
        <p:spPr bwMode="auto">
          <a:xfrm>
            <a:off x="3419873" y="3425495"/>
            <a:ext cx="4080818" cy="292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 descr="GaBi_Logo_s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26"/>
          <a:stretch>
            <a:fillRect/>
          </a:stretch>
        </p:blipFill>
        <p:spPr bwMode="auto">
          <a:xfrm>
            <a:off x="1169511" y="3899278"/>
            <a:ext cx="2106345" cy="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86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A leading software produced by </a:t>
            </a:r>
            <a:r>
              <a:rPr lang="en-GB" dirty="0" err="1" smtClean="0">
                <a:latin typeface="+mn-lt"/>
              </a:rPr>
              <a:t>PRé</a:t>
            </a:r>
            <a:r>
              <a:rPr lang="en-GB" dirty="0" smtClean="0">
                <a:latin typeface="+mn-lt"/>
              </a:rPr>
              <a:t> Consultants, similar to the </a:t>
            </a:r>
            <a:r>
              <a:rPr lang="en-GB" dirty="0" err="1" smtClean="0">
                <a:latin typeface="+mn-lt"/>
              </a:rPr>
              <a:t>GaBi</a:t>
            </a:r>
            <a:r>
              <a:rPr lang="en-GB" dirty="0" smtClean="0">
                <a:latin typeface="+mn-lt"/>
              </a:rPr>
              <a:t> software.</a:t>
            </a:r>
          </a:p>
          <a:p>
            <a:r>
              <a:rPr lang="en-GB" dirty="0" smtClean="0">
                <a:latin typeface="+mn-lt"/>
              </a:rPr>
              <a:t>Available databases include latest versions of Ecoinvent and ELCD.</a:t>
            </a:r>
          </a:p>
          <a:p>
            <a:r>
              <a:rPr lang="en-GB" dirty="0" smtClean="0">
                <a:latin typeface="+mn-lt"/>
              </a:rPr>
              <a:t>Research has shown that different software tools introduce discrepancies into results, affecting comparability (Herrmann &amp; </a:t>
            </a:r>
            <a:r>
              <a:rPr lang="en-GB" dirty="0" err="1" smtClean="0">
                <a:latin typeface="+mn-lt"/>
              </a:rPr>
              <a:t>Moltesen</a:t>
            </a:r>
            <a:r>
              <a:rPr lang="en-GB" dirty="0" smtClean="0">
                <a:latin typeface="+mn-lt"/>
              </a:rPr>
              <a:t>, 2014).</a:t>
            </a:r>
            <a:endParaRPr lang="en-GB" dirty="0">
              <a:latin typeface="+mn-lt"/>
            </a:endParaRPr>
          </a:p>
        </p:txBody>
      </p:sp>
      <p:sp>
        <p:nvSpPr>
          <p:cNvPr id="1331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Franklin Gothic Book" charset="0"/>
              </a:rPr>
              <a:t>2. LCA TOOLS</a:t>
            </a:r>
            <a:endParaRPr lang="en-GB" dirty="0">
              <a:latin typeface="Franklin Gothic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cap="none" dirty="0" smtClean="0"/>
              <a:t>SIMAPRO 8.3 PhD</a:t>
            </a:r>
            <a:endParaRPr lang="en-GB" cap="none" dirty="0"/>
          </a:p>
        </p:txBody>
      </p:sp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31" y="3933056"/>
            <a:ext cx="2183036" cy="7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6380" t="8399" r="2352" b="6781"/>
          <a:stretch/>
        </p:blipFill>
        <p:spPr>
          <a:xfrm>
            <a:off x="3059832" y="3647402"/>
            <a:ext cx="4621585" cy="3093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Reference product: Gravity Base Foundation</a:t>
            </a:r>
          </a:p>
          <a:p>
            <a:r>
              <a:rPr lang="en-GB" dirty="0" smtClean="0"/>
              <a:t>Function: Support of 8 MW Wind Turbine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</a:t>
            </a:r>
            <a:r>
              <a:rPr lang="en-GB" dirty="0" smtClean="0"/>
              <a:t>. GRAVITY BASE FOUNDATION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dirty="0" smtClean="0"/>
              <a:t>Functional unit</a:t>
            </a:r>
            <a:endParaRPr lang="en-GB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990600" y="2848114"/>
            <a:ext cx="7924800" cy="46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b="1" kern="1200" cap="all" baseline="0">
                <a:solidFill>
                  <a:schemeClr val="tx1"/>
                </a:solidFill>
                <a:latin typeface="Franklin Gothic Book"/>
                <a:ea typeface="ヒラギノ角ゴ Pro W3" charset="0"/>
                <a:cs typeface="Franklin Gothic Book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5596"/>
                </a:solidFill>
                <a:latin typeface="Franklin Gothic Book"/>
                <a:ea typeface="ヒラギノ角ゴ Pro W3" charset="0"/>
                <a:cs typeface="Franklin Gothic Book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A8CF"/>
              </a:buClr>
              <a:buFont typeface="Arial" charset="0"/>
              <a:buChar char="•"/>
              <a:defRPr sz="1800" kern="1200">
                <a:solidFill>
                  <a:srgbClr val="005596"/>
                </a:solidFill>
                <a:latin typeface="Franklin Gothic Book"/>
                <a:ea typeface="ヒラギノ角ゴ Pro W3" charset="0"/>
                <a:cs typeface="Franklin Gothic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5596"/>
                </a:solidFill>
                <a:latin typeface="Franklin Gothic Book"/>
                <a:ea typeface="ヒラギノ角ゴ Pro W3" charset="0"/>
                <a:cs typeface="Franklin Gothic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rgbClr val="005596"/>
                </a:solidFill>
                <a:latin typeface="Franklin Gothic Book"/>
                <a:ea typeface="ヒラギノ角ゴ Pro W3" charset="0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PRODUCTION PROCESS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53478" y="1036641"/>
            <a:ext cx="3359187" cy="2005758"/>
          </a:xfrm>
          <a:prstGeom prst="rect">
            <a:avLst/>
          </a:prstGeom>
        </p:spPr>
      </p:pic>
      <p:pic>
        <p:nvPicPr>
          <p:cNvPr id="7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55026"/>
            <a:ext cx="3207236" cy="290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073" y="3309373"/>
            <a:ext cx="2970453" cy="295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0 Imagen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1" t="8190"/>
          <a:stretch/>
        </p:blipFill>
        <p:spPr bwMode="auto">
          <a:xfrm>
            <a:off x="7020272" y="4068602"/>
            <a:ext cx="1786352" cy="1238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1 CuadroTexto"/>
          <p:cNvSpPr txBox="1"/>
          <p:nvPr/>
        </p:nvSpPr>
        <p:spPr>
          <a:xfrm rot="20124561">
            <a:off x="340157" y="2897715"/>
            <a:ext cx="8879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err="1" smtClean="0"/>
              <a:t>Life</a:t>
            </a:r>
            <a:r>
              <a:rPr lang="es-ES_tradnl" sz="7200" b="1" dirty="0" smtClean="0"/>
              <a:t> </a:t>
            </a:r>
            <a:r>
              <a:rPr lang="es-ES_tradnl" sz="7200" b="1" dirty="0" err="1" smtClean="0"/>
              <a:t>Cycle</a:t>
            </a:r>
            <a:r>
              <a:rPr lang="es-ES_tradnl" sz="7200" b="1" dirty="0" smtClean="0"/>
              <a:t> </a:t>
            </a:r>
            <a:r>
              <a:rPr lang="es-ES_tradnl" sz="7200" b="1" dirty="0" err="1" smtClean="0"/>
              <a:t>Inventory</a:t>
            </a:r>
            <a:endParaRPr lang="es-ES" sz="7200" b="1" dirty="0"/>
          </a:p>
        </p:txBody>
      </p:sp>
    </p:spTree>
    <p:extLst>
      <p:ext uri="{BB962C8B-B14F-4D97-AF65-F5344CB8AC3E}">
        <p14:creationId xmlns:p14="http://schemas.microsoft.com/office/powerpoint/2010/main" val="99901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1764" y="3519369"/>
            <a:ext cx="2897311" cy="2640686"/>
          </a:xfrm>
        </p:spPr>
        <p:txBody>
          <a:bodyPr/>
          <a:lstStyle/>
          <a:p>
            <a:r>
              <a:rPr lang="en-GB" dirty="0"/>
              <a:t>Stage I: Installation and mobilization of equipment</a:t>
            </a:r>
          </a:p>
          <a:p>
            <a:r>
              <a:rPr lang="en-GB" dirty="0" smtClean="0"/>
              <a:t>Stage </a:t>
            </a:r>
            <a:r>
              <a:rPr lang="en-GB" dirty="0"/>
              <a:t>II: Caisson construction</a:t>
            </a:r>
          </a:p>
          <a:p>
            <a:r>
              <a:rPr lang="en-GB" dirty="0" smtClean="0"/>
              <a:t>Stage </a:t>
            </a:r>
            <a:r>
              <a:rPr lang="en-GB" dirty="0"/>
              <a:t>III: Caisson </a:t>
            </a:r>
            <a:r>
              <a:rPr lang="en-GB" dirty="0" smtClean="0"/>
              <a:t>installation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</a:t>
            </a:r>
            <a:r>
              <a:rPr lang="en-GB" dirty="0" smtClean="0"/>
              <a:t>. GRAVITY BASE FOUNDATION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61764" y="1634094"/>
            <a:ext cx="7924800" cy="464840"/>
          </a:xfrm>
        </p:spPr>
        <p:txBody>
          <a:bodyPr/>
          <a:lstStyle/>
          <a:p>
            <a:r>
              <a:rPr lang="en-GB" dirty="0" smtClean="0"/>
              <a:t>STEPS</a:t>
            </a:r>
            <a:endParaRPr lang="en-GB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461764" y="3054193"/>
            <a:ext cx="7924800" cy="46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b="1" kern="1200" cap="all" baseline="0">
                <a:solidFill>
                  <a:schemeClr val="tx1"/>
                </a:solidFill>
                <a:latin typeface="Franklin Gothic Book"/>
                <a:ea typeface="ヒラギノ角ゴ Pro W3" charset="0"/>
                <a:cs typeface="Franklin Gothic Book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5596"/>
                </a:solidFill>
                <a:latin typeface="Franklin Gothic Book"/>
                <a:ea typeface="ヒラギノ角ゴ Pro W3" charset="0"/>
                <a:cs typeface="Franklin Gothic Book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A8CF"/>
              </a:buClr>
              <a:buFont typeface="Arial" charset="0"/>
              <a:buChar char="•"/>
              <a:defRPr sz="1800" kern="1200">
                <a:solidFill>
                  <a:srgbClr val="005596"/>
                </a:solidFill>
                <a:latin typeface="Franklin Gothic Book"/>
                <a:ea typeface="ヒラギノ角ゴ Pro W3" charset="0"/>
                <a:cs typeface="Franklin Gothic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5596"/>
                </a:solidFill>
                <a:latin typeface="Franklin Gothic Book"/>
                <a:ea typeface="ヒラギノ角ゴ Pro W3" charset="0"/>
                <a:cs typeface="Franklin Gothic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rgbClr val="005596"/>
                </a:solidFill>
                <a:latin typeface="Franklin Gothic Book"/>
                <a:ea typeface="ヒラギノ角ゴ Pro W3" charset="0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cap="none" dirty="0" smtClean="0"/>
              <a:t>LCA in 3 stages:</a:t>
            </a:r>
            <a:endParaRPr lang="en-GB" cap="none" dirty="0"/>
          </a:p>
        </p:txBody>
      </p:sp>
      <p:pic>
        <p:nvPicPr>
          <p:cNvPr id="6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75" y="1634094"/>
            <a:ext cx="5612680" cy="395952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aphicFrame>
        <p:nvGraphicFramePr>
          <p:cNvPr id="7" name="1 Diagrama"/>
          <p:cNvGraphicFramePr/>
          <p:nvPr>
            <p:extLst/>
          </p:nvPr>
        </p:nvGraphicFramePr>
        <p:xfrm>
          <a:off x="424418" y="1994866"/>
          <a:ext cx="2596060" cy="955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190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</a:t>
            </a:r>
            <a:r>
              <a:rPr lang="en-GB" dirty="0" smtClean="0"/>
              <a:t>. LCA RESULTS FOR GBF</a:t>
            </a:r>
            <a:endParaRPr lang="en-GB" dirty="0"/>
          </a:p>
        </p:txBody>
      </p:sp>
      <p:graphicFrame>
        <p:nvGraphicFramePr>
          <p:cNvPr id="6" name="9 Tabla"/>
          <p:cNvGraphicFramePr>
            <a:graphicFrameLocks noGrp="1"/>
          </p:cNvGraphicFramePr>
          <p:nvPr>
            <p:extLst/>
          </p:nvPr>
        </p:nvGraphicFramePr>
        <p:xfrm>
          <a:off x="395536" y="1916832"/>
          <a:ext cx="5783814" cy="287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3371"/>
                <a:gridCol w="863278"/>
                <a:gridCol w="863887"/>
                <a:gridCol w="863278"/>
              </a:tblGrid>
              <a:tr h="703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Impact category</a:t>
                      </a:r>
                      <a:endParaRPr lang="es-ES" sz="1200" dirty="0">
                        <a:effectLst/>
                        <a:latin typeface="Franklin Gothic Book"/>
                        <a:ea typeface="HGSoeiKakugothicUB"/>
                        <a:cs typeface="Times New Roman"/>
                      </a:endParaRPr>
                    </a:p>
                  </a:txBody>
                  <a:tcPr marL="65797" marR="65797" marT="0" marB="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Stage I</a:t>
                      </a:r>
                      <a:endParaRPr lang="es-ES" sz="1200" dirty="0">
                        <a:effectLst/>
                        <a:latin typeface="Franklin Gothic Book"/>
                        <a:ea typeface="HGSoeiKakugothicUB"/>
                        <a:cs typeface="Times New Roman"/>
                      </a:endParaRPr>
                    </a:p>
                  </a:txBody>
                  <a:tcPr marL="65797" marR="65797" marT="0" marB="0" vert="vert" anchor="ctr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Stage II</a:t>
                      </a:r>
                      <a:endParaRPr lang="es-ES" sz="1200">
                        <a:effectLst/>
                        <a:latin typeface="Franklin Gothic Book"/>
                        <a:ea typeface="HGSoeiKakugothicUB"/>
                        <a:cs typeface="Times New Roman"/>
                      </a:endParaRPr>
                    </a:p>
                  </a:txBody>
                  <a:tcPr marL="65797" marR="65797" marT="0" marB="0" vert="vert" anchor="ctr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Stage III</a:t>
                      </a:r>
                      <a:endParaRPr lang="es-ES" sz="1200">
                        <a:effectLst/>
                        <a:latin typeface="Franklin Gothic Book"/>
                        <a:ea typeface="HGSoeiKakugothicUB"/>
                        <a:cs typeface="Times New Roman"/>
                      </a:endParaRPr>
                    </a:p>
                  </a:txBody>
                  <a:tcPr marL="65797" marR="65797" marT="0" marB="0" vert="vert" anchor="ctr"/>
                </a:tc>
              </a:tr>
              <a:tr h="241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Global warming potential (100 years)</a:t>
                      </a:r>
                      <a:endParaRPr lang="es-ES" sz="1200">
                        <a:effectLst/>
                        <a:latin typeface="Franklin Gothic Book"/>
                        <a:ea typeface="HGSoeiKakugothicUB"/>
                        <a:cs typeface="Times New Roman"/>
                      </a:endParaRPr>
                    </a:p>
                  </a:txBody>
                  <a:tcPr marL="65797" marR="657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0,04</a:t>
                      </a:r>
                      <a:r>
                        <a:rPr lang="en-GB" sz="1200" baseline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  <a:endParaRPr lang="es-ES" sz="1200" dirty="0">
                        <a:effectLst/>
                        <a:latin typeface="Franklin Gothic Book"/>
                        <a:ea typeface="HGSoeiKakugothicUB"/>
                        <a:cs typeface="Times New Roman"/>
                      </a:endParaRPr>
                    </a:p>
                  </a:txBody>
                  <a:tcPr marL="65797" marR="657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mtClean="0">
                          <a:effectLst/>
                        </a:rPr>
                        <a:t>24,57 %</a:t>
                      </a:r>
                      <a:endParaRPr lang="es-ES" sz="1200">
                        <a:effectLst/>
                        <a:latin typeface="Franklin Gothic Book"/>
                        <a:ea typeface="HGSoeiKakugothicUB"/>
                        <a:cs typeface="Times New Roman"/>
                      </a:endParaRPr>
                    </a:p>
                  </a:txBody>
                  <a:tcPr marL="65797" marR="657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mtClean="0">
                          <a:effectLst/>
                        </a:rPr>
                        <a:t>75,39 %</a:t>
                      </a:r>
                      <a:endParaRPr lang="es-ES" sz="1200">
                        <a:effectLst/>
                        <a:latin typeface="Franklin Gothic Book"/>
                        <a:ea typeface="HGSoeiKakugothicUB"/>
                        <a:cs typeface="Times New Roman"/>
                      </a:endParaRPr>
                    </a:p>
                  </a:txBody>
                  <a:tcPr marL="65797" marR="65797" marT="0" marB="0"/>
                </a:tc>
              </a:tr>
              <a:tr h="241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Ozone depletion potential</a:t>
                      </a:r>
                      <a:endParaRPr lang="es-ES" sz="1200">
                        <a:effectLst/>
                        <a:latin typeface="Franklin Gothic Book"/>
                        <a:ea typeface="HGSoeiKakugothicUB"/>
                        <a:cs typeface="Times New Roman"/>
                      </a:endParaRPr>
                    </a:p>
                  </a:txBody>
                  <a:tcPr marL="65797" marR="657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mtClean="0">
                          <a:effectLst/>
                        </a:rPr>
                        <a:t>0 %</a:t>
                      </a:r>
                      <a:endParaRPr lang="es-ES" sz="1200">
                        <a:effectLst/>
                        <a:latin typeface="Franklin Gothic Book"/>
                        <a:ea typeface="HGSoeiKakugothicUB"/>
                        <a:cs typeface="Times New Roman"/>
                      </a:endParaRPr>
                    </a:p>
                  </a:txBody>
                  <a:tcPr marL="65797" marR="657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mtClean="0">
                          <a:effectLst/>
                        </a:rPr>
                        <a:t>62,26 %</a:t>
                      </a:r>
                      <a:endParaRPr lang="es-ES" sz="1200" dirty="0">
                        <a:effectLst/>
                        <a:latin typeface="Franklin Gothic Book"/>
                        <a:ea typeface="HGSoeiKakugothicUB"/>
                        <a:cs typeface="Times New Roman"/>
                      </a:endParaRPr>
                    </a:p>
                  </a:txBody>
                  <a:tcPr marL="65797" marR="65797" marT="0" marB="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mtClean="0">
                          <a:effectLst/>
                        </a:rPr>
                        <a:t>37,73 %</a:t>
                      </a:r>
                      <a:endParaRPr lang="es-ES" sz="1200">
                        <a:effectLst/>
                        <a:latin typeface="Franklin Gothic Book"/>
                        <a:ea typeface="HGSoeiKakugothicUB"/>
                        <a:cs typeface="Times New Roman"/>
                      </a:endParaRPr>
                    </a:p>
                  </a:txBody>
                  <a:tcPr marL="65797" marR="65797" marT="0" marB="0"/>
                </a:tc>
              </a:tr>
              <a:tr h="241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Acidification potential</a:t>
                      </a:r>
                      <a:endParaRPr lang="es-ES" sz="1200">
                        <a:effectLst/>
                        <a:latin typeface="Franklin Gothic Book"/>
                        <a:ea typeface="HGSoeiKakugothicUB"/>
                        <a:cs typeface="Times New Roman"/>
                      </a:endParaRPr>
                    </a:p>
                  </a:txBody>
                  <a:tcPr marL="65797" marR="657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mtClean="0">
                          <a:effectLst/>
                        </a:rPr>
                        <a:t>0,01 %</a:t>
                      </a:r>
                      <a:endParaRPr lang="es-ES" sz="1200" dirty="0">
                        <a:effectLst/>
                        <a:latin typeface="Franklin Gothic Book"/>
                        <a:ea typeface="HGSoeiKakugothicUB"/>
                        <a:cs typeface="Times New Roman"/>
                      </a:endParaRPr>
                    </a:p>
                  </a:txBody>
                  <a:tcPr marL="65797" marR="657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mtClean="0">
                          <a:effectLst/>
                        </a:rPr>
                        <a:t>9,09 %</a:t>
                      </a:r>
                      <a:endParaRPr lang="es-ES" sz="1200">
                        <a:effectLst/>
                        <a:latin typeface="Franklin Gothic Book"/>
                        <a:ea typeface="HGSoeiKakugothicUB"/>
                        <a:cs typeface="Times New Roman"/>
                      </a:endParaRPr>
                    </a:p>
                  </a:txBody>
                  <a:tcPr marL="65797" marR="657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mtClean="0">
                          <a:effectLst/>
                        </a:rPr>
                        <a:t>90,90 %</a:t>
                      </a:r>
                      <a:endParaRPr lang="es-ES" sz="1200">
                        <a:effectLst/>
                        <a:latin typeface="Franklin Gothic Book"/>
                        <a:ea typeface="HGSoeiKakugothicUB"/>
                        <a:cs typeface="Times New Roman"/>
                      </a:endParaRPr>
                    </a:p>
                  </a:txBody>
                  <a:tcPr marL="65797" marR="65797" marT="0" marB="0"/>
                </a:tc>
              </a:tr>
              <a:tr h="3509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Eutrophication potential</a:t>
                      </a:r>
                      <a:endParaRPr lang="es-ES" sz="1200" dirty="0">
                        <a:effectLst/>
                        <a:latin typeface="Franklin Gothic Book"/>
                        <a:ea typeface="HGSoeiKakugothicUB"/>
                        <a:cs typeface="Times New Roman"/>
                      </a:endParaRPr>
                    </a:p>
                  </a:txBody>
                  <a:tcPr marL="65797" marR="657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mtClean="0">
                          <a:effectLst/>
                        </a:rPr>
                        <a:t>0,01 %</a:t>
                      </a:r>
                      <a:endParaRPr lang="es-ES" sz="1200" dirty="0">
                        <a:effectLst/>
                        <a:latin typeface="Franklin Gothic Book"/>
                        <a:ea typeface="HGSoeiKakugothicUB"/>
                        <a:cs typeface="Times New Roman"/>
                      </a:endParaRPr>
                    </a:p>
                  </a:txBody>
                  <a:tcPr marL="65797" marR="657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mtClean="0">
                          <a:effectLst/>
                        </a:rPr>
                        <a:t>5,34 %</a:t>
                      </a:r>
                      <a:endParaRPr lang="es-ES" sz="1200">
                        <a:effectLst/>
                        <a:latin typeface="Franklin Gothic Book"/>
                        <a:ea typeface="HGSoeiKakugothicUB"/>
                        <a:cs typeface="Times New Roman"/>
                      </a:endParaRPr>
                    </a:p>
                  </a:txBody>
                  <a:tcPr marL="65797" marR="657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mtClean="0">
                          <a:effectLst/>
                        </a:rPr>
                        <a:t>94,66 %</a:t>
                      </a:r>
                      <a:endParaRPr lang="es-ES" sz="1200">
                        <a:effectLst/>
                        <a:latin typeface="Franklin Gothic Book"/>
                        <a:ea typeface="HGSoeiKakugothicUB"/>
                        <a:cs typeface="Times New Roman"/>
                      </a:endParaRPr>
                    </a:p>
                  </a:txBody>
                  <a:tcPr marL="65797" marR="65797" marT="0" marB="0"/>
                </a:tc>
              </a:tr>
              <a:tr h="241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Photochemical ozone creation potential</a:t>
                      </a:r>
                      <a:endParaRPr lang="es-ES" sz="1200">
                        <a:effectLst/>
                        <a:latin typeface="Franklin Gothic Book"/>
                        <a:ea typeface="HGSoeiKakugothicUB"/>
                        <a:cs typeface="Times New Roman"/>
                      </a:endParaRPr>
                    </a:p>
                  </a:txBody>
                  <a:tcPr marL="65797" marR="657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mtClean="0">
                          <a:effectLst/>
                        </a:rPr>
                        <a:t>0 %</a:t>
                      </a:r>
                      <a:endParaRPr lang="es-ES" sz="1200" dirty="0">
                        <a:effectLst/>
                        <a:latin typeface="Franklin Gothic Book"/>
                        <a:ea typeface="HGSoeiKakugothicUB"/>
                        <a:cs typeface="Times New Roman"/>
                      </a:endParaRPr>
                    </a:p>
                  </a:txBody>
                  <a:tcPr marL="65797" marR="657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mtClean="0">
                          <a:effectLst/>
                        </a:rPr>
                        <a:t>3,92 %</a:t>
                      </a:r>
                      <a:endParaRPr lang="es-ES" sz="1200" dirty="0">
                        <a:effectLst/>
                        <a:latin typeface="Franklin Gothic Book"/>
                        <a:ea typeface="HGSoeiKakugothicUB"/>
                        <a:cs typeface="Times New Roman"/>
                      </a:endParaRPr>
                    </a:p>
                  </a:txBody>
                  <a:tcPr marL="65797" marR="657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mtClean="0">
                          <a:effectLst/>
                        </a:rPr>
                        <a:t>96,08</a:t>
                      </a:r>
                      <a:r>
                        <a:rPr lang="en-GB" sz="1200" baseline="0" smtClean="0">
                          <a:effectLst/>
                        </a:rPr>
                        <a:t> %</a:t>
                      </a:r>
                      <a:endParaRPr lang="es-ES" sz="1200">
                        <a:effectLst/>
                        <a:latin typeface="Franklin Gothic Book"/>
                        <a:ea typeface="HGSoeiKakugothicUB"/>
                        <a:cs typeface="Times New Roman"/>
                      </a:endParaRPr>
                    </a:p>
                  </a:txBody>
                  <a:tcPr marL="65797" marR="65797" marT="0" marB="0"/>
                </a:tc>
              </a:tr>
              <a:tr h="241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Depletion of abiotic resources (elements)</a:t>
                      </a:r>
                      <a:endParaRPr lang="es-ES" sz="1200">
                        <a:effectLst/>
                        <a:latin typeface="Franklin Gothic Book"/>
                        <a:ea typeface="HGSoeiKakugothicUB"/>
                        <a:cs typeface="Times New Roman"/>
                      </a:endParaRPr>
                    </a:p>
                  </a:txBody>
                  <a:tcPr marL="65797" marR="657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mtClean="0">
                          <a:effectLst/>
                        </a:rPr>
                        <a:t>0,01 %</a:t>
                      </a:r>
                      <a:endParaRPr lang="es-ES" sz="1200">
                        <a:effectLst/>
                        <a:latin typeface="Franklin Gothic Book"/>
                        <a:ea typeface="HGSoeiKakugothicUB"/>
                        <a:cs typeface="Times New Roman"/>
                      </a:endParaRPr>
                    </a:p>
                  </a:txBody>
                  <a:tcPr marL="65797" marR="657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84,45</a:t>
                      </a:r>
                      <a:r>
                        <a:rPr lang="en-GB" sz="1200" baseline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  <a:endParaRPr lang="es-ES" sz="1200" dirty="0">
                        <a:effectLst/>
                        <a:latin typeface="Franklin Gothic Book"/>
                        <a:ea typeface="HGSoeiKakugothicUB"/>
                        <a:cs typeface="Times New Roman"/>
                      </a:endParaRPr>
                    </a:p>
                  </a:txBody>
                  <a:tcPr marL="65797" marR="65797" marT="0" marB="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15,54</a:t>
                      </a:r>
                      <a:r>
                        <a:rPr lang="en-GB" sz="1200" baseline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  <a:endParaRPr lang="es-ES" sz="1200">
                        <a:effectLst/>
                        <a:latin typeface="Franklin Gothic Book"/>
                        <a:ea typeface="HGSoeiKakugothicUB"/>
                        <a:cs typeface="Times New Roman"/>
                      </a:endParaRPr>
                    </a:p>
                  </a:txBody>
                  <a:tcPr marL="65797" marR="65797" marT="0" marB="0"/>
                </a:tc>
              </a:tr>
              <a:tr h="241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Depletion of abiotic resources (fossil)</a:t>
                      </a:r>
                      <a:endParaRPr lang="es-ES" sz="1200">
                        <a:effectLst/>
                        <a:latin typeface="Franklin Gothic Book"/>
                        <a:ea typeface="HGSoeiKakugothicUB"/>
                        <a:cs typeface="Times New Roman"/>
                      </a:endParaRPr>
                    </a:p>
                  </a:txBody>
                  <a:tcPr marL="65797" marR="657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mtClean="0">
                          <a:effectLst/>
                        </a:rPr>
                        <a:t>0,04 %</a:t>
                      </a:r>
                      <a:endParaRPr lang="es-ES" sz="1200">
                        <a:effectLst/>
                        <a:latin typeface="Franklin Gothic Book"/>
                        <a:ea typeface="HGSoeiKakugothicUB"/>
                        <a:cs typeface="Times New Roman"/>
                      </a:endParaRPr>
                    </a:p>
                  </a:txBody>
                  <a:tcPr marL="65797" marR="657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mtClean="0">
                          <a:effectLst/>
                        </a:rPr>
                        <a:t>13,88 %</a:t>
                      </a:r>
                      <a:endParaRPr lang="es-ES" sz="1200" dirty="0">
                        <a:effectLst/>
                        <a:latin typeface="Franklin Gothic Book"/>
                        <a:ea typeface="HGSoeiKakugothicUB"/>
                        <a:cs typeface="Times New Roman"/>
                      </a:endParaRPr>
                    </a:p>
                  </a:txBody>
                  <a:tcPr marL="65797" marR="657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mtClean="0">
                          <a:effectLst/>
                        </a:rPr>
                        <a:t>86,08</a:t>
                      </a:r>
                      <a:r>
                        <a:rPr lang="en-GB" sz="1200" baseline="0" smtClean="0">
                          <a:effectLst/>
                        </a:rPr>
                        <a:t> %</a:t>
                      </a:r>
                      <a:endParaRPr lang="es-ES" sz="1200" dirty="0">
                        <a:effectLst/>
                        <a:latin typeface="Franklin Gothic Book"/>
                        <a:ea typeface="HGSoeiKakugothicUB"/>
                        <a:cs typeface="Times New Roman"/>
                      </a:endParaRPr>
                    </a:p>
                  </a:txBody>
                  <a:tcPr marL="65797" marR="65797" marT="0" marB="0"/>
                </a:tc>
              </a:tr>
              <a:tr h="3509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Primary energy demand from </a:t>
                      </a:r>
                      <a:r>
                        <a:rPr lang="en-GB" sz="1200" dirty="0" err="1">
                          <a:effectLst/>
                        </a:rPr>
                        <a:t>ren</a:t>
                      </a:r>
                      <a:r>
                        <a:rPr lang="en-GB" sz="1200" dirty="0">
                          <a:effectLst/>
                        </a:rPr>
                        <a:t>. and non-</a:t>
                      </a:r>
                      <a:r>
                        <a:rPr lang="en-GB" sz="1200" dirty="0" err="1">
                          <a:effectLst/>
                        </a:rPr>
                        <a:t>ren</a:t>
                      </a:r>
                      <a:r>
                        <a:rPr lang="en-GB" sz="1200" dirty="0">
                          <a:effectLst/>
                        </a:rPr>
                        <a:t>. resources (net cal. value)</a:t>
                      </a:r>
                      <a:endParaRPr lang="es-ES" sz="1200" dirty="0">
                        <a:effectLst/>
                        <a:latin typeface="Franklin Gothic Book"/>
                        <a:ea typeface="HGSoeiKakugothicUB"/>
                        <a:cs typeface="Times New Roman"/>
                      </a:endParaRPr>
                    </a:p>
                  </a:txBody>
                  <a:tcPr marL="65797" marR="657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mtClean="0">
                          <a:effectLst/>
                        </a:rPr>
                        <a:t>0,04 %</a:t>
                      </a:r>
                      <a:endParaRPr lang="es-ES" sz="1200">
                        <a:effectLst/>
                        <a:latin typeface="Franklin Gothic Book"/>
                        <a:ea typeface="HGSoeiKakugothicUB"/>
                        <a:cs typeface="Times New Roman"/>
                      </a:endParaRPr>
                    </a:p>
                  </a:txBody>
                  <a:tcPr marL="65797" marR="657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mtClean="0">
                          <a:effectLst/>
                        </a:rPr>
                        <a:t>16,19 %</a:t>
                      </a:r>
                      <a:endParaRPr lang="es-ES" sz="1200">
                        <a:effectLst/>
                        <a:latin typeface="Franklin Gothic Book"/>
                        <a:ea typeface="HGSoeiKakugothicUB"/>
                        <a:cs typeface="Times New Roman"/>
                      </a:endParaRPr>
                    </a:p>
                  </a:txBody>
                  <a:tcPr marL="65797" marR="657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smtClean="0">
                          <a:effectLst/>
                        </a:rPr>
                        <a:t>83,77 %</a:t>
                      </a:r>
                      <a:endParaRPr lang="es-ES" sz="1200" dirty="0">
                        <a:effectLst/>
                        <a:latin typeface="Franklin Gothic Book"/>
                        <a:ea typeface="HGSoeiKakugothicUB"/>
                        <a:cs typeface="Times New Roman"/>
                      </a:endParaRPr>
                    </a:p>
                  </a:txBody>
                  <a:tcPr marL="65797" marR="65797" marT="0" marB="0"/>
                </a:tc>
              </a:tr>
            </a:tbl>
          </a:graphicData>
        </a:graphic>
      </p:graphicFrame>
      <p:cxnSp>
        <p:nvCxnSpPr>
          <p:cNvPr id="7" name="Conector recto de flecha 4"/>
          <p:cNvCxnSpPr/>
          <p:nvPr/>
        </p:nvCxnSpPr>
        <p:spPr>
          <a:xfrm flipH="1">
            <a:off x="2915816" y="3068960"/>
            <a:ext cx="1533872" cy="21602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10"/>
          <p:cNvSpPr txBox="1"/>
          <p:nvPr/>
        </p:nvSpPr>
        <p:spPr>
          <a:xfrm>
            <a:off x="1538846" y="5301208"/>
            <a:ext cx="159299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CFC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reinforced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steel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cto de flecha 16"/>
          <p:cNvCxnSpPr/>
          <p:nvPr/>
        </p:nvCxnSpPr>
        <p:spPr>
          <a:xfrm flipH="1">
            <a:off x="4427984" y="4221088"/>
            <a:ext cx="72008" cy="100811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19"/>
          <p:cNvSpPr txBox="1"/>
          <p:nvPr/>
        </p:nvSpPr>
        <p:spPr>
          <a:xfrm>
            <a:off x="3635896" y="5301208"/>
            <a:ext cx="194421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Gypsum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cement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 </a:t>
            </a:r>
            <a:r>
              <a:rPr lang="es-ES" sz="14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Scarcity</a:t>
            </a: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of </a:t>
            </a:r>
            <a:r>
              <a:rPr lang="es-ES" sz="14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sulphur</a:t>
            </a:r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áfico 8"/>
          <p:cNvGraphicFramePr/>
          <p:nvPr>
            <p:extLst/>
          </p:nvPr>
        </p:nvGraphicFramePr>
        <p:xfrm>
          <a:off x="5984771" y="2002149"/>
          <a:ext cx="3340105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7 CuadroTexto"/>
          <p:cNvSpPr txBox="1"/>
          <p:nvPr/>
        </p:nvSpPr>
        <p:spPr>
          <a:xfrm>
            <a:off x="7687775" y="3725061"/>
            <a:ext cx="1000125" cy="4572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>
              <a:spcAft>
                <a:spcPts val="0"/>
              </a:spcAft>
            </a:pPr>
            <a:r>
              <a:rPr lang="en-GB" sz="9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55% Dredger</a:t>
            </a:r>
            <a:endParaRPr lang="es-ES_tradnl" sz="12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GB" sz="9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26% Fall Pipe</a:t>
            </a:r>
            <a:endParaRPr lang="es-ES_tradnl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3" name="Rectángulo 2"/>
          <p:cNvSpPr/>
          <p:nvPr/>
        </p:nvSpPr>
        <p:spPr>
          <a:xfrm>
            <a:off x="6660232" y="4437112"/>
            <a:ext cx="23051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GWP(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g CO2eq/kWh) of the GBF per life cycle stage </a:t>
            </a: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26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description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Innovative floating solution</a:t>
            </a:r>
          </a:p>
          <a:p>
            <a:r>
              <a:rPr lang="en-GB" dirty="0" smtClean="0"/>
              <a:t>4-legged </a:t>
            </a:r>
          </a:p>
          <a:p>
            <a:r>
              <a:rPr lang="en-GB" dirty="0" smtClean="0"/>
              <a:t>Installation at depths of up to 60m</a:t>
            </a:r>
          </a:p>
          <a:p>
            <a:r>
              <a:rPr lang="en-GB" dirty="0" smtClean="0"/>
              <a:t>Floating/suction buckets also act as anchors to avoid use of piles</a:t>
            </a:r>
          </a:p>
          <a:p>
            <a:r>
              <a:rPr lang="en-GB" dirty="0" smtClean="0"/>
              <a:t>Designed to support an 8MW turbine</a:t>
            </a:r>
          </a:p>
          <a:p>
            <a:endParaRPr lang="en-GB" dirty="0"/>
          </a:p>
          <a:p>
            <a:r>
              <a:rPr lang="en-GB" dirty="0"/>
              <a:t>Focuses solely on foundation – doesn’t include turbine, cables or transition </a:t>
            </a:r>
            <a:r>
              <a:rPr lang="en-GB" dirty="0" smtClean="0"/>
              <a:t>piece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432" y="1216909"/>
            <a:ext cx="3312368" cy="495863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</a:t>
            </a:r>
            <a:r>
              <a:rPr lang="en-GB" dirty="0" smtClean="0"/>
              <a:t>. JACKET FOUNDATION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0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 JACKET FOUNDATION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dirty="0" smtClean="0"/>
              <a:t>ANALYSIS</a:t>
            </a:r>
            <a:endParaRPr lang="en-GB" dirty="0"/>
          </a:p>
        </p:txBody>
      </p:sp>
      <p:graphicFrame>
        <p:nvGraphicFramePr>
          <p:cNvPr id="12" name="2 Diagrama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068938"/>
              </p:ext>
            </p:extLst>
          </p:nvPr>
        </p:nvGraphicFramePr>
        <p:xfrm>
          <a:off x="990600" y="2065338"/>
          <a:ext cx="7924800" cy="4060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793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NWIND Pres  Template">
  <a:themeElements>
    <a:clrScheme name="Custom 3">
      <a:dk1>
        <a:sysClr val="windowText" lastClr="000000"/>
      </a:dk1>
      <a:lt1>
        <a:sysClr val="window" lastClr="FFFFFF"/>
      </a:lt1>
      <a:dk2>
        <a:srgbClr val="003A6D"/>
      </a:dk2>
      <a:lt2>
        <a:srgbClr val="66A7CF"/>
      </a:lt2>
      <a:accent1>
        <a:srgbClr val="3E5589"/>
      </a:accent1>
      <a:accent2>
        <a:srgbClr val="4F7FB2"/>
      </a:accent2>
      <a:accent3>
        <a:srgbClr val="7FB5D7"/>
      </a:accent3>
      <a:accent4>
        <a:srgbClr val="A3D4E7"/>
      </a:accent4>
      <a:accent5>
        <a:srgbClr val="EEF8FA"/>
      </a:accent5>
      <a:accent6>
        <a:srgbClr val="777877"/>
      </a:accent6>
      <a:hlink>
        <a:srgbClr val="B2B3B2"/>
      </a:hlink>
      <a:folHlink>
        <a:srgbClr val="69A7CF"/>
      </a:folHlink>
    </a:clrScheme>
    <a:fontScheme name="Hoeken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EDIN_ACCIONA_LEANWINDtemplate.potx" id="{CE403FF0-D057-49B2-8242-DAADC670373B}" vid="{771C764C-6B50-4D9B-9CDA-051E5E4729A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UEDIN_ACCIONA_LEANWINDtemplate</Template>
  <TotalTime>501</TotalTime>
  <Words>1509</Words>
  <Application>Microsoft Office PowerPoint</Application>
  <PresentationFormat>On-screen Show (4:3)</PresentationFormat>
  <Paragraphs>395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Franklin Gothic Book</vt:lpstr>
      <vt:lpstr>Franklin Gothic Medium</vt:lpstr>
      <vt:lpstr>HGSoeiKakugothicUB</vt:lpstr>
      <vt:lpstr>Times New Roman</vt:lpstr>
      <vt:lpstr>Wingdings</vt:lpstr>
      <vt:lpstr>ヒラギノ角ゴ Pro W3</vt:lpstr>
      <vt:lpstr>LEANWIND Pres  Template</vt:lpstr>
      <vt:lpstr>PowerPoint Presentation</vt:lpstr>
      <vt:lpstr>1. INTRODUCTION TO LCA</vt:lpstr>
      <vt:lpstr>2. LCA TOOLS </vt:lpstr>
      <vt:lpstr>2. LCA TOOLS</vt:lpstr>
      <vt:lpstr>3. GRAVITY BASE FOUNDATION</vt:lpstr>
      <vt:lpstr>3. GRAVITY BASE FOUNDATION</vt:lpstr>
      <vt:lpstr>4. LCA RESULTS FOR GBF</vt:lpstr>
      <vt:lpstr>5. JACKET FOUNDATION</vt:lpstr>
      <vt:lpstr>5. JACKET FOUNDATION</vt:lpstr>
      <vt:lpstr>6. LCA RESULTS FOR JACKET</vt:lpstr>
      <vt:lpstr>7. FLOATING FOUNDATION</vt:lpstr>
      <vt:lpstr>7. FLOATING FOUNDATION</vt:lpstr>
      <vt:lpstr>8. LCA RESULTS FOR FLOATING</vt:lpstr>
      <vt:lpstr>9. COMPARISON OF LEANWIND FOUNDATIONS</vt:lpstr>
      <vt:lpstr>10. Impact of LEANWIND Innovations</vt:lpstr>
      <vt:lpstr>11. KEY CONCLUSIONS</vt:lpstr>
      <vt:lpstr>PowerPoint Presentation</vt:lpstr>
      <vt:lpstr>PowerPoint Presentation</vt:lpstr>
      <vt:lpstr>10. Impact of LEANWIND Innovations</vt:lpstr>
      <vt:lpstr>10. Impact of LEANWIND Innovations</vt:lpstr>
      <vt:lpstr>10. Impact of LEANWIND Innovations</vt:lpstr>
    </vt:vector>
  </TitlesOfParts>
  <Company>University of Edinburgh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THOMSON Camilla</dc:creator>
  <cp:lastModifiedBy>Sabina Potestio</cp:lastModifiedBy>
  <cp:revision>41</cp:revision>
  <dcterms:created xsi:type="dcterms:W3CDTF">2017-06-14T16:45:43Z</dcterms:created>
  <dcterms:modified xsi:type="dcterms:W3CDTF">2017-06-19T07:27:28Z</dcterms:modified>
</cp:coreProperties>
</file>